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8" r:id="rId1"/>
  </p:sldMasterIdLst>
  <p:notesMasterIdLst>
    <p:notesMasterId r:id="rId53"/>
  </p:notesMasterIdLst>
  <p:handoutMasterIdLst>
    <p:handoutMasterId r:id="rId54"/>
  </p:handoutMasterIdLst>
  <p:sldIdLst>
    <p:sldId id="778" r:id="rId2"/>
    <p:sldId id="1086" r:id="rId3"/>
    <p:sldId id="1614" r:id="rId4"/>
    <p:sldId id="1591" r:id="rId5"/>
    <p:sldId id="1450" r:id="rId6"/>
    <p:sldId id="1617" r:id="rId7"/>
    <p:sldId id="1594" r:id="rId8"/>
    <p:sldId id="1355" r:id="rId9"/>
    <p:sldId id="1477" r:id="rId10"/>
    <p:sldId id="1478" r:id="rId11"/>
    <p:sldId id="1479" r:id="rId12"/>
    <p:sldId id="1454" r:id="rId13"/>
    <p:sldId id="1480" r:id="rId14"/>
    <p:sldId id="1457" r:id="rId15"/>
    <p:sldId id="1474" r:id="rId16"/>
    <p:sldId id="1458" r:id="rId17"/>
    <p:sldId id="1460" r:id="rId18"/>
    <p:sldId id="1610" r:id="rId19"/>
    <p:sldId id="1746" r:id="rId20"/>
    <p:sldId id="1606" r:id="rId21"/>
    <p:sldId id="1740" r:id="rId22"/>
    <p:sldId id="1743" r:id="rId23"/>
    <p:sldId id="1699" r:id="rId24"/>
    <p:sldId id="1700" r:id="rId25"/>
    <p:sldId id="1603" r:id="rId26"/>
    <p:sldId id="1550" r:id="rId27"/>
    <p:sldId id="1738" r:id="rId28"/>
    <p:sldId id="1739" r:id="rId29"/>
    <p:sldId id="1716" r:id="rId30"/>
    <p:sldId id="1741" r:id="rId31"/>
    <p:sldId id="1592" r:id="rId32"/>
    <p:sldId id="1735" r:id="rId33"/>
    <p:sldId id="1744" r:id="rId34"/>
    <p:sldId id="1463" r:id="rId35"/>
    <p:sldId id="1742" r:id="rId36"/>
    <p:sldId id="1395" r:id="rId37"/>
    <p:sldId id="1619" r:id="rId38"/>
    <p:sldId id="1620" r:id="rId39"/>
    <p:sldId id="1599" r:id="rId40"/>
    <p:sldId id="1485" r:id="rId41"/>
    <p:sldId id="1600" r:id="rId42"/>
    <p:sldId id="1608" r:id="rId43"/>
    <p:sldId id="1488" r:id="rId44"/>
    <p:sldId id="1487" r:id="rId45"/>
    <p:sldId id="1602" r:id="rId46"/>
    <p:sldId id="1616" r:id="rId47"/>
    <p:sldId id="1618" r:id="rId48"/>
    <p:sldId id="1615" r:id="rId49"/>
    <p:sldId id="1398" r:id="rId50"/>
    <p:sldId id="1745" r:id="rId51"/>
    <p:sldId id="1304" r:id="rId52"/>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63D"/>
    <a:srgbClr val="CC0000"/>
    <a:srgbClr val="003399"/>
    <a:srgbClr val="660066"/>
    <a:srgbClr val="CC3300"/>
    <a:srgbClr val="FF0066"/>
    <a:srgbClr val="1F497D"/>
    <a:srgbClr val="0000CC"/>
    <a:srgbClr val="C7050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96" autoAdjust="0"/>
    <p:restoredTop sz="94626" autoAdjust="0"/>
  </p:normalViewPr>
  <p:slideViewPr>
    <p:cSldViewPr>
      <p:cViewPr varScale="1">
        <p:scale>
          <a:sx n="121" d="100"/>
          <a:sy n="121" d="100"/>
        </p:scale>
        <p:origin x="1952"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romer\Downloads\fredgraph(1).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Christy\Documents\Econ2\Lecture%2021%20Planned%20Aggregate%20Expenditure%20and%20Output\DJI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254323978733429E-2"/>
          <c:y val="2.976752305000336E-2"/>
          <c:w val="0.79084743814074521"/>
          <c:h val="0.89339815095228481"/>
        </c:manualLayout>
      </c:layout>
      <c:barChart>
        <c:barDir val="col"/>
        <c:grouping val="clustered"/>
        <c:varyColors val="0"/>
        <c:ser>
          <c:idx val="0"/>
          <c:order val="0"/>
          <c:spPr>
            <a:solidFill>
              <a:schemeClr val="accent1"/>
            </a:solidFill>
            <a:ln>
              <a:noFill/>
            </a:ln>
            <a:effectLst/>
          </c:spPr>
          <c:invertIfNegative val="0"/>
          <c:cat>
            <c:numRef>
              <c:f>'[fredgraph(1).xls]FRED Graph'!$A$13:$A$281</c:f>
              <c:numCache>
                <c:formatCode>yyyy\-mm\-dd</c:formatCode>
                <c:ptCount val="269"/>
                <c:pt idx="0">
                  <c:v>43105</c:v>
                </c:pt>
                <c:pt idx="1">
                  <c:v>43112</c:v>
                </c:pt>
                <c:pt idx="2">
                  <c:v>43119</c:v>
                </c:pt>
                <c:pt idx="3">
                  <c:v>43126</c:v>
                </c:pt>
                <c:pt idx="4">
                  <c:v>43133</c:v>
                </c:pt>
                <c:pt idx="5">
                  <c:v>43140</c:v>
                </c:pt>
                <c:pt idx="6">
                  <c:v>43147</c:v>
                </c:pt>
                <c:pt idx="7">
                  <c:v>43154</c:v>
                </c:pt>
                <c:pt idx="8">
                  <c:v>43161</c:v>
                </c:pt>
                <c:pt idx="9">
                  <c:v>43168</c:v>
                </c:pt>
                <c:pt idx="10">
                  <c:v>43175</c:v>
                </c:pt>
                <c:pt idx="11">
                  <c:v>43182</c:v>
                </c:pt>
                <c:pt idx="12">
                  <c:v>43189</c:v>
                </c:pt>
                <c:pt idx="13">
                  <c:v>43196</c:v>
                </c:pt>
                <c:pt idx="14">
                  <c:v>43203</c:v>
                </c:pt>
                <c:pt idx="15">
                  <c:v>43210</c:v>
                </c:pt>
                <c:pt idx="16">
                  <c:v>43217</c:v>
                </c:pt>
                <c:pt idx="17">
                  <c:v>43224</c:v>
                </c:pt>
                <c:pt idx="18">
                  <c:v>43231</c:v>
                </c:pt>
                <c:pt idx="19">
                  <c:v>43238</c:v>
                </c:pt>
                <c:pt idx="20">
                  <c:v>43245</c:v>
                </c:pt>
                <c:pt idx="21">
                  <c:v>43252</c:v>
                </c:pt>
                <c:pt idx="22">
                  <c:v>43259</c:v>
                </c:pt>
                <c:pt idx="23">
                  <c:v>43266</c:v>
                </c:pt>
                <c:pt idx="24">
                  <c:v>43273</c:v>
                </c:pt>
                <c:pt idx="25">
                  <c:v>43280</c:v>
                </c:pt>
                <c:pt idx="26">
                  <c:v>43287</c:v>
                </c:pt>
                <c:pt idx="27">
                  <c:v>43294</c:v>
                </c:pt>
                <c:pt idx="28">
                  <c:v>43301</c:v>
                </c:pt>
                <c:pt idx="29">
                  <c:v>43308</c:v>
                </c:pt>
                <c:pt idx="30">
                  <c:v>43315</c:v>
                </c:pt>
                <c:pt idx="31">
                  <c:v>43322</c:v>
                </c:pt>
                <c:pt idx="32">
                  <c:v>43329</c:v>
                </c:pt>
                <c:pt idx="33">
                  <c:v>43336</c:v>
                </c:pt>
                <c:pt idx="34">
                  <c:v>43343</c:v>
                </c:pt>
                <c:pt idx="35">
                  <c:v>43350</c:v>
                </c:pt>
                <c:pt idx="36">
                  <c:v>43357</c:v>
                </c:pt>
                <c:pt idx="37">
                  <c:v>43364</c:v>
                </c:pt>
                <c:pt idx="38">
                  <c:v>43371</c:v>
                </c:pt>
                <c:pt idx="39">
                  <c:v>43378</c:v>
                </c:pt>
                <c:pt idx="40">
                  <c:v>43385</c:v>
                </c:pt>
                <c:pt idx="41">
                  <c:v>43392</c:v>
                </c:pt>
                <c:pt idx="42">
                  <c:v>43399</c:v>
                </c:pt>
                <c:pt idx="43">
                  <c:v>43406</c:v>
                </c:pt>
                <c:pt idx="44">
                  <c:v>43413</c:v>
                </c:pt>
                <c:pt idx="45">
                  <c:v>43420</c:v>
                </c:pt>
                <c:pt idx="46">
                  <c:v>43427</c:v>
                </c:pt>
                <c:pt idx="47">
                  <c:v>43434</c:v>
                </c:pt>
                <c:pt idx="48">
                  <c:v>43441</c:v>
                </c:pt>
                <c:pt idx="49">
                  <c:v>43448</c:v>
                </c:pt>
                <c:pt idx="50">
                  <c:v>43455</c:v>
                </c:pt>
                <c:pt idx="51">
                  <c:v>43462</c:v>
                </c:pt>
                <c:pt idx="52">
                  <c:v>43469</c:v>
                </c:pt>
                <c:pt idx="53">
                  <c:v>43476</c:v>
                </c:pt>
                <c:pt idx="54">
                  <c:v>43483</c:v>
                </c:pt>
                <c:pt idx="55">
                  <c:v>43490</c:v>
                </c:pt>
                <c:pt idx="56">
                  <c:v>43497</c:v>
                </c:pt>
                <c:pt idx="57">
                  <c:v>43504</c:v>
                </c:pt>
                <c:pt idx="58">
                  <c:v>43511</c:v>
                </c:pt>
                <c:pt idx="59">
                  <c:v>43518</c:v>
                </c:pt>
                <c:pt idx="60">
                  <c:v>43525</c:v>
                </c:pt>
                <c:pt idx="61">
                  <c:v>43532</c:v>
                </c:pt>
                <c:pt idx="62">
                  <c:v>43539</c:v>
                </c:pt>
                <c:pt idx="63">
                  <c:v>43546</c:v>
                </c:pt>
                <c:pt idx="64">
                  <c:v>43553</c:v>
                </c:pt>
                <c:pt idx="65">
                  <c:v>43560</c:v>
                </c:pt>
                <c:pt idx="66">
                  <c:v>43567</c:v>
                </c:pt>
                <c:pt idx="67">
                  <c:v>43574</c:v>
                </c:pt>
                <c:pt idx="68">
                  <c:v>43581</c:v>
                </c:pt>
                <c:pt idx="69">
                  <c:v>43588</c:v>
                </c:pt>
                <c:pt idx="70">
                  <c:v>43595</c:v>
                </c:pt>
                <c:pt idx="71">
                  <c:v>43602</c:v>
                </c:pt>
                <c:pt idx="72">
                  <c:v>43609</c:v>
                </c:pt>
                <c:pt idx="73">
                  <c:v>43616</c:v>
                </c:pt>
                <c:pt idx="74">
                  <c:v>43623</c:v>
                </c:pt>
                <c:pt idx="75">
                  <c:v>43630</c:v>
                </c:pt>
                <c:pt idx="76">
                  <c:v>43637</c:v>
                </c:pt>
                <c:pt idx="77">
                  <c:v>43644</c:v>
                </c:pt>
                <c:pt idx="78">
                  <c:v>43651</c:v>
                </c:pt>
                <c:pt idx="79">
                  <c:v>43658</c:v>
                </c:pt>
                <c:pt idx="80">
                  <c:v>43665</c:v>
                </c:pt>
                <c:pt idx="81">
                  <c:v>43672</c:v>
                </c:pt>
                <c:pt idx="82">
                  <c:v>43679</c:v>
                </c:pt>
                <c:pt idx="83">
                  <c:v>43686</c:v>
                </c:pt>
                <c:pt idx="84">
                  <c:v>43693</c:v>
                </c:pt>
                <c:pt idx="85">
                  <c:v>43700</c:v>
                </c:pt>
                <c:pt idx="86">
                  <c:v>43707</c:v>
                </c:pt>
                <c:pt idx="87">
                  <c:v>43714</c:v>
                </c:pt>
                <c:pt idx="88">
                  <c:v>43721</c:v>
                </c:pt>
                <c:pt idx="89">
                  <c:v>43728</c:v>
                </c:pt>
                <c:pt idx="90">
                  <c:v>43735</c:v>
                </c:pt>
                <c:pt idx="91">
                  <c:v>43742</c:v>
                </c:pt>
                <c:pt idx="92">
                  <c:v>43749</c:v>
                </c:pt>
                <c:pt idx="93">
                  <c:v>43756</c:v>
                </c:pt>
                <c:pt idx="94">
                  <c:v>43763</c:v>
                </c:pt>
                <c:pt idx="95">
                  <c:v>43770</c:v>
                </c:pt>
                <c:pt idx="96">
                  <c:v>43777</c:v>
                </c:pt>
                <c:pt idx="97">
                  <c:v>43784</c:v>
                </c:pt>
                <c:pt idx="98">
                  <c:v>43791</c:v>
                </c:pt>
                <c:pt idx="99">
                  <c:v>43798</c:v>
                </c:pt>
                <c:pt idx="100">
                  <c:v>43805</c:v>
                </c:pt>
                <c:pt idx="101">
                  <c:v>43812</c:v>
                </c:pt>
                <c:pt idx="102">
                  <c:v>43819</c:v>
                </c:pt>
                <c:pt idx="103">
                  <c:v>43826</c:v>
                </c:pt>
                <c:pt idx="104">
                  <c:v>43833</c:v>
                </c:pt>
                <c:pt idx="105">
                  <c:v>43840</c:v>
                </c:pt>
                <c:pt idx="106">
                  <c:v>43847</c:v>
                </c:pt>
                <c:pt idx="107">
                  <c:v>43854</c:v>
                </c:pt>
                <c:pt idx="108">
                  <c:v>43861</c:v>
                </c:pt>
                <c:pt idx="109">
                  <c:v>43868</c:v>
                </c:pt>
                <c:pt idx="110">
                  <c:v>43875</c:v>
                </c:pt>
                <c:pt idx="111">
                  <c:v>43882</c:v>
                </c:pt>
                <c:pt idx="112">
                  <c:v>43889</c:v>
                </c:pt>
                <c:pt idx="113">
                  <c:v>43896</c:v>
                </c:pt>
                <c:pt idx="114">
                  <c:v>43903</c:v>
                </c:pt>
                <c:pt idx="115">
                  <c:v>43910</c:v>
                </c:pt>
                <c:pt idx="116">
                  <c:v>43917</c:v>
                </c:pt>
                <c:pt idx="117">
                  <c:v>43924</c:v>
                </c:pt>
                <c:pt idx="118">
                  <c:v>43931</c:v>
                </c:pt>
                <c:pt idx="119">
                  <c:v>43938</c:v>
                </c:pt>
                <c:pt idx="120">
                  <c:v>43945</c:v>
                </c:pt>
                <c:pt idx="121">
                  <c:v>43952</c:v>
                </c:pt>
                <c:pt idx="122">
                  <c:v>43959</c:v>
                </c:pt>
                <c:pt idx="123">
                  <c:v>43966</c:v>
                </c:pt>
                <c:pt idx="124">
                  <c:v>43973</c:v>
                </c:pt>
                <c:pt idx="125">
                  <c:v>43980</c:v>
                </c:pt>
                <c:pt idx="126">
                  <c:v>43987</c:v>
                </c:pt>
                <c:pt idx="127">
                  <c:v>43994</c:v>
                </c:pt>
                <c:pt idx="128">
                  <c:v>44001</c:v>
                </c:pt>
                <c:pt idx="129">
                  <c:v>44008</c:v>
                </c:pt>
                <c:pt idx="130">
                  <c:v>44015</c:v>
                </c:pt>
                <c:pt idx="131">
                  <c:v>44022</c:v>
                </c:pt>
                <c:pt idx="132">
                  <c:v>44029</c:v>
                </c:pt>
                <c:pt idx="133">
                  <c:v>44036</c:v>
                </c:pt>
                <c:pt idx="134">
                  <c:v>44043</c:v>
                </c:pt>
                <c:pt idx="135">
                  <c:v>44050</c:v>
                </c:pt>
                <c:pt idx="136">
                  <c:v>44057</c:v>
                </c:pt>
                <c:pt idx="137">
                  <c:v>44064</c:v>
                </c:pt>
                <c:pt idx="138">
                  <c:v>44071</c:v>
                </c:pt>
                <c:pt idx="139">
                  <c:v>44078</c:v>
                </c:pt>
                <c:pt idx="140">
                  <c:v>44085</c:v>
                </c:pt>
                <c:pt idx="141">
                  <c:v>44092</c:v>
                </c:pt>
                <c:pt idx="142">
                  <c:v>44099</c:v>
                </c:pt>
                <c:pt idx="143">
                  <c:v>44106</c:v>
                </c:pt>
                <c:pt idx="144">
                  <c:v>44113</c:v>
                </c:pt>
                <c:pt idx="145">
                  <c:v>44120</c:v>
                </c:pt>
                <c:pt idx="146">
                  <c:v>44127</c:v>
                </c:pt>
                <c:pt idx="147">
                  <c:v>44134</c:v>
                </c:pt>
                <c:pt idx="148">
                  <c:v>44141</c:v>
                </c:pt>
                <c:pt idx="149">
                  <c:v>44148</c:v>
                </c:pt>
                <c:pt idx="150">
                  <c:v>44155</c:v>
                </c:pt>
                <c:pt idx="151">
                  <c:v>44162</c:v>
                </c:pt>
                <c:pt idx="152">
                  <c:v>44169</c:v>
                </c:pt>
                <c:pt idx="153">
                  <c:v>44176</c:v>
                </c:pt>
                <c:pt idx="154">
                  <c:v>44183</c:v>
                </c:pt>
                <c:pt idx="155">
                  <c:v>44190</c:v>
                </c:pt>
                <c:pt idx="156">
                  <c:v>44197</c:v>
                </c:pt>
                <c:pt idx="157">
                  <c:v>44204</c:v>
                </c:pt>
                <c:pt idx="158">
                  <c:v>44211</c:v>
                </c:pt>
                <c:pt idx="159">
                  <c:v>44218</c:v>
                </c:pt>
                <c:pt idx="160">
                  <c:v>44225</c:v>
                </c:pt>
                <c:pt idx="161">
                  <c:v>44232</c:v>
                </c:pt>
                <c:pt idx="162">
                  <c:v>44239</c:v>
                </c:pt>
                <c:pt idx="163">
                  <c:v>44246</c:v>
                </c:pt>
                <c:pt idx="164">
                  <c:v>44253</c:v>
                </c:pt>
                <c:pt idx="165">
                  <c:v>44260</c:v>
                </c:pt>
                <c:pt idx="166">
                  <c:v>44267</c:v>
                </c:pt>
                <c:pt idx="167">
                  <c:v>44274</c:v>
                </c:pt>
                <c:pt idx="168">
                  <c:v>44281</c:v>
                </c:pt>
                <c:pt idx="169">
                  <c:v>44288</c:v>
                </c:pt>
                <c:pt idx="170">
                  <c:v>44295</c:v>
                </c:pt>
                <c:pt idx="171">
                  <c:v>44302</c:v>
                </c:pt>
                <c:pt idx="172">
                  <c:v>44309</c:v>
                </c:pt>
                <c:pt idx="173">
                  <c:v>44316</c:v>
                </c:pt>
                <c:pt idx="174">
                  <c:v>44323</c:v>
                </c:pt>
                <c:pt idx="175">
                  <c:v>44330</c:v>
                </c:pt>
                <c:pt idx="176">
                  <c:v>44337</c:v>
                </c:pt>
                <c:pt idx="177">
                  <c:v>44344</c:v>
                </c:pt>
                <c:pt idx="178">
                  <c:v>44351</c:v>
                </c:pt>
                <c:pt idx="179">
                  <c:v>44358</c:v>
                </c:pt>
                <c:pt idx="180">
                  <c:v>44365</c:v>
                </c:pt>
                <c:pt idx="181">
                  <c:v>44372</c:v>
                </c:pt>
                <c:pt idx="182">
                  <c:v>44379</c:v>
                </c:pt>
                <c:pt idx="183">
                  <c:v>44386</c:v>
                </c:pt>
                <c:pt idx="184">
                  <c:v>44393</c:v>
                </c:pt>
                <c:pt idx="185">
                  <c:v>44400</c:v>
                </c:pt>
                <c:pt idx="186">
                  <c:v>44407</c:v>
                </c:pt>
                <c:pt idx="187">
                  <c:v>44414</c:v>
                </c:pt>
                <c:pt idx="188">
                  <c:v>44421</c:v>
                </c:pt>
                <c:pt idx="189">
                  <c:v>44428</c:v>
                </c:pt>
                <c:pt idx="190">
                  <c:v>44435</c:v>
                </c:pt>
                <c:pt idx="191">
                  <c:v>44442</c:v>
                </c:pt>
                <c:pt idx="192">
                  <c:v>44449</c:v>
                </c:pt>
                <c:pt idx="193">
                  <c:v>44456</c:v>
                </c:pt>
                <c:pt idx="194">
                  <c:v>44463</c:v>
                </c:pt>
                <c:pt idx="195">
                  <c:v>44470</c:v>
                </c:pt>
                <c:pt idx="196">
                  <c:v>44477</c:v>
                </c:pt>
                <c:pt idx="197">
                  <c:v>44484</c:v>
                </c:pt>
                <c:pt idx="198">
                  <c:v>44491</c:v>
                </c:pt>
                <c:pt idx="199">
                  <c:v>44498</c:v>
                </c:pt>
                <c:pt idx="200">
                  <c:v>44505</c:v>
                </c:pt>
                <c:pt idx="201">
                  <c:v>44512</c:v>
                </c:pt>
                <c:pt idx="202">
                  <c:v>44519</c:v>
                </c:pt>
                <c:pt idx="203">
                  <c:v>44526</c:v>
                </c:pt>
                <c:pt idx="204">
                  <c:v>44533</c:v>
                </c:pt>
                <c:pt idx="205">
                  <c:v>44540</c:v>
                </c:pt>
                <c:pt idx="206">
                  <c:v>44547</c:v>
                </c:pt>
                <c:pt idx="207">
                  <c:v>44554</c:v>
                </c:pt>
                <c:pt idx="208">
                  <c:v>44561</c:v>
                </c:pt>
                <c:pt idx="209">
                  <c:v>44568</c:v>
                </c:pt>
                <c:pt idx="210">
                  <c:v>44575</c:v>
                </c:pt>
                <c:pt idx="211">
                  <c:v>44582</c:v>
                </c:pt>
                <c:pt idx="212">
                  <c:v>44589</c:v>
                </c:pt>
                <c:pt idx="213">
                  <c:v>44596</c:v>
                </c:pt>
                <c:pt idx="214">
                  <c:v>44603</c:v>
                </c:pt>
                <c:pt idx="215">
                  <c:v>44610</c:v>
                </c:pt>
                <c:pt idx="216">
                  <c:v>44617</c:v>
                </c:pt>
                <c:pt idx="217">
                  <c:v>44624</c:v>
                </c:pt>
                <c:pt idx="218">
                  <c:v>44631</c:v>
                </c:pt>
                <c:pt idx="219">
                  <c:v>44638</c:v>
                </c:pt>
                <c:pt idx="220">
                  <c:v>44645</c:v>
                </c:pt>
                <c:pt idx="221">
                  <c:v>44652</c:v>
                </c:pt>
                <c:pt idx="222">
                  <c:v>44659</c:v>
                </c:pt>
                <c:pt idx="223">
                  <c:v>44666</c:v>
                </c:pt>
                <c:pt idx="224">
                  <c:v>44673</c:v>
                </c:pt>
                <c:pt idx="225">
                  <c:v>44680</c:v>
                </c:pt>
                <c:pt idx="226">
                  <c:v>44687</c:v>
                </c:pt>
                <c:pt idx="227">
                  <c:v>44694</c:v>
                </c:pt>
                <c:pt idx="228">
                  <c:v>44701</c:v>
                </c:pt>
                <c:pt idx="229">
                  <c:v>44708</c:v>
                </c:pt>
                <c:pt idx="230">
                  <c:v>44715</c:v>
                </c:pt>
                <c:pt idx="231">
                  <c:v>44722</c:v>
                </c:pt>
                <c:pt idx="232">
                  <c:v>44729</c:v>
                </c:pt>
                <c:pt idx="233">
                  <c:v>44736</c:v>
                </c:pt>
                <c:pt idx="234">
                  <c:v>44743</c:v>
                </c:pt>
                <c:pt idx="235">
                  <c:v>44750</c:v>
                </c:pt>
                <c:pt idx="236">
                  <c:v>44757</c:v>
                </c:pt>
                <c:pt idx="237">
                  <c:v>44764</c:v>
                </c:pt>
                <c:pt idx="238">
                  <c:v>44771</c:v>
                </c:pt>
                <c:pt idx="239">
                  <c:v>44778</c:v>
                </c:pt>
                <c:pt idx="240">
                  <c:v>44785</c:v>
                </c:pt>
                <c:pt idx="241">
                  <c:v>44792</c:v>
                </c:pt>
                <c:pt idx="242">
                  <c:v>44799</c:v>
                </c:pt>
                <c:pt idx="243">
                  <c:v>44806</c:v>
                </c:pt>
                <c:pt idx="244">
                  <c:v>44813</c:v>
                </c:pt>
                <c:pt idx="245">
                  <c:v>44820</c:v>
                </c:pt>
                <c:pt idx="246">
                  <c:v>44827</c:v>
                </c:pt>
                <c:pt idx="247">
                  <c:v>44834</c:v>
                </c:pt>
                <c:pt idx="248">
                  <c:v>44841</c:v>
                </c:pt>
                <c:pt idx="249">
                  <c:v>44848</c:v>
                </c:pt>
                <c:pt idx="250">
                  <c:v>44855</c:v>
                </c:pt>
                <c:pt idx="251">
                  <c:v>44862</c:v>
                </c:pt>
                <c:pt idx="252">
                  <c:v>44869</c:v>
                </c:pt>
                <c:pt idx="253">
                  <c:v>44876</c:v>
                </c:pt>
                <c:pt idx="254">
                  <c:v>44883</c:v>
                </c:pt>
                <c:pt idx="255">
                  <c:v>44890</c:v>
                </c:pt>
                <c:pt idx="256">
                  <c:v>44897</c:v>
                </c:pt>
                <c:pt idx="257">
                  <c:v>44904</c:v>
                </c:pt>
                <c:pt idx="258">
                  <c:v>44911</c:v>
                </c:pt>
                <c:pt idx="259">
                  <c:v>44918</c:v>
                </c:pt>
                <c:pt idx="260">
                  <c:v>44925</c:v>
                </c:pt>
                <c:pt idx="261">
                  <c:v>44932</c:v>
                </c:pt>
                <c:pt idx="262">
                  <c:v>44939</c:v>
                </c:pt>
                <c:pt idx="263">
                  <c:v>44946</c:v>
                </c:pt>
                <c:pt idx="264">
                  <c:v>44953</c:v>
                </c:pt>
                <c:pt idx="265">
                  <c:v>44960</c:v>
                </c:pt>
                <c:pt idx="266">
                  <c:v>44967</c:v>
                </c:pt>
                <c:pt idx="267">
                  <c:v>44974</c:v>
                </c:pt>
                <c:pt idx="268">
                  <c:v>44981</c:v>
                </c:pt>
              </c:numCache>
            </c:numRef>
          </c:cat>
          <c:val>
            <c:numRef>
              <c:f>'[fredgraph(1).xls]FRED Graph'!$B$13:$B$281</c:f>
              <c:numCache>
                <c:formatCode>0.00</c:formatCode>
                <c:ptCount val="269"/>
                <c:pt idx="0">
                  <c:v>1.3814285714285715</c:v>
                </c:pt>
                <c:pt idx="1">
                  <c:v>1.42</c:v>
                </c:pt>
                <c:pt idx="2">
                  <c:v>1.42</c:v>
                </c:pt>
                <c:pt idx="3">
                  <c:v>1.42</c:v>
                </c:pt>
                <c:pt idx="4">
                  <c:v>1.4085714285714286</c:v>
                </c:pt>
                <c:pt idx="5">
                  <c:v>1.42</c:v>
                </c:pt>
                <c:pt idx="6">
                  <c:v>1.42</c:v>
                </c:pt>
                <c:pt idx="7">
                  <c:v>1.42</c:v>
                </c:pt>
                <c:pt idx="8">
                  <c:v>1.41</c:v>
                </c:pt>
                <c:pt idx="9">
                  <c:v>1.42</c:v>
                </c:pt>
                <c:pt idx="10">
                  <c:v>1.4228571428571428</c:v>
                </c:pt>
                <c:pt idx="11">
                  <c:v>1.5042857142857142</c:v>
                </c:pt>
                <c:pt idx="12">
                  <c:v>1.6785714285714286</c:v>
                </c:pt>
                <c:pt idx="13">
                  <c:v>1.6828571428571428</c:v>
                </c:pt>
                <c:pt idx="14">
                  <c:v>1.69</c:v>
                </c:pt>
                <c:pt idx="15">
                  <c:v>1.6914285714285715</c:v>
                </c:pt>
                <c:pt idx="16">
                  <c:v>1.7</c:v>
                </c:pt>
                <c:pt idx="17">
                  <c:v>1.6985714285714286</c:v>
                </c:pt>
                <c:pt idx="18">
                  <c:v>1.7</c:v>
                </c:pt>
                <c:pt idx="19">
                  <c:v>1.7</c:v>
                </c:pt>
                <c:pt idx="20">
                  <c:v>1.7</c:v>
                </c:pt>
                <c:pt idx="21">
                  <c:v>1.7</c:v>
                </c:pt>
                <c:pt idx="22">
                  <c:v>1.7</c:v>
                </c:pt>
                <c:pt idx="23">
                  <c:v>1.7571428571428571</c:v>
                </c:pt>
                <c:pt idx="24">
                  <c:v>1.91</c:v>
                </c:pt>
                <c:pt idx="25">
                  <c:v>1.9157142857142857</c:v>
                </c:pt>
                <c:pt idx="26">
                  <c:v>1.91</c:v>
                </c:pt>
                <c:pt idx="27">
                  <c:v>1.91</c:v>
                </c:pt>
                <c:pt idx="28">
                  <c:v>1.91</c:v>
                </c:pt>
                <c:pt idx="29">
                  <c:v>1.91</c:v>
                </c:pt>
                <c:pt idx="30">
                  <c:v>1.91</c:v>
                </c:pt>
                <c:pt idx="31">
                  <c:v>1.91</c:v>
                </c:pt>
                <c:pt idx="32">
                  <c:v>1.9128571428571428</c:v>
                </c:pt>
                <c:pt idx="33">
                  <c:v>1.92</c:v>
                </c:pt>
                <c:pt idx="34">
                  <c:v>1.9185714285714286</c:v>
                </c:pt>
                <c:pt idx="35">
                  <c:v>1.9157142857142857</c:v>
                </c:pt>
                <c:pt idx="36">
                  <c:v>1.92</c:v>
                </c:pt>
                <c:pt idx="37">
                  <c:v>1.92</c:v>
                </c:pt>
                <c:pt idx="38">
                  <c:v>1.9985714285714287</c:v>
                </c:pt>
                <c:pt idx="39">
                  <c:v>2.1800000000000002</c:v>
                </c:pt>
                <c:pt idx="40">
                  <c:v>2.1800000000000002</c:v>
                </c:pt>
                <c:pt idx="41">
                  <c:v>2.1842857142857142</c:v>
                </c:pt>
                <c:pt idx="42">
                  <c:v>2.1957142857142857</c:v>
                </c:pt>
                <c:pt idx="43">
                  <c:v>2.1985714285714284</c:v>
                </c:pt>
                <c:pt idx="44">
                  <c:v>2.1957142857142857</c:v>
                </c:pt>
                <c:pt idx="45">
                  <c:v>2.1957142857142857</c:v>
                </c:pt>
                <c:pt idx="46">
                  <c:v>2.2000000000000002</c:v>
                </c:pt>
                <c:pt idx="47">
                  <c:v>2.2000000000000002</c:v>
                </c:pt>
                <c:pt idx="48">
                  <c:v>2.1971428571428571</c:v>
                </c:pt>
                <c:pt idx="49">
                  <c:v>2.1914285714285713</c:v>
                </c:pt>
                <c:pt idx="50">
                  <c:v>2.2542857142857144</c:v>
                </c:pt>
                <c:pt idx="51">
                  <c:v>2.4</c:v>
                </c:pt>
                <c:pt idx="52">
                  <c:v>2.4</c:v>
                </c:pt>
                <c:pt idx="53">
                  <c:v>2.4</c:v>
                </c:pt>
                <c:pt idx="54">
                  <c:v>2.4</c:v>
                </c:pt>
                <c:pt idx="55">
                  <c:v>2.4</c:v>
                </c:pt>
                <c:pt idx="56">
                  <c:v>2.4</c:v>
                </c:pt>
                <c:pt idx="57">
                  <c:v>2.4</c:v>
                </c:pt>
                <c:pt idx="58">
                  <c:v>2.4</c:v>
                </c:pt>
                <c:pt idx="59">
                  <c:v>2.4</c:v>
                </c:pt>
                <c:pt idx="60">
                  <c:v>2.4</c:v>
                </c:pt>
                <c:pt idx="61">
                  <c:v>2.4</c:v>
                </c:pt>
                <c:pt idx="62">
                  <c:v>2.4</c:v>
                </c:pt>
                <c:pt idx="63">
                  <c:v>2.4042857142857144</c:v>
                </c:pt>
                <c:pt idx="64">
                  <c:v>2.41</c:v>
                </c:pt>
                <c:pt idx="65">
                  <c:v>2.4157142857142855</c:v>
                </c:pt>
                <c:pt idx="66">
                  <c:v>2.41</c:v>
                </c:pt>
                <c:pt idx="67">
                  <c:v>2.4185714285714286</c:v>
                </c:pt>
                <c:pt idx="68">
                  <c:v>2.44</c:v>
                </c:pt>
                <c:pt idx="69">
                  <c:v>2.4342857142857142</c:v>
                </c:pt>
                <c:pt idx="70">
                  <c:v>2.3928571428571428</c:v>
                </c:pt>
                <c:pt idx="71">
                  <c:v>2.3857142857142857</c:v>
                </c:pt>
                <c:pt idx="72">
                  <c:v>2.3857142857142857</c:v>
                </c:pt>
                <c:pt idx="73">
                  <c:v>2.387142857142857</c:v>
                </c:pt>
                <c:pt idx="74">
                  <c:v>2.382857142857143</c:v>
                </c:pt>
                <c:pt idx="75">
                  <c:v>2.3685714285714288</c:v>
                </c:pt>
                <c:pt idx="76">
                  <c:v>2.37</c:v>
                </c:pt>
                <c:pt idx="77">
                  <c:v>2.382857142857143</c:v>
                </c:pt>
                <c:pt idx="78">
                  <c:v>2.4042857142857144</c:v>
                </c:pt>
                <c:pt idx="79">
                  <c:v>2.407142857142857</c:v>
                </c:pt>
                <c:pt idx="80">
                  <c:v>2.4</c:v>
                </c:pt>
                <c:pt idx="81">
                  <c:v>2.402857142857143</c:v>
                </c:pt>
                <c:pt idx="82">
                  <c:v>2.3242857142857143</c:v>
                </c:pt>
                <c:pt idx="83">
                  <c:v>2.1285714285714286</c:v>
                </c:pt>
                <c:pt idx="84">
                  <c:v>2.1228571428571428</c:v>
                </c:pt>
                <c:pt idx="85">
                  <c:v>2.1257142857142859</c:v>
                </c:pt>
                <c:pt idx="86">
                  <c:v>2.1214285714285714</c:v>
                </c:pt>
                <c:pt idx="87">
                  <c:v>2.1285714285714286</c:v>
                </c:pt>
                <c:pt idx="88">
                  <c:v>2.1285714285714286</c:v>
                </c:pt>
                <c:pt idx="89">
                  <c:v>2.1257142857142859</c:v>
                </c:pt>
                <c:pt idx="90">
                  <c:v>1.882857142857143</c:v>
                </c:pt>
                <c:pt idx="91">
                  <c:v>1.8485714285714285</c:v>
                </c:pt>
                <c:pt idx="92">
                  <c:v>1.82</c:v>
                </c:pt>
                <c:pt idx="93">
                  <c:v>1.8514285714285714</c:v>
                </c:pt>
                <c:pt idx="94">
                  <c:v>1.8471428571428572</c:v>
                </c:pt>
                <c:pt idx="95">
                  <c:v>1.7542857142857142</c:v>
                </c:pt>
                <c:pt idx="96">
                  <c:v>1.5585714285714285</c:v>
                </c:pt>
                <c:pt idx="97">
                  <c:v>1.55</c:v>
                </c:pt>
                <c:pt idx="98">
                  <c:v>1.55</c:v>
                </c:pt>
                <c:pt idx="99">
                  <c:v>1.5514285714285714</c:v>
                </c:pt>
                <c:pt idx="100">
                  <c:v>1.5542857142857143</c:v>
                </c:pt>
                <c:pt idx="101">
                  <c:v>1.55</c:v>
                </c:pt>
                <c:pt idx="102">
                  <c:v>1.5514285714285714</c:v>
                </c:pt>
                <c:pt idx="103">
                  <c:v>1.55</c:v>
                </c:pt>
                <c:pt idx="104">
                  <c:v>1.55</c:v>
                </c:pt>
                <c:pt idx="105">
                  <c:v>1.5485714285714287</c:v>
                </c:pt>
                <c:pt idx="106">
                  <c:v>1.5414285714285714</c:v>
                </c:pt>
                <c:pt idx="107">
                  <c:v>1.55</c:v>
                </c:pt>
                <c:pt idx="108">
                  <c:v>1.5628571428571429</c:v>
                </c:pt>
                <c:pt idx="109">
                  <c:v>1.5885714285714285</c:v>
                </c:pt>
                <c:pt idx="110">
                  <c:v>1.58</c:v>
                </c:pt>
                <c:pt idx="111">
                  <c:v>1.5842857142857143</c:v>
                </c:pt>
                <c:pt idx="112">
                  <c:v>1.58</c:v>
                </c:pt>
                <c:pt idx="113">
                  <c:v>1.372857142857143</c:v>
                </c:pt>
                <c:pt idx="114">
                  <c:v>1.0928571428571427</c:v>
                </c:pt>
                <c:pt idx="115">
                  <c:v>0.47142857142857142</c:v>
                </c:pt>
                <c:pt idx="116">
                  <c:v>0.12428571428571429</c:v>
                </c:pt>
                <c:pt idx="117">
                  <c:v>7.571428571428572E-2</c:v>
                </c:pt>
                <c:pt idx="118">
                  <c:v>0.05</c:v>
                </c:pt>
                <c:pt idx="119">
                  <c:v>0.05</c:v>
                </c:pt>
                <c:pt idx="120">
                  <c:v>4.8571428571428571E-2</c:v>
                </c:pt>
                <c:pt idx="121">
                  <c:v>4.5714285714285714E-2</c:v>
                </c:pt>
                <c:pt idx="122">
                  <c:v>0.05</c:v>
                </c:pt>
                <c:pt idx="123">
                  <c:v>0.05</c:v>
                </c:pt>
                <c:pt idx="124">
                  <c:v>0.05</c:v>
                </c:pt>
                <c:pt idx="125">
                  <c:v>0.05</c:v>
                </c:pt>
                <c:pt idx="126">
                  <c:v>5.7142857142857141E-2</c:v>
                </c:pt>
                <c:pt idx="127">
                  <c:v>7.4285714285714288E-2</c:v>
                </c:pt>
                <c:pt idx="128">
                  <c:v>8.7142857142857147E-2</c:v>
                </c:pt>
                <c:pt idx="129">
                  <c:v>8.2857142857142851E-2</c:v>
                </c:pt>
                <c:pt idx="130">
                  <c:v>8.2857142857142851E-2</c:v>
                </c:pt>
                <c:pt idx="131">
                  <c:v>0.09</c:v>
                </c:pt>
                <c:pt idx="132">
                  <c:v>9.285714285714286E-2</c:v>
                </c:pt>
                <c:pt idx="133">
                  <c:v>9.285714285714286E-2</c:v>
                </c:pt>
                <c:pt idx="134">
                  <c:v>9.7142857142857142E-2</c:v>
                </c:pt>
                <c:pt idx="135">
                  <c:v>0.1</c:v>
                </c:pt>
                <c:pt idx="136">
                  <c:v>0.1</c:v>
                </c:pt>
                <c:pt idx="137">
                  <c:v>9.4285714285714292E-2</c:v>
                </c:pt>
                <c:pt idx="138">
                  <c:v>8.8571428571428565E-2</c:v>
                </c:pt>
                <c:pt idx="139">
                  <c:v>0.09</c:v>
                </c:pt>
                <c:pt idx="140">
                  <c:v>0.09</c:v>
                </c:pt>
                <c:pt idx="141">
                  <c:v>0.09</c:v>
                </c:pt>
                <c:pt idx="142">
                  <c:v>0.09</c:v>
                </c:pt>
                <c:pt idx="143">
                  <c:v>0.09</c:v>
                </c:pt>
                <c:pt idx="144">
                  <c:v>0.09</c:v>
                </c:pt>
                <c:pt idx="145">
                  <c:v>0.09</c:v>
                </c:pt>
                <c:pt idx="146">
                  <c:v>0.09</c:v>
                </c:pt>
                <c:pt idx="147">
                  <c:v>0.09</c:v>
                </c:pt>
                <c:pt idx="148">
                  <c:v>0.09</c:v>
                </c:pt>
                <c:pt idx="149">
                  <c:v>0.09</c:v>
                </c:pt>
                <c:pt idx="150">
                  <c:v>8.7142857142857147E-2</c:v>
                </c:pt>
                <c:pt idx="151">
                  <c:v>0.08</c:v>
                </c:pt>
                <c:pt idx="152">
                  <c:v>8.7142857142857147E-2</c:v>
                </c:pt>
                <c:pt idx="153">
                  <c:v>0.09</c:v>
                </c:pt>
                <c:pt idx="154">
                  <c:v>0.09</c:v>
                </c:pt>
                <c:pt idx="155">
                  <c:v>0.09</c:v>
                </c:pt>
                <c:pt idx="156">
                  <c:v>0.09</c:v>
                </c:pt>
                <c:pt idx="157">
                  <c:v>0.09</c:v>
                </c:pt>
                <c:pt idx="158">
                  <c:v>0.09</c:v>
                </c:pt>
                <c:pt idx="159">
                  <c:v>8.7142857142857147E-2</c:v>
                </c:pt>
                <c:pt idx="160">
                  <c:v>7.7142857142857138E-2</c:v>
                </c:pt>
                <c:pt idx="161">
                  <c:v>7.7142857142857138E-2</c:v>
                </c:pt>
                <c:pt idx="162">
                  <c:v>7.857142857142857E-2</c:v>
                </c:pt>
                <c:pt idx="163">
                  <c:v>7.7142857142857138E-2</c:v>
                </c:pt>
                <c:pt idx="164">
                  <c:v>7.0000000000000007E-2</c:v>
                </c:pt>
                <c:pt idx="165">
                  <c:v>7.0000000000000007E-2</c:v>
                </c:pt>
                <c:pt idx="166">
                  <c:v>7.0000000000000007E-2</c:v>
                </c:pt>
                <c:pt idx="167">
                  <c:v>7.0000000000000007E-2</c:v>
                </c:pt>
                <c:pt idx="168">
                  <c:v>7.0000000000000007E-2</c:v>
                </c:pt>
                <c:pt idx="169">
                  <c:v>6.8571428571428575E-2</c:v>
                </c:pt>
                <c:pt idx="170">
                  <c:v>7.0000000000000007E-2</c:v>
                </c:pt>
                <c:pt idx="171">
                  <c:v>7.0000000000000007E-2</c:v>
                </c:pt>
                <c:pt idx="172">
                  <c:v>7.0000000000000007E-2</c:v>
                </c:pt>
                <c:pt idx="173">
                  <c:v>6.5714285714285711E-2</c:v>
                </c:pt>
                <c:pt idx="174">
                  <c:v>5.7142857142857141E-2</c:v>
                </c:pt>
                <c:pt idx="175">
                  <c:v>0.06</c:v>
                </c:pt>
                <c:pt idx="176">
                  <c:v>0.06</c:v>
                </c:pt>
                <c:pt idx="177">
                  <c:v>5.8571428571428573E-2</c:v>
                </c:pt>
                <c:pt idx="178">
                  <c:v>5.5714285714285716E-2</c:v>
                </c:pt>
                <c:pt idx="179">
                  <c:v>0.06</c:v>
                </c:pt>
                <c:pt idx="180">
                  <c:v>7.1428571428571425E-2</c:v>
                </c:pt>
                <c:pt idx="181">
                  <c:v>0.1</c:v>
                </c:pt>
                <c:pt idx="182">
                  <c:v>9.7142857142857142E-2</c:v>
                </c:pt>
                <c:pt idx="183">
                  <c:v>0.1</c:v>
                </c:pt>
                <c:pt idx="184">
                  <c:v>0.1</c:v>
                </c:pt>
                <c:pt idx="185">
                  <c:v>0.1</c:v>
                </c:pt>
                <c:pt idx="186">
                  <c:v>9.571428571428571E-2</c:v>
                </c:pt>
                <c:pt idx="187">
                  <c:v>9.1428571428571428E-2</c:v>
                </c:pt>
                <c:pt idx="188">
                  <c:v>0.1</c:v>
                </c:pt>
                <c:pt idx="189">
                  <c:v>9.571428571428571E-2</c:v>
                </c:pt>
                <c:pt idx="190">
                  <c:v>8.8571428571428565E-2</c:v>
                </c:pt>
                <c:pt idx="191">
                  <c:v>7.7142857142857138E-2</c:v>
                </c:pt>
                <c:pt idx="192">
                  <c:v>0.08</c:v>
                </c:pt>
                <c:pt idx="193">
                  <c:v>0.08</c:v>
                </c:pt>
                <c:pt idx="194">
                  <c:v>0.08</c:v>
                </c:pt>
                <c:pt idx="195">
                  <c:v>7.7142857142857138E-2</c:v>
                </c:pt>
                <c:pt idx="196">
                  <c:v>0.08</c:v>
                </c:pt>
                <c:pt idx="197">
                  <c:v>0.08</c:v>
                </c:pt>
                <c:pt idx="198">
                  <c:v>0.08</c:v>
                </c:pt>
                <c:pt idx="199">
                  <c:v>7.857142857142857E-2</c:v>
                </c:pt>
                <c:pt idx="200">
                  <c:v>7.7142857142857138E-2</c:v>
                </c:pt>
                <c:pt idx="201">
                  <c:v>0.08</c:v>
                </c:pt>
                <c:pt idx="202">
                  <c:v>0.08</c:v>
                </c:pt>
                <c:pt idx="203">
                  <c:v>0.08</c:v>
                </c:pt>
                <c:pt idx="204">
                  <c:v>7.857142857142857E-2</c:v>
                </c:pt>
                <c:pt idx="205">
                  <c:v>0.08</c:v>
                </c:pt>
                <c:pt idx="206">
                  <c:v>0.08</c:v>
                </c:pt>
                <c:pt idx="207">
                  <c:v>0.08</c:v>
                </c:pt>
                <c:pt idx="208">
                  <c:v>7.857142857142857E-2</c:v>
                </c:pt>
                <c:pt idx="209">
                  <c:v>7.7142857142857138E-2</c:v>
                </c:pt>
                <c:pt idx="210">
                  <c:v>0.08</c:v>
                </c:pt>
                <c:pt idx="211">
                  <c:v>0.08</c:v>
                </c:pt>
                <c:pt idx="212">
                  <c:v>0.08</c:v>
                </c:pt>
                <c:pt idx="213">
                  <c:v>0.08</c:v>
                </c:pt>
                <c:pt idx="214">
                  <c:v>0.08</c:v>
                </c:pt>
                <c:pt idx="215">
                  <c:v>0.08</c:v>
                </c:pt>
                <c:pt idx="216">
                  <c:v>0.08</c:v>
                </c:pt>
                <c:pt idx="217">
                  <c:v>0.08</c:v>
                </c:pt>
                <c:pt idx="218">
                  <c:v>0.08</c:v>
                </c:pt>
                <c:pt idx="219">
                  <c:v>0.15142857142857144</c:v>
                </c:pt>
                <c:pt idx="220">
                  <c:v>0.33</c:v>
                </c:pt>
                <c:pt idx="221">
                  <c:v>0.33</c:v>
                </c:pt>
                <c:pt idx="222">
                  <c:v>0.33</c:v>
                </c:pt>
                <c:pt idx="223">
                  <c:v>0.33</c:v>
                </c:pt>
                <c:pt idx="224">
                  <c:v>0.33</c:v>
                </c:pt>
                <c:pt idx="225">
                  <c:v>0.33</c:v>
                </c:pt>
                <c:pt idx="226">
                  <c:v>0.47285714285714286</c:v>
                </c:pt>
                <c:pt idx="227">
                  <c:v>0.83</c:v>
                </c:pt>
                <c:pt idx="228">
                  <c:v>0.83</c:v>
                </c:pt>
                <c:pt idx="229">
                  <c:v>0.83</c:v>
                </c:pt>
                <c:pt idx="230">
                  <c:v>0.83</c:v>
                </c:pt>
                <c:pt idx="231">
                  <c:v>0.83</c:v>
                </c:pt>
                <c:pt idx="232">
                  <c:v>1.0442857142857143</c:v>
                </c:pt>
                <c:pt idx="233">
                  <c:v>1.58</c:v>
                </c:pt>
                <c:pt idx="234">
                  <c:v>1.58</c:v>
                </c:pt>
                <c:pt idx="235">
                  <c:v>1.58</c:v>
                </c:pt>
                <c:pt idx="236">
                  <c:v>1.58</c:v>
                </c:pt>
                <c:pt idx="237">
                  <c:v>1.58</c:v>
                </c:pt>
                <c:pt idx="238">
                  <c:v>1.7928571428571429</c:v>
                </c:pt>
                <c:pt idx="239">
                  <c:v>2.327142857142857</c:v>
                </c:pt>
                <c:pt idx="240">
                  <c:v>2.33</c:v>
                </c:pt>
                <c:pt idx="241">
                  <c:v>2.33</c:v>
                </c:pt>
                <c:pt idx="242">
                  <c:v>2.33</c:v>
                </c:pt>
                <c:pt idx="243">
                  <c:v>2.33</c:v>
                </c:pt>
                <c:pt idx="244">
                  <c:v>2.33</c:v>
                </c:pt>
                <c:pt idx="245">
                  <c:v>2.33</c:v>
                </c:pt>
                <c:pt idx="246">
                  <c:v>2.5442857142857145</c:v>
                </c:pt>
                <c:pt idx="247">
                  <c:v>3.08</c:v>
                </c:pt>
                <c:pt idx="248">
                  <c:v>3.08</c:v>
                </c:pt>
                <c:pt idx="249">
                  <c:v>3.08</c:v>
                </c:pt>
                <c:pt idx="250">
                  <c:v>3.08</c:v>
                </c:pt>
                <c:pt idx="251">
                  <c:v>3.08</c:v>
                </c:pt>
                <c:pt idx="252">
                  <c:v>3.2942857142857145</c:v>
                </c:pt>
                <c:pt idx="253">
                  <c:v>3.83</c:v>
                </c:pt>
                <c:pt idx="254">
                  <c:v>3.83</c:v>
                </c:pt>
                <c:pt idx="255">
                  <c:v>3.83</c:v>
                </c:pt>
                <c:pt idx="256">
                  <c:v>3.83</c:v>
                </c:pt>
                <c:pt idx="257">
                  <c:v>3.83</c:v>
                </c:pt>
                <c:pt idx="258">
                  <c:v>3.9728571428571429</c:v>
                </c:pt>
                <c:pt idx="259">
                  <c:v>4.33</c:v>
                </c:pt>
                <c:pt idx="260">
                  <c:v>4.33</c:v>
                </c:pt>
                <c:pt idx="261">
                  <c:v>4.33</c:v>
                </c:pt>
                <c:pt idx="262">
                  <c:v>4.33</c:v>
                </c:pt>
                <c:pt idx="263">
                  <c:v>4.33</c:v>
                </c:pt>
                <c:pt idx="264">
                  <c:v>4.33</c:v>
                </c:pt>
                <c:pt idx="265">
                  <c:v>4.4014285714285712</c:v>
                </c:pt>
                <c:pt idx="266">
                  <c:v>4.5785714285714283</c:v>
                </c:pt>
                <c:pt idx="267">
                  <c:v>4.58</c:v>
                </c:pt>
                <c:pt idx="268">
                  <c:v>4.58</c:v>
                </c:pt>
              </c:numCache>
            </c:numRef>
          </c:val>
          <c:extLst>
            <c:ext xmlns:c16="http://schemas.microsoft.com/office/drawing/2014/chart" uri="{C3380CC4-5D6E-409C-BE32-E72D297353CC}">
              <c16:uniqueId val="{00000000-086C-4D43-BFB0-E8CCFFFDADA7}"/>
            </c:ext>
          </c:extLst>
        </c:ser>
        <c:dLbls>
          <c:showLegendKey val="0"/>
          <c:showVal val="0"/>
          <c:showCatName val="0"/>
          <c:showSerName val="0"/>
          <c:showPercent val="0"/>
          <c:showBubbleSize val="0"/>
        </c:dLbls>
        <c:gapWidth val="150"/>
        <c:axId val="490540048"/>
        <c:axId val="490541688"/>
      </c:barChart>
      <c:lineChart>
        <c:grouping val="standard"/>
        <c:varyColors val="0"/>
        <c:ser>
          <c:idx val="1"/>
          <c:order val="1"/>
          <c:spPr>
            <a:ln w="28575" cap="rnd">
              <a:solidFill>
                <a:srgbClr val="CC0000"/>
              </a:solidFill>
              <a:round/>
            </a:ln>
            <a:effectLst/>
          </c:spPr>
          <c:marker>
            <c:symbol val="none"/>
          </c:marker>
          <c:val>
            <c:numRef>
              <c:f>'[fredgraph(1).xls]FRED Graph'!$C$13:$C$281</c:f>
              <c:numCache>
                <c:formatCode>0.00</c:formatCode>
                <c:ptCount val="269"/>
                <c:pt idx="0">
                  <c:v>2719.0025000000001</c:v>
                </c:pt>
                <c:pt idx="1">
                  <c:v>2760.2060000000001</c:v>
                </c:pt>
                <c:pt idx="2">
                  <c:v>2796.8274999999999</c:v>
                </c:pt>
                <c:pt idx="3">
                  <c:v>2844.3519999999999</c:v>
                </c:pt>
                <c:pt idx="4">
                  <c:v>2816.7759999999998</c:v>
                </c:pt>
                <c:pt idx="5">
                  <c:v>2645.2579999999998</c:v>
                </c:pt>
                <c:pt idx="6">
                  <c:v>2696.1979999999999</c:v>
                </c:pt>
                <c:pt idx="7">
                  <c:v>2717.2125000000001</c:v>
                </c:pt>
                <c:pt idx="8">
                  <c:v>2721.326</c:v>
                </c:pt>
                <c:pt idx="9">
                  <c:v>2740.28</c:v>
                </c:pt>
                <c:pt idx="10">
                  <c:v>2759.43</c:v>
                </c:pt>
                <c:pt idx="11">
                  <c:v>2674.748</c:v>
                </c:pt>
                <c:pt idx="12">
                  <c:v>2629.26</c:v>
                </c:pt>
                <c:pt idx="13">
                  <c:v>2621.6660000000002</c:v>
                </c:pt>
                <c:pt idx="14">
                  <c:v>2646.502</c:v>
                </c:pt>
                <c:pt idx="15">
                  <c:v>2691.2280000000001</c:v>
                </c:pt>
                <c:pt idx="16">
                  <c:v>2656.22</c:v>
                </c:pt>
                <c:pt idx="17">
                  <c:v>2646.3339999999998</c:v>
                </c:pt>
                <c:pt idx="18">
                  <c:v>2698.6260000000002</c:v>
                </c:pt>
                <c:pt idx="19">
                  <c:v>2719.4279999999999</c:v>
                </c:pt>
                <c:pt idx="20">
                  <c:v>2727.9659999999999</c:v>
                </c:pt>
                <c:pt idx="21">
                  <c:v>2713.44</c:v>
                </c:pt>
                <c:pt idx="22">
                  <c:v>2763.4839999999999</c:v>
                </c:pt>
                <c:pt idx="23">
                  <c:v>2781.326</c:v>
                </c:pt>
                <c:pt idx="24">
                  <c:v>2761.66</c:v>
                </c:pt>
                <c:pt idx="25">
                  <c:v>2714.8879999999999</c:v>
                </c:pt>
                <c:pt idx="26">
                  <c:v>2734.09</c:v>
                </c:pt>
                <c:pt idx="27">
                  <c:v>2790.326</c:v>
                </c:pt>
                <c:pt idx="28">
                  <c:v>2805.9839999999999</c:v>
                </c:pt>
                <c:pt idx="29">
                  <c:v>2825.942</c:v>
                </c:pt>
                <c:pt idx="30">
                  <c:v>2819.9639999999999</c:v>
                </c:pt>
                <c:pt idx="31">
                  <c:v>2850.6819999999998</c:v>
                </c:pt>
                <c:pt idx="32">
                  <c:v>2834.2159999999999</c:v>
                </c:pt>
                <c:pt idx="33">
                  <c:v>2862.7</c:v>
                </c:pt>
                <c:pt idx="34">
                  <c:v>2902.19</c:v>
                </c:pt>
                <c:pt idx="35">
                  <c:v>2883.7624999999998</c:v>
                </c:pt>
                <c:pt idx="36">
                  <c:v>2892.62</c:v>
                </c:pt>
                <c:pt idx="37">
                  <c:v>2912.2959999999998</c:v>
                </c:pt>
                <c:pt idx="38">
                  <c:v>2913.7759999999998</c:v>
                </c:pt>
                <c:pt idx="39">
                  <c:v>2912.1419999999998</c:v>
                </c:pt>
                <c:pt idx="40">
                  <c:v>2809.19</c:v>
                </c:pt>
                <c:pt idx="41">
                  <c:v>2781.2959999999998</c:v>
                </c:pt>
                <c:pt idx="42">
                  <c:v>2703.386</c:v>
                </c:pt>
                <c:pt idx="43">
                  <c:v>2699.81</c:v>
                </c:pt>
                <c:pt idx="44">
                  <c:v>2779.098</c:v>
                </c:pt>
                <c:pt idx="45">
                  <c:v>2723.29</c:v>
                </c:pt>
                <c:pt idx="46">
                  <c:v>2653.7775000000001</c:v>
                </c:pt>
                <c:pt idx="47">
                  <c:v>2719.4679999999998</c:v>
                </c:pt>
                <c:pt idx="48">
                  <c:v>2704.8649999999998</c:v>
                </c:pt>
                <c:pt idx="49">
                  <c:v>2635.212</c:v>
                </c:pt>
                <c:pt idx="50">
                  <c:v>2496.62</c:v>
                </c:pt>
                <c:pt idx="51">
                  <c:v>2448.3425000000002</c:v>
                </c:pt>
                <c:pt idx="52">
                  <c:v>2499.1774999999998</c:v>
                </c:pt>
                <c:pt idx="53">
                  <c:v>2580.3919999999998</c:v>
                </c:pt>
                <c:pt idx="54">
                  <c:v>2623.136</c:v>
                </c:pt>
                <c:pt idx="55">
                  <c:v>2644.6725000000001</c:v>
                </c:pt>
                <c:pt idx="56">
                  <c:v>2675.1060000000002</c:v>
                </c:pt>
                <c:pt idx="57">
                  <c:v>2721.6219999999998</c:v>
                </c:pt>
                <c:pt idx="58">
                  <c:v>2745.7779999999998</c:v>
                </c:pt>
                <c:pt idx="59">
                  <c:v>2783.0025000000001</c:v>
                </c:pt>
                <c:pt idx="60">
                  <c:v>2794.114</c:v>
                </c:pt>
                <c:pt idx="61">
                  <c:v>2769.1819999999998</c:v>
                </c:pt>
                <c:pt idx="62">
                  <c:v>2803.34</c:v>
                </c:pt>
                <c:pt idx="63">
                  <c:v>2829.0659999999998</c:v>
                </c:pt>
                <c:pt idx="64">
                  <c:v>2814.4059999999999</c:v>
                </c:pt>
                <c:pt idx="65">
                  <c:v>2875.9920000000002</c:v>
                </c:pt>
                <c:pt idx="66">
                  <c:v>2891.5819999999999</c:v>
                </c:pt>
                <c:pt idx="67">
                  <c:v>2904.53</c:v>
                </c:pt>
                <c:pt idx="68">
                  <c:v>2926.99</c:v>
                </c:pt>
                <c:pt idx="69">
                  <c:v>2935.15</c:v>
                </c:pt>
                <c:pt idx="70">
                  <c:v>2889.6120000000001</c:v>
                </c:pt>
                <c:pt idx="71">
                  <c:v>2846.6179999999999</c:v>
                </c:pt>
                <c:pt idx="72">
                  <c:v>2841.8319999999999</c:v>
                </c:pt>
                <c:pt idx="73">
                  <c:v>2781.5825</c:v>
                </c:pt>
                <c:pt idx="74">
                  <c:v>2818.14</c:v>
                </c:pt>
                <c:pt idx="75">
                  <c:v>2886.1819999999998</c:v>
                </c:pt>
                <c:pt idx="76">
                  <c:v>2927.7040000000002</c:v>
                </c:pt>
                <c:pt idx="77">
                  <c:v>2928.6379999999999</c:v>
                </c:pt>
                <c:pt idx="78">
                  <c:v>2980.8924999999999</c:v>
                </c:pt>
                <c:pt idx="79">
                  <c:v>2992.4659999999999</c:v>
                </c:pt>
                <c:pt idx="80">
                  <c:v>2994.8960000000002</c:v>
                </c:pt>
                <c:pt idx="81">
                  <c:v>3007.9180000000001</c:v>
                </c:pt>
                <c:pt idx="82">
                  <c:v>2980.0279999999998</c:v>
                </c:pt>
                <c:pt idx="83">
                  <c:v>2893.4459999999999</c:v>
                </c:pt>
                <c:pt idx="84">
                  <c:v>2877.39</c:v>
                </c:pt>
                <c:pt idx="85">
                  <c:v>2903.73</c:v>
                </c:pt>
                <c:pt idx="86">
                  <c:v>2897.3040000000001</c:v>
                </c:pt>
                <c:pt idx="87">
                  <c:v>2949.69</c:v>
                </c:pt>
                <c:pt idx="88">
                  <c:v>2995.1419999999998</c:v>
                </c:pt>
                <c:pt idx="89">
                  <c:v>3001.85</c:v>
                </c:pt>
                <c:pt idx="90">
                  <c:v>2976.5320000000002</c:v>
                </c:pt>
                <c:pt idx="91">
                  <c:v>2933.4479999999999</c:v>
                </c:pt>
                <c:pt idx="92">
                  <c:v>2931.93</c:v>
                </c:pt>
                <c:pt idx="93">
                  <c:v>2987.134</c:v>
                </c:pt>
                <c:pt idx="94">
                  <c:v>3008.0140000000001</c:v>
                </c:pt>
                <c:pt idx="95">
                  <c:v>3045.51</c:v>
                </c:pt>
                <c:pt idx="96">
                  <c:v>3081.5859999999998</c:v>
                </c:pt>
                <c:pt idx="97">
                  <c:v>3097.9960000000001</c:v>
                </c:pt>
                <c:pt idx="98">
                  <c:v>3112.9</c:v>
                </c:pt>
                <c:pt idx="99">
                  <c:v>3142.1925000000001</c:v>
                </c:pt>
                <c:pt idx="100">
                  <c:v>3116.634</c:v>
                </c:pt>
                <c:pt idx="101">
                  <c:v>3149.4960000000001</c:v>
                </c:pt>
                <c:pt idx="102">
                  <c:v>3200.34</c:v>
                </c:pt>
                <c:pt idx="103">
                  <c:v>3231.83</c:v>
                </c:pt>
                <c:pt idx="104">
                  <c:v>3236.1925000000001</c:v>
                </c:pt>
                <c:pt idx="105">
                  <c:v>3255.3119999999999</c:v>
                </c:pt>
                <c:pt idx="106">
                  <c:v>3301.4</c:v>
                </c:pt>
                <c:pt idx="107">
                  <c:v>3315.8874999999998</c:v>
                </c:pt>
                <c:pt idx="108">
                  <c:v>3260.49</c:v>
                </c:pt>
                <c:pt idx="109">
                  <c:v>3310.9380000000001</c:v>
                </c:pt>
                <c:pt idx="110">
                  <c:v>3368.6779999999999</c:v>
                </c:pt>
                <c:pt idx="111">
                  <c:v>3366.855</c:v>
                </c:pt>
                <c:pt idx="112">
                  <c:v>3080.694</c:v>
                </c:pt>
                <c:pt idx="113">
                  <c:v>3044.0059999999999</c:v>
                </c:pt>
                <c:pt idx="114">
                  <c:v>2712.366</c:v>
                </c:pt>
                <c:pt idx="115">
                  <c:v>2405.5459999999998</c:v>
                </c:pt>
                <c:pt idx="116">
                  <c:v>2466.366</c:v>
                </c:pt>
                <c:pt idx="117">
                  <c:v>2539.4580000000001</c:v>
                </c:pt>
                <c:pt idx="118">
                  <c:v>2715.7224999999999</c:v>
                </c:pt>
                <c:pt idx="119">
                  <c:v>2813.0320000000002</c:v>
                </c:pt>
                <c:pt idx="120">
                  <c:v>2798.7139999999999</c:v>
                </c:pt>
                <c:pt idx="121">
                  <c:v>2884.904</c:v>
                </c:pt>
                <c:pt idx="122">
                  <c:v>2874.1179999999999</c:v>
                </c:pt>
                <c:pt idx="123">
                  <c:v>2867.328</c:v>
                </c:pt>
                <c:pt idx="124">
                  <c:v>2950.4839999999999</c:v>
                </c:pt>
                <c:pt idx="125">
                  <c:v>3025.4850000000001</c:v>
                </c:pt>
                <c:pt idx="126">
                  <c:v>3113.14</c:v>
                </c:pt>
                <c:pt idx="127">
                  <c:v>3134.6239999999998</c:v>
                </c:pt>
                <c:pt idx="128">
                  <c:v>3103.58</c:v>
                </c:pt>
                <c:pt idx="129">
                  <c:v>3078.4580000000001</c:v>
                </c:pt>
                <c:pt idx="130">
                  <c:v>3099.85</c:v>
                </c:pt>
                <c:pt idx="131">
                  <c:v>3166.4140000000002</c:v>
                </c:pt>
                <c:pt idx="132">
                  <c:v>3203.92</c:v>
                </c:pt>
                <c:pt idx="133">
                  <c:v>3247.29</c:v>
                </c:pt>
                <c:pt idx="134">
                  <c:v>3246.7260000000001</c:v>
                </c:pt>
                <c:pt idx="135">
                  <c:v>3325.866</c:v>
                </c:pt>
                <c:pt idx="136">
                  <c:v>3364.1579999999999</c:v>
                </c:pt>
                <c:pt idx="137">
                  <c:v>3385.8580000000002</c:v>
                </c:pt>
                <c:pt idx="138">
                  <c:v>3469.2379999999998</c:v>
                </c:pt>
                <c:pt idx="139">
                  <c:v>3497.9639999999999</c:v>
                </c:pt>
                <c:pt idx="140">
                  <c:v>3352.74</c:v>
                </c:pt>
                <c:pt idx="141">
                  <c:v>3369.3420000000001</c:v>
                </c:pt>
                <c:pt idx="142">
                  <c:v>3275.72</c:v>
                </c:pt>
                <c:pt idx="143">
                  <c:v>3355.8620000000001</c:v>
                </c:pt>
                <c:pt idx="144">
                  <c:v>3422.598</c:v>
                </c:pt>
                <c:pt idx="145">
                  <c:v>3500.3939999999998</c:v>
                </c:pt>
                <c:pt idx="146">
                  <c:v>3444.8960000000002</c:v>
                </c:pt>
                <c:pt idx="147">
                  <c:v>3328.55</c:v>
                </c:pt>
                <c:pt idx="148">
                  <c:v>3428.5459999999998</c:v>
                </c:pt>
                <c:pt idx="149">
                  <c:v>3558.17</c:v>
                </c:pt>
                <c:pt idx="150">
                  <c:v>3588.7280000000001</c:v>
                </c:pt>
                <c:pt idx="151">
                  <c:v>3620.25</c:v>
                </c:pt>
                <c:pt idx="152">
                  <c:v>3663.7860000000001</c:v>
                </c:pt>
                <c:pt idx="153">
                  <c:v>3679.7179999999998</c:v>
                </c:pt>
                <c:pt idx="154">
                  <c:v>3695.0340000000001</c:v>
                </c:pt>
                <c:pt idx="155">
                  <c:v>3693.8125</c:v>
                </c:pt>
                <c:pt idx="156">
                  <c:v>3737.6275000000001</c:v>
                </c:pt>
                <c:pt idx="157">
                  <c:v>3760.8240000000001</c:v>
                </c:pt>
                <c:pt idx="158">
                  <c:v>3794.886</c:v>
                </c:pt>
                <c:pt idx="159">
                  <c:v>3836.3249999999998</c:v>
                </c:pt>
                <c:pt idx="160">
                  <c:v>3791.4740000000002</c:v>
                </c:pt>
                <c:pt idx="161">
                  <c:v>3837.7820000000002</c:v>
                </c:pt>
                <c:pt idx="162">
                  <c:v>3917.5819999999999</c:v>
                </c:pt>
                <c:pt idx="163">
                  <c:v>3921.15</c:v>
                </c:pt>
                <c:pt idx="164">
                  <c:v>3864.7579999999998</c:v>
                </c:pt>
                <c:pt idx="165">
                  <c:v>3840.4479999999999</c:v>
                </c:pt>
                <c:pt idx="166">
                  <c:v>3895.6559999999999</c:v>
                </c:pt>
                <c:pt idx="167">
                  <c:v>3946.866</c:v>
                </c:pt>
                <c:pt idx="168">
                  <c:v>3924.8620000000001</c:v>
                </c:pt>
                <c:pt idx="169">
                  <c:v>3980.6</c:v>
                </c:pt>
                <c:pt idx="170">
                  <c:v>4091.5540000000001</c:v>
                </c:pt>
                <c:pt idx="171">
                  <c:v>4150.0259999999998</c:v>
                </c:pt>
                <c:pt idx="172">
                  <c:v>4157.3540000000003</c:v>
                </c:pt>
                <c:pt idx="173">
                  <c:v>4190.0320000000002</c:v>
                </c:pt>
                <c:pt idx="174">
                  <c:v>4191.826</c:v>
                </c:pt>
                <c:pt idx="175">
                  <c:v>4137.9840000000004</c:v>
                </c:pt>
                <c:pt idx="176">
                  <c:v>4144.3559999999998</c:v>
                </c:pt>
                <c:pt idx="177">
                  <c:v>4197.232</c:v>
                </c:pt>
                <c:pt idx="178">
                  <c:v>4208.2250000000004</c:v>
                </c:pt>
                <c:pt idx="179">
                  <c:v>4231.99</c:v>
                </c:pt>
                <c:pt idx="180">
                  <c:v>4222.75</c:v>
                </c:pt>
                <c:pt idx="181">
                  <c:v>4252.0519999999997</c:v>
                </c:pt>
                <c:pt idx="182">
                  <c:v>4310.4380000000001</c:v>
                </c:pt>
                <c:pt idx="183">
                  <c:v>4348.01</c:v>
                </c:pt>
                <c:pt idx="184">
                  <c:v>4363.0659999999998</c:v>
                </c:pt>
                <c:pt idx="185">
                  <c:v>4343.902</c:v>
                </c:pt>
                <c:pt idx="186">
                  <c:v>4407.7619999999997</c:v>
                </c:pt>
                <c:pt idx="187">
                  <c:v>4415.7179999999998</c:v>
                </c:pt>
                <c:pt idx="188">
                  <c:v>4449.1260000000002</c:v>
                </c:pt>
                <c:pt idx="189">
                  <c:v>4435.1059999999998</c:v>
                </c:pt>
                <c:pt idx="190">
                  <c:v>4488.2640000000001</c:v>
                </c:pt>
                <c:pt idx="191">
                  <c:v>4529.5879999999997</c:v>
                </c:pt>
                <c:pt idx="192">
                  <c:v>4496.49</c:v>
                </c:pt>
                <c:pt idx="193">
                  <c:v>4459.8440000000001</c:v>
                </c:pt>
                <c:pt idx="194">
                  <c:v>4402.4040000000005</c:v>
                </c:pt>
                <c:pt idx="195">
                  <c:v>4363.9560000000001</c:v>
                </c:pt>
                <c:pt idx="196">
                  <c:v>4360.1660000000002</c:v>
                </c:pt>
                <c:pt idx="197">
                  <c:v>4397.0540000000001</c:v>
                </c:pt>
                <c:pt idx="198">
                  <c:v>4527.3919999999998</c:v>
                </c:pt>
                <c:pt idx="199">
                  <c:v>4578.95</c:v>
                </c:pt>
                <c:pt idx="200">
                  <c:v>4656.4960000000001</c:v>
                </c:pt>
                <c:pt idx="201">
                  <c:v>4673.1559999999999</c:v>
                </c:pt>
                <c:pt idx="202">
                  <c:v>4694.9740000000002</c:v>
                </c:pt>
                <c:pt idx="203">
                  <c:v>4667.43</c:v>
                </c:pt>
                <c:pt idx="204">
                  <c:v>4570.1679999999997</c:v>
                </c:pt>
                <c:pt idx="205">
                  <c:v>4671.82</c:v>
                </c:pt>
                <c:pt idx="206">
                  <c:v>4660.4440000000004</c:v>
                </c:pt>
                <c:pt idx="207">
                  <c:v>4659.8999999999996</c:v>
                </c:pt>
                <c:pt idx="208">
                  <c:v>4783.1019999999999</c:v>
                </c:pt>
                <c:pt idx="209">
                  <c:v>4732.7520000000004</c:v>
                </c:pt>
                <c:pt idx="210">
                  <c:v>4686.3180000000002</c:v>
                </c:pt>
                <c:pt idx="211">
                  <c:v>4497.6350000000002</c:v>
                </c:pt>
                <c:pt idx="212">
                  <c:v>4374.9740000000002</c:v>
                </c:pt>
                <c:pt idx="213">
                  <c:v>4525.8879999999999</c:v>
                </c:pt>
                <c:pt idx="214">
                  <c:v>4503.0619999999999</c:v>
                </c:pt>
                <c:pt idx="215">
                  <c:v>4415.3760000000002</c:v>
                </c:pt>
                <c:pt idx="216">
                  <c:v>4300.9025000000001</c:v>
                </c:pt>
                <c:pt idx="217">
                  <c:v>4351.82</c:v>
                </c:pt>
                <c:pt idx="218">
                  <c:v>4222.7</c:v>
                </c:pt>
                <c:pt idx="219">
                  <c:v>4333.6419999999998</c:v>
                </c:pt>
                <c:pt idx="220">
                  <c:v>4498.45</c:v>
                </c:pt>
                <c:pt idx="221">
                  <c:v>4577.1679999999997</c:v>
                </c:pt>
                <c:pt idx="222">
                  <c:v>4515.4799999999996</c:v>
                </c:pt>
                <c:pt idx="223">
                  <c:v>4412.29</c:v>
                </c:pt>
                <c:pt idx="224">
                  <c:v>4395.7579999999998</c:v>
                </c:pt>
                <c:pt idx="225">
                  <c:v>4214.942</c:v>
                </c:pt>
                <c:pt idx="226">
                  <c:v>4180.2479999999996</c:v>
                </c:pt>
                <c:pt idx="227">
                  <c:v>3976.288</c:v>
                </c:pt>
                <c:pt idx="228">
                  <c:v>3964.538</c:v>
                </c:pt>
                <c:pt idx="229">
                  <c:v>4022.0079999999998</c:v>
                </c:pt>
                <c:pt idx="230">
                  <c:v>4129.6850000000004</c:v>
                </c:pt>
                <c:pt idx="231">
                  <c:v>4063.3119999999999</c:v>
                </c:pt>
                <c:pt idx="232">
                  <c:v>3723.3420000000001</c:v>
                </c:pt>
                <c:pt idx="233">
                  <c:v>3808.0374999999999</c:v>
                </c:pt>
                <c:pt idx="234">
                  <c:v>3830.24</c:v>
                </c:pt>
                <c:pt idx="235">
                  <c:v>3869.6174999999998</c:v>
                </c:pt>
                <c:pt idx="236">
                  <c:v>3825.71</c:v>
                </c:pt>
                <c:pt idx="237">
                  <c:v>3937.6039999999998</c:v>
                </c:pt>
                <c:pt idx="238">
                  <c:v>4022.8440000000001</c:v>
                </c:pt>
                <c:pt idx="239">
                  <c:v>4132.424</c:v>
                </c:pt>
                <c:pt idx="240">
                  <c:v>4192.0379999999996</c:v>
                </c:pt>
                <c:pt idx="241">
                  <c:v>4277.72</c:v>
                </c:pt>
                <c:pt idx="242">
                  <c:v>4132.8540000000003</c:v>
                </c:pt>
                <c:pt idx="243">
                  <c:v>3972.576</c:v>
                </c:pt>
                <c:pt idx="244">
                  <c:v>3990.4</c:v>
                </c:pt>
                <c:pt idx="245">
                  <c:v>3952.7579999999998</c:v>
                </c:pt>
                <c:pt idx="246">
                  <c:v>3799.3939999999998</c:v>
                </c:pt>
                <c:pt idx="247">
                  <c:v>3649.4920000000002</c:v>
                </c:pt>
                <c:pt idx="248">
                  <c:v>3727.364</c:v>
                </c:pt>
                <c:pt idx="249">
                  <c:v>3606.248</c:v>
                </c:pt>
                <c:pt idx="250">
                  <c:v>3702.3240000000001</c:v>
                </c:pt>
                <c:pt idx="251">
                  <c:v>3839.0819999999999</c:v>
                </c:pt>
                <c:pt idx="252">
                  <c:v>3795.6419999999998</c:v>
                </c:pt>
                <c:pt idx="253">
                  <c:v>3866.556</c:v>
                </c:pt>
                <c:pt idx="254">
                  <c:v>3963.9340000000002</c:v>
                </c:pt>
                <c:pt idx="255">
                  <c:v>4001.7249999999999</c:v>
                </c:pt>
                <c:pt idx="256">
                  <c:v>4029.99</c:v>
                </c:pt>
                <c:pt idx="257">
                  <c:v>3954.3820000000001</c:v>
                </c:pt>
                <c:pt idx="258">
                  <c:v>3950.7280000000001</c:v>
                </c:pt>
                <c:pt idx="259">
                  <c:v>3836.9859999999999</c:v>
                </c:pt>
                <c:pt idx="260">
                  <c:v>3825.3125</c:v>
                </c:pt>
                <c:pt idx="261">
                  <c:v>3845.0725000000002</c:v>
                </c:pt>
                <c:pt idx="262">
                  <c:v>3952.6419999999998</c:v>
                </c:pt>
                <c:pt idx="263">
                  <c:v>3947.8225000000002</c:v>
                </c:pt>
                <c:pt idx="264">
                  <c:v>4036.7939999999999</c:v>
                </c:pt>
                <c:pt idx="265">
                  <c:v>4105.9639999999999</c:v>
                </c:pt>
                <c:pt idx="266">
                  <c:v>4112.9799999999996</c:v>
                </c:pt>
                <c:pt idx="267">
                  <c:v>4118.1040000000003</c:v>
                </c:pt>
                <c:pt idx="268">
                  <c:v>3992.6875</c:v>
                </c:pt>
              </c:numCache>
            </c:numRef>
          </c:val>
          <c:smooth val="0"/>
          <c:extLst>
            <c:ext xmlns:c16="http://schemas.microsoft.com/office/drawing/2014/chart" uri="{C3380CC4-5D6E-409C-BE32-E72D297353CC}">
              <c16:uniqueId val="{00000001-086C-4D43-BFB0-E8CCFFFDADA7}"/>
            </c:ext>
          </c:extLst>
        </c:ser>
        <c:dLbls>
          <c:showLegendKey val="0"/>
          <c:showVal val="0"/>
          <c:showCatName val="0"/>
          <c:showSerName val="0"/>
          <c:showPercent val="0"/>
          <c:showBubbleSize val="0"/>
        </c:dLbls>
        <c:marker val="1"/>
        <c:smooth val="0"/>
        <c:axId val="508896232"/>
        <c:axId val="508892624"/>
      </c:lineChart>
      <c:dateAx>
        <c:axId val="490540048"/>
        <c:scaling>
          <c:orientation val="minMax"/>
        </c:scaling>
        <c:delete val="0"/>
        <c:axPos val="b"/>
        <c:numFmt formatCode="m/d/yyyy" sourceLinked="0"/>
        <c:majorTickMark val="out"/>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90541688"/>
        <c:crosses val="autoZero"/>
        <c:auto val="1"/>
        <c:lblOffset val="100"/>
        <c:baseTimeUnit val="days"/>
      </c:dateAx>
      <c:valAx>
        <c:axId val="490541688"/>
        <c:scaling>
          <c:orientation val="minMax"/>
        </c:scaling>
        <c:delete val="0"/>
        <c:axPos val="l"/>
        <c:title>
          <c:tx>
            <c:rich>
              <a:bodyPr rot="-5400000" spcFirstLastPara="1" vertOverflow="ellipsis" vert="horz" wrap="square" anchor="ctr" anchorCtr="1"/>
              <a:lstStyle/>
              <a:p>
                <a:pPr>
                  <a:defRPr sz="1200" b="0" i="0" u="none" strike="noStrike" kern="1200" baseline="0">
                    <a:solidFill>
                      <a:srgbClr val="003399"/>
                    </a:solidFill>
                    <a:latin typeface="Arial" panose="020B0604020202020204" pitchFamily="34" charset="0"/>
                    <a:ea typeface="+mn-ea"/>
                    <a:cs typeface="Arial" panose="020B0604020202020204" pitchFamily="34" charset="0"/>
                  </a:defRPr>
                </a:pPr>
                <a:r>
                  <a:rPr lang="en-US" sz="1200" dirty="0">
                    <a:solidFill>
                      <a:srgbClr val="003399"/>
                    </a:solidFill>
                    <a:latin typeface="Arial" panose="020B0604020202020204" pitchFamily="34" charset="0"/>
                    <a:cs typeface="Arial" panose="020B0604020202020204" pitchFamily="34" charset="0"/>
                  </a:rPr>
                  <a:t>Federal Funds Rate (Percent)</a:t>
                </a:r>
              </a:p>
            </c:rich>
          </c:tx>
          <c:layout>
            <c:manualLayout>
              <c:xMode val="edge"/>
              <c:yMode val="edge"/>
              <c:x val="1.8576003320097821E-3"/>
              <c:y val="0.24209142607174103"/>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rgbClr val="003399"/>
                  </a:solidFill>
                  <a:latin typeface="Arial" panose="020B0604020202020204" pitchFamily="34" charset="0"/>
                  <a:ea typeface="+mn-ea"/>
                  <a:cs typeface="Arial" panose="020B0604020202020204" pitchFamily="34" charset="0"/>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003399"/>
                </a:solidFill>
                <a:latin typeface="Arial" panose="020B0604020202020204" pitchFamily="34" charset="0"/>
                <a:ea typeface="+mn-ea"/>
                <a:cs typeface="Arial" panose="020B0604020202020204" pitchFamily="34" charset="0"/>
              </a:defRPr>
            </a:pPr>
            <a:endParaRPr lang="en-US"/>
          </a:p>
        </c:txPr>
        <c:crossAx val="490540048"/>
        <c:crosses val="autoZero"/>
        <c:crossBetween val="midCat"/>
      </c:valAx>
      <c:valAx>
        <c:axId val="508892624"/>
        <c:scaling>
          <c:orientation val="minMax"/>
        </c:scaling>
        <c:delete val="0"/>
        <c:axPos val="r"/>
        <c:title>
          <c:tx>
            <c:rich>
              <a:bodyPr rot="-5400000" spcFirstLastPara="1" vertOverflow="ellipsis" vert="horz" wrap="square" anchor="ctr" anchorCtr="1"/>
              <a:lstStyle/>
              <a:p>
                <a:pPr>
                  <a:defRPr sz="1200" b="0" i="0" u="none" strike="noStrike" kern="1200" baseline="0">
                    <a:solidFill>
                      <a:srgbClr val="CC0000"/>
                    </a:solidFill>
                    <a:latin typeface="Arial" panose="020B0604020202020204" pitchFamily="34" charset="0"/>
                    <a:ea typeface="+mn-ea"/>
                    <a:cs typeface="Arial" panose="020B0604020202020204" pitchFamily="34" charset="0"/>
                  </a:defRPr>
                </a:pPr>
                <a:r>
                  <a:rPr lang="en-US" sz="1200" dirty="0">
                    <a:solidFill>
                      <a:srgbClr val="CC0000"/>
                    </a:solidFill>
                    <a:latin typeface="Arial" panose="020B0604020202020204" pitchFamily="34" charset="0"/>
                    <a:cs typeface="Arial" panose="020B0604020202020204" pitchFamily="34" charset="0"/>
                  </a:rPr>
                  <a:t>S&amp;P 500 Stock Price Index</a:t>
                </a:r>
              </a:p>
            </c:rich>
          </c:tx>
          <c:layout>
            <c:manualLayout>
              <c:xMode val="edge"/>
              <c:yMode val="edge"/>
              <c:x val="0.96972934472934469"/>
              <c:y val="0.2655220909886264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rgbClr val="CC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CC0000"/>
                </a:solidFill>
                <a:latin typeface="Arial" panose="020B0604020202020204" pitchFamily="34" charset="0"/>
                <a:ea typeface="+mn-ea"/>
                <a:cs typeface="Arial" panose="020B0604020202020204" pitchFamily="34" charset="0"/>
              </a:defRPr>
            </a:pPr>
            <a:endParaRPr lang="en-US"/>
          </a:p>
        </c:txPr>
        <c:crossAx val="508896232"/>
        <c:crosses val="max"/>
        <c:crossBetween val="between"/>
      </c:valAx>
      <c:catAx>
        <c:axId val="508896232"/>
        <c:scaling>
          <c:orientation val="minMax"/>
        </c:scaling>
        <c:delete val="1"/>
        <c:axPos val="b"/>
        <c:majorTickMark val="out"/>
        <c:minorTickMark val="none"/>
        <c:tickLblPos val="nextTo"/>
        <c:crossAx val="508892624"/>
        <c:crosses val="autoZero"/>
        <c:auto val="1"/>
        <c:lblAlgn val="ctr"/>
        <c:lblOffset val="100"/>
        <c:noMultiLvlLbl val="0"/>
      </c:catAx>
      <c:spPr>
        <a:noFill/>
        <a:ln>
          <a:solidFill>
            <a:schemeClr val="bg1">
              <a:lumMod val="65000"/>
            </a:schemeClr>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63616093127245"/>
          <c:y val="2.7686735962409066E-2"/>
          <c:w val="0.85951785175443096"/>
          <c:h val="0.82948598077622637"/>
        </c:manualLayout>
      </c:layout>
      <c:lineChart>
        <c:grouping val="standard"/>
        <c:varyColors val="0"/>
        <c:ser>
          <c:idx val="0"/>
          <c:order val="0"/>
          <c:spPr>
            <a:ln w="25400">
              <a:solidFill>
                <a:srgbClr val="003399"/>
              </a:solidFill>
            </a:ln>
          </c:spPr>
          <c:marker>
            <c:symbol val="none"/>
          </c:marker>
          <c:cat>
            <c:numRef>
              <c:f>M1109BUSM293NNBR!$C$33:$C$285</c:f>
              <c:numCache>
                <c:formatCode>mmm\-yy</c:formatCode>
                <c:ptCount val="253"/>
                <c:pt idx="0">
                  <c:v>5449</c:v>
                </c:pt>
                <c:pt idx="1">
                  <c:v>5480</c:v>
                </c:pt>
                <c:pt idx="2">
                  <c:v>5511</c:v>
                </c:pt>
                <c:pt idx="3">
                  <c:v>5539</c:v>
                </c:pt>
                <c:pt idx="4">
                  <c:v>5570</c:v>
                </c:pt>
                <c:pt idx="5">
                  <c:v>5600</c:v>
                </c:pt>
                <c:pt idx="6">
                  <c:v>5631</c:v>
                </c:pt>
                <c:pt idx="7">
                  <c:v>5661</c:v>
                </c:pt>
                <c:pt idx="8">
                  <c:v>5692</c:v>
                </c:pt>
                <c:pt idx="9">
                  <c:v>5723</c:v>
                </c:pt>
                <c:pt idx="10">
                  <c:v>5753</c:v>
                </c:pt>
                <c:pt idx="11">
                  <c:v>5784</c:v>
                </c:pt>
                <c:pt idx="12">
                  <c:v>5814</c:v>
                </c:pt>
                <c:pt idx="13">
                  <c:v>5845</c:v>
                </c:pt>
                <c:pt idx="14">
                  <c:v>5876</c:v>
                </c:pt>
                <c:pt idx="15">
                  <c:v>5905</c:v>
                </c:pt>
                <c:pt idx="16">
                  <c:v>5936</c:v>
                </c:pt>
                <c:pt idx="17">
                  <c:v>5966</c:v>
                </c:pt>
                <c:pt idx="18">
                  <c:v>5997</c:v>
                </c:pt>
                <c:pt idx="19">
                  <c:v>6027</c:v>
                </c:pt>
                <c:pt idx="20">
                  <c:v>6058</c:v>
                </c:pt>
                <c:pt idx="21">
                  <c:v>6089</c:v>
                </c:pt>
                <c:pt idx="22">
                  <c:v>6119</c:v>
                </c:pt>
                <c:pt idx="23">
                  <c:v>6150</c:v>
                </c:pt>
                <c:pt idx="24">
                  <c:v>6180</c:v>
                </c:pt>
                <c:pt idx="25">
                  <c:v>6211</c:v>
                </c:pt>
                <c:pt idx="26">
                  <c:v>6242</c:v>
                </c:pt>
                <c:pt idx="27">
                  <c:v>6270</c:v>
                </c:pt>
                <c:pt idx="28">
                  <c:v>6301</c:v>
                </c:pt>
                <c:pt idx="29">
                  <c:v>6331</c:v>
                </c:pt>
                <c:pt idx="30">
                  <c:v>6362</c:v>
                </c:pt>
                <c:pt idx="31">
                  <c:v>6392</c:v>
                </c:pt>
                <c:pt idx="32">
                  <c:v>6423</c:v>
                </c:pt>
                <c:pt idx="33">
                  <c:v>6454</c:v>
                </c:pt>
                <c:pt idx="34">
                  <c:v>6484</c:v>
                </c:pt>
                <c:pt idx="35">
                  <c:v>6515</c:v>
                </c:pt>
                <c:pt idx="36">
                  <c:v>6545</c:v>
                </c:pt>
                <c:pt idx="37">
                  <c:v>6576</c:v>
                </c:pt>
                <c:pt idx="38">
                  <c:v>6607</c:v>
                </c:pt>
                <c:pt idx="39">
                  <c:v>6635</c:v>
                </c:pt>
                <c:pt idx="40">
                  <c:v>6666</c:v>
                </c:pt>
                <c:pt idx="41">
                  <c:v>6696</c:v>
                </c:pt>
                <c:pt idx="42">
                  <c:v>6727</c:v>
                </c:pt>
                <c:pt idx="43">
                  <c:v>6757</c:v>
                </c:pt>
                <c:pt idx="44">
                  <c:v>6788</c:v>
                </c:pt>
                <c:pt idx="45">
                  <c:v>6819</c:v>
                </c:pt>
                <c:pt idx="46">
                  <c:v>6849</c:v>
                </c:pt>
                <c:pt idx="47">
                  <c:v>6880</c:v>
                </c:pt>
                <c:pt idx="48">
                  <c:v>6910</c:v>
                </c:pt>
                <c:pt idx="49">
                  <c:v>6941</c:v>
                </c:pt>
                <c:pt idx="50">
                  <c:v>6972</c:v>
                </c:pt>
                <c:pt idx="51">
                  <c:v>7000</c:v>
                </c:pt>
                <c:pt idx="52">
                  <c:v>7031</c:v>
                </c:pt>
                <c:pt idx="53">
                  <c:v>7061</c:v>
                </c:pt>
                <c:pt idx="54">
                  <c:v>7092</c:v>
                </c:pt>
                <c:pt idx="55">
                  <c:v>7122</c:v>
                </c:pt>
                <c:pt idx="56">
                  <c:v>7153</c:v>
                </c:pt>
                <c:pt idx="57">
                  <c:v>7184</c:v>
                </c:pt>
                <c:pt idx="58">
                  <c:v>7214</c:v>
                </c:pt>
                <c:pt idx="59">
                  <c:v>7245</c:v>
                </c:pt>
                <c:pt idx="60">
                  <c:v>7275</c:v>
                </c:pt>
                <c:pt idx="61">
                  <c:v>7306</c:v>
                </c:pt>
                <c:pt idx="62">
                  <c:v>7337</c:v>
                </c:pt>
                <c:pt idx="63">
                  <c:v>7366</c:v>
                </c:pt>
                <c:pt idx="64">
                  <c:v>7397</c:v>
                </c:pt>
                <c:pt idx="65">
                  <c:v>7427</c:v>
                </c:pt>
                <c:pt idx="66">
                  <c:v>7458</c:v>
                </c:pt>
                <c:pt idx="67">
                  <c:v>7488</c:v>
                </c:pt>
                <c:pt idx="68">
                  <c:v>7519</c:v>
                </c:pt>
                <c:pt idx="69">
                  <c:v>7550</c:v>
                </c:pt>
                <c:pt idx="70">
                  <c:v>7580</c:v>
                </c:pt>
                <c:pt idx="71">
                  <c:v>7611</c:v>
                </c:pt>
                <c:pt idx="72">
                  <c:v>7641</c:v>
                </c:pt>
                <c:pt idx="73">
                  <c:v>7672</c:v>
                </c:pt>
                <c:pt idx="74">
                  <c:v>7703</c:v>
                </c:pt>
                <c:pt idx="75">
                  <c:v>7731</c:v>
                </c:pt>
                <c:pt idx="76">
                  <c:v>7762</c:v>
                </c:pt>
                <c:pt idx="77">
                  <c:v>7792</c:v>
                </c:pt>
                <c:pt idx="78">
                  <c:v>7823</c:v>
                </c:pt>
                <c:pt idx="79">
                  <c:v>7853</c:v>
                </c:pt>
                <c:pt idx="80">
                  <c:v>7884</c:v>
                </c:pt>
                <c:pt idx="81">
                  <c:v>7915</c:v>
                </c:pt>
                <c:pt idx="82">
                  <c:v>7945</c:v>
                </c:pt>
                <c:pt idx="83">
                  <c:v>7976</c:v>
                </c:pt>
                <c:pt idx="84">
                  <c:v>8006</c:v>
                </c:pt>
                <c:pt idx="85">
                  <c:v>8037</c:v>
                </c:pt>
                <c:pt idx="86">
                  <c:v>8068</c:v>
                </c:pt>
                <c:pt idx="87">
                  <c:v>8096</c:v>
                </c:pt>
                <c:pt idx="88">
                  <c:v>8127</c:v>
                </c:pt>
                <c:pt idx="89">
                  <c:v>8157</c:v>
                </c:pt>
                <c:pt idx="90">
                  <c:v>8188</c:v>
                </c:pt>
                <c:pt idx="91">
                  <c:v>8218</c:v>
                </c:pt>
                <c:pt idx="92">
                  <c:v>8249</c:v>
                </c:pt>
                <c:pt idx="93">
                  <c:v>8280</c:v>
                </c:pt>
                <c:pt idx="94">
                  <c:v>8310</c:v>
                </c:pt>
                <c:pt idx="95">
                  <c:v>8341</c:v>
                </c:pt>
                <c:pt idx="96">
                  <c:v>8371</c:v>
                </c:pt>
                <c:pt idx="97">
                  <c:v>8402</c:v>
                </c:pt>
                <c:pt idx="98">
                  <c:v>8433</c:v>
                </c:pt>
                <c:pt idx="99">
                  <c:v>8461</c:v>
                </c:pt>
                <c:pt idx="100">
                  <c:v>8492</c:v>
                </c:pt>
                <c:pt idx="101">
                  <c:v>8522</c:v>
                </c:pt>
                <c:pt idx="102">
                  <c:v>8553</c:v>
                </c:pt>
                <c:pt idx="103">
                  <c:v>8583</c:v>
                </c:pt>
                <c:pt idx="104">
                  <c:v>8614</c:v>
                </c:pt>
                <c:pt idx="105">
                  <c:v>8645</c:v>
                </c:pt>
                <c:pt idx="106">
                  <c:v>8675</c:v>
                </c:pt>
                <c:pt idx="107">
                  <c:v>8706</c:v>
                </c:pt>
                <c:pt idx="108">
                  <c:v>8736</c:v>
                </c:pt>
                <c:pt idx="109">
                  <c:v>8767</c:v>
                </c:pt>
                <c:pt idx="110">
                  <c:v>8798</c:v>
                </c:pt>
                <c:pt idx="111">
                  <c:v>8827</c:v>
                </c:pt>
                <c:pt idx="112">
                  <c:v>8858</c:v>
                </c:pt>
                <c:pt idx="113">
                  <c:v>8888</c:v>
                </c:pt>
                <c:pt idx="114">
                  <c:v>8919</c:v>
                </c:pt>
                <c:pt idx="115">
                  <c:v>8949</c:v>
                </c:pt>
                <c:pt idx="116">
                  <c:v>8980</c:v>
                </c:pt>
                <c:pt idx="117">
                  <c:v>9011</c:v>
                </c:pt>
                <c:pt idx="118">
                  <c:v>9041</c:v>
                </c:pt>
                <c:pt idx="119">
                  <c:v>9072</c:v>
                </c:pt>
                <c:pt idx="120">
                  <c:v>9102</c:v>
                </c:pt>
                <c:pt idx="121">
                  <c:v>9133</c:v>
                </c:pt>
                <c:pt idx="122">
                  <c:v>9164</c:v>
                </c:pt>
                <c:pt idx="123">
                  <c:v>9192</c:v>
                </c:pt>
                <c:pt idx="124">
                  <c:v>9223</c:v>
                </c:pt>
                <c:pt idx="125">
                  <c:v>9253</c:v>
                </c:pt>
                <c:pt idx="126">
                  <c:v>9284</c:v>
                </c:pt>
                <c:pt idx="127">
                  <c:v>9314</c:v>
                </c:pt>
                <c:pt idx="128">
                  <c:v>9345</c:v>
                </c:pt>
                <c:pt idx="129">
                  <c:v>9376</c:v>
                </c:pt>
                <c:pt idx="130">
                  <c:v>9406</c:v>
                </c:pt>
                <c:pt idx="131">
                  <c:v>9437</c:v>
                </c:pt>
                <c:pt idx="132">
                  <c:v>9467</c:v>
                </c:pt>
                <c:pt idx="133">
                  <c:v>9498</c:v>
                </c:pt>
                <c:pt idx="134">
                  <c:v>9529</c:v>
                </c:pt>
                <c:pt idx="135">
                  <c:v>9557</c:v>
                </c:pt>
                <c:pt idx="136">
                  <c:v>9588</c:v>
                </c:pt>
                <c:pt idx="137">
                  <c:v>9618</c:v>
                </c:pt>
                <c:pt idx="138">
                  <c:v>9649</c:v>
                </c:pt>
                <c:pt idx="139">
                  <c:v>9679</c:v>
                </c:pt>
                <c:pt idx="140">
                  <c:v>9710</c:v>
                </c:pt>
                <c:pt idx="141">
                  <c:v>9741</c:v>
                </c:pt>
                <c:pt idx="142">
                  <c:v>9771</c:v>
                </c:pt>
                <c:pt idx="143">
                  <c:v>9802</c:v>
                </c:pt>
                <c:pt idx="144">
                  <c:v>9832</c:v>
                </c:pt>
                <c:pt idx="145">
                  <c:v>9863</c:v>
                </c:pt>
                <c:pt idx="146">
                  <c:v>9894</c:v>
                </c:pt>
                <c:pt idx="147">
                  <c:v>9922</c:v>
                </c:pt>
                <c:pt idx="148">
                  <c:v>9953</c:v>
                </c:pt>
                <c:pt idx="149">
                  <c:v>9983</c:v>
                </c:pt>
                <c:pt idx="150">
                  <c:v>10014</c:v>
                </c:pt>
                <c:pt idx="151">
                  <c:v>10044</c:v>
                </c:pt>
                <c:pt idx="152">
                  <c:v>10075</c:v>
                </c:pt>
                <c:pt idx="153">
                  <c:v>10106</c:v>
                </c:pt>
                <c:pt idx="154">
                  <c:v>10136</c:v>
                </c:pt>
                <c:pt idx="155">
                  <c:v>10167</c:v>
                </c:pt>
                <c:pt idx="156">
                  <c:v>10197</c:v>
                </c:pt>
                <c:pt idx="157">
                  <c:v>10228</c:v>
                </c:pt>
                <c:pt idx="158">
                  <c:v>10259</c:v>
                </c:pt>
                <c:pt idx="159">
                  <c:v>10288</c:v>
                </c:pt>
                <c:pt idx="160">
                  <c:v>10319</c:v>
                </c:pt>
                <c:pt idx="161">
                  <c:v>10349</c:v>
                </c:pt>
                <c:pt idx="162">
                  <c:v>10380</c:v>
                </c:pt>
                <c:pt idx="163">
                  <c:v>10410</c:v>
                </c:pt>
                <c:pt idx="164">
                  <c:v>10441</c:v>
                </c:pt>
                <c:pt idx="165">
                  <c:v>10472</c:v>
                </c:pt>
                <c:pt idx="166">
                  <c:v>10502</c:v>
                </c:pt>
                <c:pt idx="167">
                  <c:v>10533</c:v>
                </c:pt>
                <c:pt idx="168">
                  <c:v>10563</c:v>
                </c:pt>
                <c:pt idx="169">
                  <c:v>10594</c:v>
                </c:pt>
                <c:pt idx="170">
                  <c:v>10625</c:v>
                </c:pt>
                <c:pt idx="171">
                  <c:v>10653</c:v>
                </c:pt>
                <c:pt idx="172">
                  <c:v>10684</c:v>
                </c:pt>
                <c:pt idx="173">
                  <c:v>10714</c:v>
                </c:pt>
                <c:pt idx="174">
                  <c:v>10745</c:v>
                </c:pt>
                <c:pt idx="175">
                  <c:v>10775</c:v>
                </c:pt>
                <c:pt idx="176">
                  <c:v>10806</c:v>
                </c:pt>
                <c:pt idx="177">
                  <c:v>10837</c:v>
                </c:pt>
                <c:pt idx="178">
                  <c:v>10867</c:v>
                </c:pt>
                <c:pt idx="179">
                  <c:v>10898</c:v>
                </c:pt>
                <c:pt idx="180">
                  <c:v>10928</c:v>
                </c:pt>
                <c:pt idx="181">
                  <c:v>10959</c:v>
                </c:pt>
                <c:pt idx="182">
                  <c:v>10990</c:v>
                </c:pt>
                <c:pt idx="183">
                  <c:v>11018</c:v>
                </c:pt>
                <c:pt idx="184">
                  <c:v>11049</c:v>
                </c:pt>
                <c:pt idx="185">
                  <c:v>11079</c:v>
                </c:pt>
                <c:pt idx="186">
                  <c:v>11110</c:v>
                </c:pt>
                <c:pt idx="187">
                  <c:v>11140</c:v>
                </c:pt>
                <c:pt idx="188">
                  <c:v>11171</c:v>
                </c:pt>
                <c:pt idx="189">
                  <c:v>11202</c:v>
                </c:pt>
                <c:pt idx="190">
                  <c:v>11232</c:v>
                </c:pt>
                <c:pt idx="191">
                  <c:v>11263</c:v>
                </c:pt>
                <c:pt idx="192">
                  <c:v>11293</c:v>
                </c:pt>
                <c:pt idx="193">
                  <c:v>11324</c:v>
                </c:pt>
                <c:pt idx="194">
                  <c:v>11355</c:v>
                </c:pt>
                <c:pt idx="195">
                  <c:v>11383</c:v>
                </c:pt>
                <c:pt idx="196">
                  <c:v>11414</c:v>
                </c:pt>
                <c:pt idx="197">
                  <c:v>11444</c:v>
                </c:pt>
                <c:pt idx="198">
                  <c:v>11475</c:v>
                </c:pt>
                <c:pt idx="199">
                  <c:v>11505</c:v>
                </c:pt>
                <c:pt idx="200">
                  <c:v>11536</c:v>
                </c:pt>
                <c:pt idx="201">
                  <c:v>11567</c:v>
                </c:pt>
                <c:pt idx="202">
                  <c:v>11597</c:v>
                </c:pt>
                <c:pt idx="203">
                  <c:v>11628</c:v>
                </c:pt>
                <c:pt idx="204">
                  <c:v>11658</c:v>
                </c:pt>
                <c:pt idx="205">
                  <c:v>11689</c:v>
                </c:pt>
                <c:pt idx="206">
                  <c:v>11720</c:v>
                </c:pt>
                <c:pt idx="207">
                  <c:v>11749</c:v>
                </c:pt>
                <c:pt idx="208">
                  <c:v>11780</c:v>
                </c:pt>
                <c:pt idx="209">
                  <c:v>11810</c:v>
                </c:pt>
                <c:pt idx="210">
                  <c:v>11841</c:v>
                </c:pt>
                <c:pt idx="211">
                  <c:v>11871</c:v>
                </c:pt>
                <c:pt idx="212">
                  <c:v>11902</c:v>
                </c:pt>
                <c:pt idx="213">
                  <c:v>11933</c:v>
                </c:pt>
                <c:pt idx="214">
                  <c:v>11963</c:v>
                </c:pt>
                <c:pt idx="215">
                  <c:v>11994</c:v>
                </c:pt>
                <c:pt idx="216">
                  <c:v>12024</c:v>
                </c:pt>
                <c:pt idx="217">
                  <c:v>12055</c:v>
                </c:pt>
                <c:pt idx="218">
                  <c:v>12086</c:v>
                </c:pt>
                <c:pt idx="219">
                  <c:v>12114</c:v>
                </c:pt>
                <c:pt idx="220">
                  <c:v>12145</c:v>
                </c:pt>
                <c:pt idx="221">
                  <c:v>12175</c:v>
                </c:pt>
                <c:pt idx="222">
                  <c:v>12206</c:v>
                </c:pt>
                <c:pt idx="223">
                  <c:v>12236</c:v>
                </c:pt>
                <c:pt idx="224">
                  <c:v>12267</c:v>
                </c:pt>
                <c:pt idx="225">
                  <c:v>12298</c:v>
                </c:pt>
                <c:pt idx="226">
                  <c:v>12328</c:v>
                </c:pt>
                <c:pt idx="227">
                  <c:v>12359</c:v>
                </c:pt>
                <c:pt idx="228">
                  <c:v>12389</c:v>
                </c:pt>
                <c:pt idx="229">
                  <c:v>12420</c:v>
                </c:pt>
                <c:pt idx="230">
                  <c:v>12451</c:v>
                </c:pt>
                <c:pt idx="231">
                  <c:v>12479</c:v>
                </c:pt>
                <c:pt idx="232">
                  <c:v>12510</c:v>
                </c:pt>
                <c:pt idx="233">
                  <c:v>12540</c:v>
                </c:pt>
                <c:pt idx="234">
                  <c:v>12571</c:v>
                </c:pt>
                <c:pt idx="235">
                  <c:v>12601</c:v>
                </c:pt>
                <c:pt idx="236">
                  <c:v>12632</c:v>
                </c:pt>
                <c:pt idx="237">
                  <c:v>12663</c:v>
                </c:pt>
                <c:pt idx="238">
                  <c:v>12693</c:v>
                </c:pt>
                <c:pt idx="239">
                  <c:v>12724</c:v>
                </c:pt>
                <c:pt idx="240">
                  <c:v>12754</c:v>
                </c:pt>
                <c:pt idx="241">
                  <c:v>12785</c:v>
                </c:pt>
                <c:pt idx="242">
                  <c:v>12816</c:v>
                </c:pt>
                <c:pt idx="243">
                  <c:v>12844</c:v>
                </c:pt>
                <c:pt idx="244">
                  <c:v>12875</c:v>
                </c:pt>
                <c:pt idx="245">
                  <c:v>12905</c:v>
                </c:pt>
                <c:pt idx="246">
                  <c:v>12936</c:v>
                </c:pt>
                <c:pt idx="247">
                  <c:v>12966</c:v>
                </c:pt>
                <c:pt idx="248">
                  <c:v>12997</c:v>
                </c:pt>
                <c:pt idx="249">
                  <c:v>13028</c:v>
                </c:pt>
                <c:pt idx="250">
                  <c:v>13058</c:v>
                </c:pt>
                <c:pt idx="251">
                  <c:v>13089</c:v>
                </c:pt>
                <c:pt idx="252">
                  <c:v>13119</c:v>
                </c:pt>
              </c:numCache>
            </c:numRef>
          </c:cat>
          <c:val>
            <c:numRef>
              <c:f>M1109BUSM293NNBR!$B$33:$B$285</c:f>
              <c:numCache>
                <c:formatCode>0.00</c:formatCode>
                <c:ptCount val="253"/>
                <c:pt idx="0">
                  <c:v>55</c:v>
                </c:pt>
                <c:pt idx="1">
                  <c:v>56.55</c:v>
                </c:pt>
                <c:pt idx="2">
                  <c:v>56</c:v>
                </c:pt>
                <c:pt idx="3">
                  <c:v>58.3</c:v>
                </c:pt>
                <c:pt idx="4">
                  <c:v>66.45</c:v>
                </c:pt>
                <c:pt idx="5">
                  <c:v>65.95</c:v>
                </c:pt>
                <c:pt idx="6">
                  <c:v>68.400000000000006</c:v>
                </c:pt>
                <c:pt idx="7">
                  <c:v>71.849999999999994</c:v>
                </c:pt>
                <c:pt idx="8">
                  <c:v>79.25</c:v>
                </c:pt>
                <c:pt idx="9">
                  <c:v>85.5</c:v>
                </c:pt>
                <c:pt idx="10">
                  <c:v>92.35</c:v>
                </c:pt>
                <c:pt idx="11">
                  <c:v>94.35</c:v>
                </c:pt>
                <c:pt idx="12">
                  <c:v>97</c:v>
                </c:pt>
                <c:pt idx="13">
                  <c:v>94.7</c:v>
                </c:pt>
                <c:pt idx="14">
                  <c:v>93.55</c:v>
                </c:pt>
                <c:pt idx="15">
                  <c:v>93.3</c:v>
                </c:pt>
                <c:pt idx="16">
                  <c:v>89.75</c:v>
                </c:pt>
                <c:pt idx="17">
                  <c:v>90.15</c:v>
                </c:pt>
                <c:pt idx="18">
                  <c:v>90.65</c:v>
                </c:pt>
                <c:pt idx="19">
                  <c:v>88.45</c:v>
                </c:pt>
                <c:pt idx="20">
                  <c:v>91</c:v>
                </c:pt>
                <c:pt idx="21">
                  <c:v>97.45</c:v>
                </c:pt>
                <c:pt idx="22">
                  <c:v>102.1</c:v>
                </c:pt>
                <c:pt idx="23">
                  <c:v>107.9</c:v>
                </c:pt>
                <c:pt idx="24">
                  <c:v>98.5</c:v>
                </c:pt>
                <c:pt idx="25">
                  <c:v>97.15</c:v>
                </c:pt>
                <c:pt idx="26">
                  <c:v>90.95</c:v>
                </c:pt>
                <c:pt idx="27">
                  <c:v>94.65</c:v>
                </c:pt>
                <c:pt idx="28">
                  <c:v>93.9</c:v>
                </c:pt>
                <c:pt idx="29">
                  <c:v>93.35</c:v>
                </c:pt>
                <c:pt idx="30">
                  <c:v>96.95</c:v>
                </c:pt>
                <c:pt idx="31">
                  <c:v>92.9</c:v>
                </c:pt>
                <c:pt idx="32">
                  <c:v>88.65</c:v>
                </c:pt>
                <c:pt idx="33">
                  <c:v>83.6</c:v>
                </c:pt>
                <c:pt idx="34">
                  <c:v>79.05</c:v>
                </c:pt>
                <c:pt idx="35">
                  <c:v>71.400000000000006</c:v>
                </c:pt>
                <c:pt idx="36">
                  <c:v>70.2</c:v>
                </c:pt>
                <c:pt idx="37">
                  <c:v>76.599999999999994</c:v>
                </c:pt>
                <c:pt idx="38">
                  <c:v>79.95</c:v>
                </c:pt>
                <c:pt idx="39">
                  <c:v>78.05</c:v>
                </c:pt>
                <c:pt idx="40">
                  <c:v>77.650000000000006</c:v>
                </c:pt>
                <c:pt idx="41">
                  <c:v>81.05</c:v>
                </c:pt>
                <c:pt idx="42">
                  <c:v>80.45</c:v>
                </c:pt>
                <c:pt idx="43">
                  <c:v>81.849999999999994</c:v>
                </c:pt>
                <c:pt idx="44">
                  <c:v>81.95</c:v>
                </c:pt>
                <c:pt idx="45">
                  <c:v>82.5</c:v>
                </c:pt>
                <c:pt idx="46">
                  <c:v>86.25</c:v>
                </c:pt>
                <c:pt idx="47">
                  <c:v>84</c:v>
                </c:pt>
                <c:pt idx="48">
                  <c:v>82.5</c:v>
                </c:pt>
                <c:pt idx="49">
                  <c:v>81.650000000000006</c:v>
                </c:pt>
                <c:pt idx="50">
                  <c:v>82.45</c:v>
                </c:pt>
                <c:pt idx="51">
                  <c:v>86.55</c:v>
                </c:pt>
                <c:pt idx="52">
                  <c:v>91.15</c:v>
                </c:pt>
                <c:pt idx="53">
                  <c:v>99.4</c:v>
                </c:pt>
                <c:pt idx="54">
                  <c:v>103.6</c:v>
                </c:pt>
                <c:pt idx="55">
                  <c:v>109.7</c:v>
                </c:pt>
                <c:pt idx="56">
                  <c:v>103.25</c:v>
                </c:pt>
                <c:pt idx="57">
                  <c:v>108.2</c:v>
                </c:pt>
                <c:pt idx="58">
                  <c:v>113.9</c:v>
                </c:pt>
                <c:pt idx="59">
                  <c:v>111.6</c:v>
                </c:pt>
                <c:pt idx="60">
                  <c:v>105.8</c:v>
                </c:pt>
                <c:pt idx="61">
                  <c:v>105.9</c:v>
                </c:pt>
                <c:pt idx="62">
                  <c:v>96.5</c:v>
                </c:pt>
                <c:pt idx="63">
                  <c:v>97.95</c:v>
                </c:pt>
                <c:pt idx="64">
                  <c:v>99.45</c:v>
                </c:pt>
                <c:pt idx="65">
                  <c:v>91.1</c:v>
                </c:pt>
                <c:pt idx="66">
                  <c:v>91.7</c:v>
                </c:pt>
                <c:pt idx="67">
                  <c:v>90.7</c:v>
                </c:pt>
                <c:pt idx="68">
                  <c:v>85.25</c:v>
                </c:pt>
                <c:pt idx="69">
                  <c:v>86.5</c:v>
                </c:pt>
                <c:pt idx="70">
                  <c:v>84.85</c:v>
                </c:pt>
                <c:pt idx="71">
                  <c:v>79.3</c:v>
                </c:pt>
                <c:pt idx="72">
                  <c:v>72.2</c:v>
                </c:pt>
                <c:pt idx="73">
                  <c:v>74.75</c:v>
                </c:pt>
                <c:pt idx="74">
                  <c:v>75.7</c:v>
                </c:pt>
                <c:pt idx="75">
                  <c:v>75.05</c:v>
                </c:pt>
                <c:pt idx="76">
                  <c:v>77</c:v>
                </c:pt>
                <c:pt idx="77">
                  <c:v>76.7</c:v>
                </c:pt>
                <c:pt idx="78">
                  <c:v>69.2</c:v>
                </c:pt>
                <c:pt idx="79">
                  <c:v>68.599999999999994</c:v>
                </c:pt>
                <c:pt idx="80">
                  <c:v>66.95</c:v>
                </c:pt>
                <c:pt idx="81">
                  <c:v>69.349999999999994</c:v>
                </c:pt>
                <c:pt idx="82">
                  <c:v>71.7</c:v>
                </c:pt>
                <c:pt idx="83">
                  <c:v>75.7</c:v>
                </c:pt>
                <c:pt idx="84">
                  <c:v>79.8</c:v>
                </c:pt>
                <c:pt idx="85">
                  <c:v>80.599999999999994</c:v>
                </c:pt>
                <c:pt idx="86">
                  <c:v>83.75</c:v>
                </c:pt>
                <c:pt idx="87">
                  <c:v>87.2</c:v>
                </c:pt>
                <c:pt idx="88">
                  <c:v>91.3</c:v>
                </c:pt>
                <c:pt idx="89">
                  <c:v>93.95</c:v>
                </c:pt>
                <c:pt idx="90">
                  <c:v>93.55</c:v>
                </c:pt>
                <c:pt idx="91">
                  <c:v>95</c:v>
                </c:pt>
                <c:pt idx="92">
                  <c:v>98.5</c:v>
                </c:pt>
                <c:pt idx="93">
                  <c:v>99.2</c:v>
                </c:pt>
                <c:pt idx="94">
                  <c:v>99.75</c:v>
                </c:pt>
                <c:pt idx="95">
                  <c:v>95.75</c:v>
                </c:pt>
                <c:pt idx="96">
                  <c:v>97</c:v>
                </c:pt>
                <c:pt idx="97">
                  <c:v>98.2</c:v>
                </c:pt>
                <c:pt idx="98">
                  <c:v>100.8</c:v>
                </c:pt>
                <c:pt idx="99">
                  <c:v>103.9</c:v>
                </c:pt>
                <c:pt idx="100">
                  <c:v>100.55</c:v>
                </c:pt>
                <c:pt idx="101">
                  <c:v>95.5</c:v>
                </c:pt>
                <c:pt idx="102">
                  <c:v>92.55</c:v>
                </c:pt>
                <c:pt idx="103">
                  <c:v>89.3</c:v>
                </c:pt>
                <c:pt idx="104">
                  <c:v>90.45</c:v>
                </c:pt>
                <c:pt idx="105">
                  <c:v>90.75</c:v>
                </c:pt>
                <c:pt idx="106">
                  <c:v>88.15</c:v>
                </c:pt>
                <c:pt idx="107">
                  <c:v>90.65</c:v>
                </c:pt>
                <c:pt idx="108">
                  <c:v>94.1</c:v>
                </c:pt>
                <c:pt idx="109">
                  <c:v>97.8</c:v>
                </c:pt>
                <c:pt idx="110">
                  <c:v>98.8</c:v>
                </c:pt>
                <c:pt idx="111">
                  <c:v>95.6</c:v>
                </c:pt>
                <c:pt idx="112">
                  <c:v>91.95</c:v>
                </c:pt>
                <c:pt idx="113">
                  <c:v>90.4</c:v>
                </c:pt>
                <c:pt idx="114">
                  <c:v>93.3</c:v>
                </c:pt>
                <c:pt idx="115">
                  <c:v>99.25</c:v>
                </c:pt>
                <c:pt idx="116">
                  <c:v>103.55</c:v>
                </c:pt>
                <c:pt idx="117">
                  <c:v>102.9</c:v>
                </c:pt>
                <c:pt idx="118">
                  <c:v>101.65</c:v>
                </c:pt>
                <c:pt idx="119">
                  <c:v>107.65</c:v>
                </c:pt>
                <c:pt idx="120">
                  <c:v>115.45</c:v>
                </c:pt>
                <c:pt idx="121">
                  <c:v>121.55</c:v>
                </c:pt>
                <c:pt idx="122">
                  <c:v>120.45</c:v>
                </c:pt>
                <c:pt idx="123">
                  <c:v>120.35</c:v>
                </c:pt>
                <c:pt idx="124">
                  <c:v>119.7</c:v>
                </c:pt>
                <c:pt idx="125">
                  <c:v>125.55</c:v>
                </c:pt>
                <c:pt idx="126">
                  <c:v>128.9</c:v>
                </c:pt>
                <c:pt idx="127">
                  <c:v>133.9</c:v>
                </c:pt>
                <c:pt idx="128">
                  <c:v>138.85</c:v>
                </c:pt>
                <c:pt idx="129">
                  <c:v>142.44999999999999</c:v>
                </c:pt>
                <c:pt idx="130">
                  <c:v>150.65</c:v>
                </c:pt>
                <c:pt idx="131">
                  <c:v>153.80000000000001</c:v>
                </c:pt>
                <c:pt idx="132">
                  <c:v>154.55000000000001</c:v>
                </c:pt>
                <c:pt idx="133">
                  <c:v>156.1</c:v>
                </c:pt>
                <c:pt idx="134">
                  <c:v>158.4</c:v>
                </c:pt>
                <c:pt idx="135">
                  <c:v>144.25</c:v>
                </c:pt>
                <c:pt idx="136">
                  <c:v>140.55000000000001</c:v>
                </c:pt>
                <c:pt idx="137">
                  <c:v>140.30000000000001</c:v>
                </c:pt>
                <c:pt idx="138">
                  <c:v>148.15</c:v>
                </c:pt>
                <c:pt idx="139">
                  <c:v>156.80000000000001</c:v>
                </c:pt>
                <c:pt idx="140">
                  <c:v>163.5</c:v>
                </c:pt>
                <c:pt idx="141">
                  <c:v>161.19999999999999</c:v>
                </c:pt>
                <c:pt idx="142">
                  <c:v>152.69999999999999</c:v>
                </c:pt>
                <c:pt idx="143">
                  <c:v>153.94999999999999</c:v>
                </c:pt>
                <c:pt idx="144">
                  <c:v>159.30000000000001</c:v>
                </c:pt>
                <c:pt idx="145">
                  <c:v>154.65</c:v>
                </c:pt>
                <c:pt idx="146">
                  <c:v>158.15</c:v>
                </c:pt>
                <c:pt idx="147">
                  <c:v>160.1</c:v>
                </c:pt>
                <c:pt idx="148">
                  <c:v>164.05</c:v>
                </c:pt>
                <c:pt idx="149">
                  <c:v>168.8</c:v>
                </c:pt>
                <c:pt idx="150">
                  <c:v>168.85</c:v>
                </c:pt>
                <c:pt idx="151">
                  <c:v>175.35</c:v>
                </c:pt>
                <c:pt idx="152">
                  <c:v>183.85</c:v>
                </c:pt>
                <c:pt idx="153">
                  <c:v>195.3</c:v>
                </c:pt>
                <c:pt idx="154">
                  <c:v>189.8</c:v>
                </c:pt>
                <c:pt idx="155">
                  <c:v>189.95</c:v>
                </c:pt>
                <c:pt idx="156">
                  <c:v>198</c:v>
                </c:pt>
                <c:pt idx="157">
                  <c:v>198.95</c:v>
                </c:pt>
                <c:pt idx="158">
                  <c:v>195.35</c:v>
                </c:pt>
                <c:pt idx="159">
                  <c:v>204.5</c:v>
                </c:pt>
                <c:pt idx="160">
                  <c:v>212.45</c:v>
                </c:pt>
                <c:pt idx="161">
                  <c:v>216.3</c:v>
                </c:pt>
                <c:pt idx="162">
                  <c:v>211.5</c:v>
                </c:pt>
                <c:pt idx="163">
                  <c:v>210.85</c:v>
                </c:pt>
                <c:pt idx="164">
                  <c:v>227.25</c:v>
                </c:pt>
                <c:pt idx="165">
                  <c:v>239.3</c:v>
                </c:pt>
                <c:pt idx="166">
                  <c:v>247.45</c:v>
                </c:pt>
                <c:pt idx="167">
                  <c:v>274.89999999999998</c:v>
                </c:pt>
                <c:pt idx="168">
                  <c:v>278.64999999999998</c:v>
                </c:pt>
                <c:pt idx="169">
                  <c:v>307.25</c:v>
                </c:pt>
                <c:pt idx="170">
                  <c:v>309</c:v>
                </c:pt>
                <c:pt idx="171">
                  <c:v>308.85000000000002</c:v>
                </c:pt>
                <c:pt idx="172">
                  <c:v>309.2</c:v>
                </c:pt>
                <c:pt idx="173">
                  <c:v>310.25</c:v>
                </c:pt>
                <c:pt idx="174">
                  <c:v>316.45</c:v>
                </c:pt>
                <c:pt idx="175">
                  <c:v>341.45</c:v>
                </c:pt>
                <c:pt idx="176">
                  <c:v>359.15</c:v>
                </c:pt>
                <c:pt idx="177">
                  <c:v>362.35</c:v>
                </c:pt>
                <c:pt idx="178">
                  <c:v>291.5</c:v>
                </c:pt>
                <c:pt idx="179">
                  <c:v>228.2</c:v>
                </c:pt>
                <c:pt idx="180">
                  <c:v>247.2</c:v>
                </c:pt>
                <c:pt idx="181">
                  <c:v>255.65</c:v>
                </c:pt>
                <c:pt idx="182">
                  <c:v>267.39999999999998</c:v>
                </c:pt>
                <c:pt idx="183">
                  <c:v>278.25</c:v>
                </c:pt>
                <c:pt idx="184">
                  <c:v>285.5</c:v>
                </c:pt>
                <c:pt idx="185">
                  <c:v>266.7</c:v>
                </c:pt>
                <c:pt idx="186">
                  <c:v>243.15</c:v>
                </c:pt>
                <c:pt idx="187">
                  <c:v>229.8</c:v>
                </c:pt>
                <c:pt idx="188">
                  <c:v>228.8</c:v>
                </c:pt>
                <c:pt idx="189">
                  <c:v>225</c:v>
                </c:pt>
                <c:pt idx="190">
                  <c:v>198.75</c:v>
                </c:pt>
                <c:pt idx="191">
                  <c:v>180.95</c:v>
                </c:pt>
                <c:pt idx="192">
                  <c:v>172.15</c:v>
                </c:pt>
                <c:pt idx="193">
                  <c:v>167.25</c:v>
                </c:pt>
                <c:pt idx="194">
                  <c:v>181.55</c:v>
                </c:pt>
                <c:pt idx="195">
                  <c:v>180.05</c:v>
                </c:pt>
                <c:pt idx="196">
                  <c:v>158</c:v>
                </c:pt>
                <c:pt idx="197">
                  <c:v>141.44999999999999</c:v>
                </c:pt>
                <c:pt idx="198">
                  <c:v>139.30000000000001</c:v>
                </c:pt>
                <c:pt idx="199">
                  <c:v>145.35</c:v>
                </c:pt>
                <c:pt idx="200">
                  <c:v>139.80000000000001</c:v>
                </c:pt>
                <c:pt idx="201">
                  <c:v>118.35</c:v>
                </c:pt>
                <c:pt idx="202">
                  <c:v>98.1</c:v>
                </c:pt>
                <c:pt idx="203">
                  <c:v>103.4</c:v>
                </c:pt>
                <c:pt idx="204">
                  <c:v>82.8</c:v>
                </c:pt>
                <c:pt idx="205">
                  <c:v>78.55</c:v>
                </c:pt>
                <c:pt idx="206">
                  <c:v>78.900000000000006</c:v>
                </c:pt>
                <c:pt idx="207">
                  <c:v>81.05</c:v>
                </c:pt>
                <c:pt idx="208">
                  <c:v>64.05</c:v>
                </c:pt>
                <c:pt idx="209">
                  <c:v>51.85</c:v>
                </c:pt>
                <c:pt idx="210">
                  <c:v>46.85</c:v>
                </c:pt>
                <c:pt idx="211">
                  <c:v>47.75</c:v>
                </c:pt>
                <c:pt idx="212">
                  <c:v>64.400000000000006</c:v>
                </c:pt>
                <c:pt idx="213">
                  <c:v>71</c:v>
                </c:pt>
                <c:pt idx="214">
                  <c:v>65.3</c:v>
                </c:pt>
                <c:pt idx="215">
                  <c:v>62.2</c:v>
                </c:pt>
                <c:pt idx="216">
                  <c:v>58.85</c:v>
                </c:pt>
                <c:pt idx="217">
                  <c:v>61.85</c:v>
                </c:pt>
                <c:pt idx="218">
                  <c:v>55.15</c:v>
                </c:pt>
                <c:pt idx="219">
                  <c:v>57.75</c:v>
                </c:pt>
                <c:pt idx="220">
                  <c:v>66.7</c:v>
                </c:pt>
                <c:pt idx="221">
                  <c:v>83.3</c:v>
                </c:pt>
                <c:pt idx="222">
                  <c:v>93.8</c:v>
                </c:pt>
                <c:pt idx="223">
                  <c:v>98.55</c:v>
                </c:pt>
                <c:pt idx="224">
                  <c:v>98.85</c:v>
                </c:pt>
                <c:pt idx="225">
                  <c:v>99.45</c:v>
                </c:pt>
                <c:pt idx="226">
                  <c:v>91.65</c:v>
                </c:pt>
                <c:pt idx="227">
                  <c:v>95.45</c:v>
                </c:pt>
                <c:pt idx="228">
                  <c:v>99.05</c:v>
                </c:pt>
                <c:pt idx="229">
                  <c:v>102.85</c:v>
                </c:pt>
                <c:pt idx="230">
                  <c:v>106.9</c:v>
                </c:pt>
                <c:pt idx="231">
                  <c:v>102.3</c:v>
                </c:pt>
                <c:pt idx="232">
                  <c:v>103.55</c:v>
                </c:pt>
                <c:pt idx="233">
                  <c:v>96.2</c:v>
                </c:pt>
                <c:pt idx="234">
                  <c:v>95.9</c:v>
                </c:pt>
                <c:pt idx="235">
                  <c:v>92.25</c:v>
                </c:pt>
                <c:pt idx="236">
                  <c:v>91.6</c:v>
                </c:pt>
                <c:pt idx="237">
                  <c:v>90.2</c:v>
                </c:pt>
                <c:pt idx="238">
                  <c:v>93</c:v>
                </c:pt>
                <c:pt idx="239">
                  <c:v>98.3</c:v>
                </c:pt>
                <c:pt idx="240">
                  <c:v>101.8</c:v>
                </c:pt>
                <c:pt idx="241">
                  <c:v>103.2</c:v>
                </c:pt>
                <c:pt idx="242">
                  <c:v>103.7</c:v>
                </c:pt>
                <c:pt idx="243">
                  <c:v>100</c:v>
                </c:pt>
                <c:pt idx="244">
                  <c:v>105.45</c:v>
                </c:pt>
                <c:pt idx="245">
                  <c:v>112.75</c:v>
                </c:pt>
                <c:pt idx="246">
                  <c:v>115.25</c:v>
                </c:pt>
                <c:pt idx="247">
                  <c:v>122.65</c:v>
                </c:pt>
                <c:pt idx="248">
                  <c:v>126.95</c:v>
                </c:pt>
                <c:pt idx="249">
                  <c:v>130.69999999999999</c:v>
                </c:pt>
                <c:pt idx="250">
                  <c:v>134.80000000000001</c:v>
                </c:pt>
                <c:pt idx="251">
                  <c:v>144.75</c:v>
                </c:pt>
                <c:pt idx="252">
                  <c:v>141.69999999999999</c:v>
                </c:pt>
              </c:numCache>
            </c:numRef>
          </c:val>
          <c:smooth val="0"/>
          <c:extLst>
            <c:ext xmlns:c16="http://schemas.microsoft.com/office/drawing/2014/chart" uri="{C3380CC4-5D6E-409C-BE32-E72D297353CC}">
              <c16:uniqueId val="{00000000-8FBB-4699-A464-C8B5E937F433}"/>
            </c:ext>
          </c:extLst>
        </c:ser>
        <c:dLbls>
          <c:showLegendKey val="0"/>
          <c:showVal val="0"/>
          <c:showCatName val="0"/>
          <c:showSerName val="0"/>
          <c:showPercent val="0"/>
          <c:showBubbleSize val="0"/>
        </c:dLbls>
        <c:smooth val="0"/>
        <c:axId val="76866048"/>
        <c:axId val="68678720"/>
      </c:lineChart>
      <c:dateAx>
        <c:axId val="76866048"/>
        <c:scaling>
          <c:orientation val="minMax"/>
        </c:scaling>
        <c:delete val="0"/>
        <c:axPos val="b"/>
        <c:numFmt formatCode="mmm\-yy" sourceLinked="1"/>
        <c:majorTickMark val="out"/>
        <c:minorTickMark val="none"/>
        <c:tickLblPos val="nextTo"/>
        <c:txPr>
          <a:bodyPr rot="-5400000" vert="horz"/>
          <a:lstStyle/>
          <a:p>
            <a:pPr>
              <a:defRPr sz="1400"/>
            </a:pPr>
            <a:endParaRPr lang="en-US"/>
          </a:p>
        </c:txPr>
        <c:crossAx val="68678720"/>
        <c:crosses val="autoZero"/>
        <c:auto val="1"/>
        <c:lblOffset val="100"/>
        <c:baseTimeUnit val="months"/>
        <c:majorUnit val="12"/>
        <c:majorTimeUnit val="months"/>
      </c:dateAx>
      <c:valAx>
        <c:axId val="68678720"/>
        <c:scaling>
          <c:orientation val="minMax"/>
        </c:scaling>
        <c:delete val="0"/>
        <c:axPos val="l"/>
        <c:majorGridlines>
          <c:spPr>
            <a:ln>
              <a:noFill/>
            </a:ln>
          </c:spPr>
        </c:majorGridlines>
        <c:title>
          <c:tx>
            <c:rich>
              <a:bodyPr rot="-5400000" vert="horz"/>
              <a:lstStyle/>
              <a:p>
                <a:pPr>
                  <a:defRPr sz="1600" b="0">
                    <a:solidFill>
                      <a:srgbClr val="003399"/>
                    </a:solidFill>
                  </a:defRPr>
                </a:pPr>
                <a:r>
                  <a:rPr lang="en-US" sz="1600" b="0" dirty="0">
                    <a:solidFill>
                      <a:srgbClr val="003399"/>
                    </a:solidFill>
                  </a:rPr>
                  <a:t>Dow</a:t>
                </a:r>
                <a:r>
                  <a:rPr lang="en-US" sz="1600" b="0" baseline="0" dirty="0">
                    <a:solidFill>
                      <a:srgbClr val="003399"/>
                    </a:solidFill>
                  </a:rPr>
                  <a:t> Jones Industrial Average (Index)</a:t>
                </a:r>
                <a:endParaRPr lang="en-US" sz="1600" b="0" dirty="0">
                  <a:solidFill>
                    <a:srgbClr val="003399"/>
                  </a:solidFill>
                </a:endParaRPr>
              </a:p>
            </c:rich>
          </c:tx>
          <c:layout>
            <c:manualLayout>
              <c:xMode val="edge"/>
              <c:yMode val="edge"/>
              <c:x val="0"/>
              <c:y val="6.8830356803225676E-2"/>
            </c:manualLayout>
          </c:layout>
          <c:overlay val="0"/>
        </c:title>
        <c:numFmt formatCode="0" sourceLinked="0"/>
        <c:majorTickMark val="out"/>
        <c:minorTickMark val="none"/>
        <c:tickLblPos val="nextTo"/>
        <c:txPr>
          <a:bodyPr/>
          <a:lstStyle/>
          <a:p>
            <a:pPr>
              <a:defRPr sz="1600" baseline="0"/>
            </a:pPr>
            <a:endParaRPr lang="en-US"/>
          </a:p>
        </c:txPr>
        <c:crossAx val="76866048"/>
        <c:crosses val="autoZero"/>
        <c:crossBetween val="midCat"/>
      </c:valAx>
      <c:spPr>
        <a:ln>
          <a:solidFill>
            <a:schemeClr val="bg1">
              <a:lumMod val="50000"/>
            </a:schemeClr>
          </a:solidFill>
        </a:ln>
      </c:spPr>
    </c:plotArea>
    <c:plotVisOnly val="1"/>
    <c:dispBlanksAs val="gap"/>
    <c:showDLblsOverMax val="0"/>
  </c:chart>
  <c:spPr>
    <a:ln>
      <a:noFill/>
    </a:ln>
  </c:sp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0.49566</cdr:x>
      <cdr:y>0.67754</cdr:y>
    </cdr:from>
    <cdr:to>
      <cdr:x>0.76186</cdr:x>
      <cdr:y>0.76812</cdr:y>
    </cdr:to>
    <cdr:sp macro="" textlink="">
      <cdr:nvSpPr>
        <cdr:cNvPr id="2" name="TextBox 1"/>
        <cdr:cNvSpPr txBox="1"/>
      </cdr:nvSpPr>
      <cdr:spPr>
        <a:xfrm xmlns:a="http://schemas.openxmlformats.org/drawingml/2006/main">
          <a:off x="3263265" y="2849880"/>
          <a:ext cx="17526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solidFill>
                <a:srgbClr val="CC0000"/>
              </a:solidFill>
            </a:rPr>
            <a:t>September 1929</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E5A66F56-A5C5-4E5C-98EA-3FFA400B1030}" type="datetimeFigureOut">
              <a:rPr lang="en-US" smtClean="0"/>
              <a:pPr/>
              <a:t>10/23/24</a:t>
            </a:fld>
            <a:endParaRPr lang="en-US" dirty="0"/>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9B30214C-2DF2-4DBB-A967-E418902A82AD}" type="slidenum">
              <a:rPr lang="en-US" smtClean="0"/>
              <a:pPr/>
              <a:t>‹#›</a:t>
            </a:fld>
            <a:endParaRPr lang="en-US" dirty="0"/>
          </a:p>
        </p:txBody>
      </p:sp>
    </p:spTree>
    <p:extLst>
      <p:ext uri="{BB962C8B-B14F-4D97-AF65-F5344CB8AC3E}">
        <p14:creationId xmlns:p14="http://schemas.microsoft.com/office/powerpoint/2010/main" val="2183069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9C68A976-CB51-4B99-8C3F-8CD9B0C35D47}" type="datetimeFigureOut">
              <a:rPr lang="en-US" smtClean="0"/>
              <a:pPr/>
              <a:t>10/23/24</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3291083-C2A9-40DF-A677-C5772AEAFE49}" type="slidenum">
              <a:rPr lang="en-US" smtClean="0"/>
              <a:pPr/>
              <a:t>‹#›</a:t>
            </a:fld>
            <a:endParaRPr lang="en-US" dirty="0"/>
          </a:p>
        </p:txBody>
      </p:sp>
    </p:spTree>
    <p:extLst>
      <p:ext uri="{BB962C8B-B14F-4D97-AF65-F5344CB8AC3E}">
        <p14:creationId xmlns:p14="http://schemas.microsoft.com/office/powerpoint/2010/main" val="172314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19</a:t>
            </a:fld>
            <a:endParaRPr lang="en-US" dirty="0"/>
          </a:p>
        </p:txBody>
      </p:sp>
    </p:spTree>
    <p:extLst>
      <p:ext uri="{BB962C8B-B14F-4D97-AF65-F5344CB8AC3E}">
        <p14:creationId xmlns:p14="http://schemas.microsoft.com/office/powerpoint/2010/main" val="508078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21</a:t>
            </a:fld>
            <a:endParaRPr lang="en-US" dirty="0"/>
          </a:p>
        </p:txBody>
      </p:sp>
    </p:spTree>
    <p:extLst>
      <p:ext uri="{BB962C8B-B14F-4D97-AF65-F5344CB8AC3E}">
        <p14:creationId xmlns:p14="http://schemas.microsoft.com/office/powerpoint/2010/main" val="2809834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22</a:t>
            </a:fld>
            <a:endParaRPr lang="en-US" dirty="0"/>
          </a:p>
        </p:txBody>
      </p:sp>
    </p:spTree>
    <p:extLst>
      <p:ext uri="{BB962C8B-B14F-4D97-AF65-F5344CB8AC3E}">
        <p14:creationId xmlns:p14="http://schemas.microsoft.com/office/powerpoint/2010/main" val="1094551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23</a:t>
            </a:fld>
            <a:endParaRPr lang="en-US" dirty="0"/>
          </a:p>
        </p:txBody>
      </p:sp>
    </p:spTree>
    <p:extLst>
      <p:ext uri="{BB962C8B-B14F-4D97-AF65-F5344CB8AC3E}">
        <p14:creationId xmlns:p14="http://schemas.microsoft.com/office/powerpoint/2010/main" val="1264037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24</a:t>
            </a:fld>
            <a:endParaRPr lang="en-US" dirty="0"/>
          </a:p>
        </p:txBody>
      </p:sp>
    </p:spTree>
    <p:extLst>
      <p:ext uri="{BB962C8B-B14F-4D97-AF65-F5344CB8AC3E}">
        <p14:creationId xmlns:p14="http://schemas.microsoft.com/office/powerpoint/2010/main" val="1999808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25</a:t>
            </a:fld>
            <a:endParaRPr lang="en-US" dirty="0"/>
          </a:p>
        </p:txBody>
      </p:sp>
    </p:spTree>
    <p:extLst>
      <p:ext uri="{BB962C8B-B14F-4D97-AF65-F5344CB8AC3E}">
        <p14:creationId xmlns:p14="http://schemas.microsoft.com/office/powerpoint/2010/main" val="1999808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26</a:t>
            </a:fld>
            <a:endParaRPr lang="en-US" dirty="0"/>
          </a:p>
        </p:txBody>
      </p:sp>
    </p:spTree>
    <p:extLst>
      <p:ext uri="{BB962C8B-B14F-4D97-AF65-F5344CB8AC3E}">
        <p14:creationId xmlns:p14="http://schemas.microsoft.com/office/powerpoint/2010/main" val="9698811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27</a:t>
            </a:fld>
            <a:endParaRPr lang="en-US" dirty="0"/>
          </a:p>
        </p:txBody>
      </p:sp>
    </p:spTree>
    <p:extLst>
      <p:ext uri="{BB962C8B-B14F-4D97-AF65-F5344CB8AC3E}">
        <p14:creationId xmlns:p14="http://schemas.microsoft.com/office/powerpoint/2010/main" val="9108437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28</a:t>
            </a:fld>
            <a:endParaRPr lang="en-US" dirty="0"/>
          </a:p>
        </p:txBody>
      </p:sp>
    </p:spTree>
    <p:extLst>
      <p:ext uri="{BB962C8B-B14F-4D97-AF65-F5344CB8AC3E}">
        <p14:creationId xmlns:p14="http://schemas.microsoft.com/office/powerpoint/2010/main" val="2995103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29</a:t>
            </a:fld>
            <a:endParaRPr lang="en-US" dirty="0"/>
          </a:p>
        </p:txBody>
      </p:sp>
    </p:spTree>
    <p:extLst>
      <p:ext uri="{BB962C8B-B14F-4D97-AF65-F5344CB8AC3E}">
        <p14:creationId xmlns:p14="http://schemas.microsoft.com/office/powerpoint/2010/main" val="23057675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30</a:t>
            </a:fld>
            <a:endParaRPr lang="en-US" dirty="0"/>
          </a:p>
        </p:txBody>
      </p:sp>
    </p:spTree>
    <p:extLst>
      <p:ext uri="{BB962C8B-B14F-4D97-AF65-F5344CB8AC3E}">
        <p14:creationId xmlns:p14="http://schemas.microsoft.com/office/powerpoint/2010/main" val="2313537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34</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35</a:t>
            </a:fld>
            <a:endParaRPr lang="en-US" dirty="0"/>
          </a:p>
        </p:txBody>
      </p:sp>
    </p:spTree>
    <p:extLst>
      <p:ext uri="{BB962C8B-B14F-4D97-AF65-F5344CB8AC3E}">
        <p14:creationId xmlns:p14="http://schemas.microsoft.com/office/powerpoint/2010/main" val="1384771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a:t>
            </a:fld>
            <a:endParaRPr lang="en-US" dirty="0"/>
          </a:p>
        </p:txBody>
      </p:sp>
    </p:spTree>
    <p:extLst>
      <p:ext uri="{BB962C8B-B14F-4D97-AF65-F5344CB8AC3E}">
        <p14:creationId xmlns:p14="http://schemas.microsoft.com/office/powerpoint/2010/main" val="40224243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36</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39</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41</a:t>
            </a:fld>
            <a:endParaRPr lang="en-US" dirty="0"/>
          </a:p>
        </p:txBody>
      </p:sp>
    </p:spTree>
    <p:extLst>
      <p:ext uri="{BB962C8B-B14F-4D97-AF65-F5344CB8AC3E}">
        <p14:creationId xmlns:p14="http://schemas.microsoft.com/office/powerpoint/2010/main" val="17063137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291083-C2A9-40DF-A677-C5772AEAFE49}" type="slidenum">
              <a:rPr lang="en-US" smtClean="0"/>
              <a:pPr/>
              <a:t>46</a:t>
            </a:fld>
            <a:endParaRPr lang="en-US" dirty="0"/>
          </a:p>
        </p:txBody>
      </p:sp>
    </p:spTree>
    <p:extLst>
      <p:ext uri="{BB962C8B-B14F-4D97-AF65-F5344CB8AC3E}">
        <p14:creationId xmlns:p14="http://schemas.microsoft.com/office/powerpoint/2010/main" val="3972879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47</a:t>
            </a:fld>
            <a:endParaRPr lang="en-US" dirty="0"/>
          </a:p>
        </p:txBody>
      </p:sp>
    </p:spTree>
    <p:extLst>
      <p:ext uri="{BB962C8B-B14F-4D97-AF65-F5344CB8AC3E}">
        <p14:creationId xmlns:p14="http://schemas.microsoft.com/office/powerpoint/2010/main" val="5330559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48</a:t>
            </a:fld>
            <a:endParaRPr lang="en-US" dirty="0"/>
          </a:p>
        </p:txBody>
      </p:sp>
    </p:spTree>
    <p:extLst>
      <p:ext uri="{BB962C8B-B14F-4D97-AF65-F5344CB8AC3E}">
        <p14:creationId xmlns:p14="http://schemas.microsoft.com/office/powerpoint/2010/main" val="31526786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49</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50</a:t>
            </a:fld>
            <a:endParaRPr lang="en-US" dirty="0"/>
          </a:p>
        </p:txBody>
      </p:sp>
    </p:spTree>
    <p:extLst>
      <p:ext uri="{BB962C8B-B14F-4D97-AF65-F5344CB8AC3E}">
        <p14:creationId xmlns:p14="http://schemas.microsoft.com/office/powerpoint/2010/main" val="37859242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51</a:t>
            </a:fld>
            <a:endParaRPr lang="en-US" dirty="0"/>
          </a:p>
        </p:txBody>
      </p:sp>
    </p:spTree>
    <p:extLst>
      <p:ext uri="{BB962C8B-B14F-4D97-AF65-F5344CB8AC3E}">
        <p14:creationId xmlns:p14="http://schemas.microsoft.com/office/powerpoint/2010/main" val="3151910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a:t>
            </a:fld>
            <a:endParaRPr lang="en-US" dirty="0"/>
          </a:p>
        </p:txBody>
      </p:sp>
    </p:spTree>
    <p:extLst>
      <p:ext uri="{BB962C8B-B14F-4D97-AF65-F5344CB8AC3E}">
        <p14:creationId xmlns:p14="http://schemas.microsoft.com/office/powerpoint/2010/main" val="3624854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6</a:t>
            </a:fld>
            <a:endParaRPr lang="en-US" dirty="0"/>
          </a:p>
        </p:txBody>
      </p:sp>
    </p:spTree>
    <p:extLst>
      <p:ext uri="{BB962C8B-B14F-4D97-AF65-F5344CB8AC3E}">
        <p14:creationId xmlns:p14="http://schemas.microsoft.com/office/powerpoint/2010/main" val="2223098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6799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CD1625-AA3B-46DA-BA66-9D7F7C02BD33}" type="datetimeFigureOut">
              <a:rPr lang="en-US" smtClean="0"/>
              <a:pPr/>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D1625-AA3B-46DA-BA66-9D7F7C02BD33}" type="datetimeFigureOut">
              <a:rPr lang="en-US" smtClean="0"/>
              <a:pPr/>
              <a:t>10/23/24</a:t>
            </a:fld>
            <a:endParaRPr lang="en-US" dirty="0"/>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A058D-C55E-4EC3-9ACB-26470E640C6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core-econ.org/the-economy/book/text/0-3-contents.html"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0080" y="1905003"/>
            <a:ext cx="7863840" cy="1523999"/>
          </a:xfrm>
        </p:spPr>
        <p:txBody>
          <a:bodyPr>
            <a:normAutofit/>
          </a:bodyPr>
          <a:lstStyle/>
          <a:p>
            <a:r>
              <a:rPr lang="en-US" sz="4000" cap="small" dirty="0">
                <a:solidFill>
                  <a:srgbClr val="003399"/>
                </a:solidFill>
              </a:rPr>
              <a:t>Lecture 12</a:t>
            </a:r>
            <a:br>
              <a:rPr lang="en-US" sz="4000" dirty="0"/>
            </a:br>
            <a:r>
              <a:rPr lang="en-US" sz="3400" dirty="0"/>
              <a:t>Capital, Interest, and Savings</a:t>
            </a:r>
          </a:p>
        </p:txBody>
      </p:sp>
      <p:pic>
        <p:nvPicPr>
          <p:cNvPr id="4" name="Picture 3"/>
          <p:cNvPicPr>
            <a:picLocks noChangeAspect="1"/>
          </p:cNvPicPr>
          <p:nvPr/>
        </p:nvPicPr>
        <p:blipFill>
          <a:blip r:embed="rId3" cstate="print"/>
          <a:srcRect/>
          <a:stretch>
            <a:fillRect/>
          </a:stretch>
        </p:blipFill>
        <p:spPr bwMode="auto">
          <a:xfrm>
            <a:off x="1066801" y="4114800"/>
            <a:ext cx="1282763" cy="1282762"/>
          </a:xfrm>
          <a:prstGeom prst="rect">
            <a:avLst/>
          </a:prstGeom>
          <a:noFill/>
          <a:ln w="9525">
            <a:noFill/>
            <a:miter lim="800000"/>
            <a:headEnd/>
            <a:tailEnd/>
          </a:ln>
        </p:spPr>
      </p:pic>
      <p:sp>
        <p:nvSpPr>
          <p:cNvPr id="6" name="Title 1"/>
          <p:cNvSpPr txBox="1">
            <a:spLocks/>
          </p:cNvSpPr>
          <p:nvPr/>
        </p:nvSpPr>
        <p:spPr>
          <a:xfrm>
            <a:off x="640080" y="411480"/>
            <a:ext cx="7863840" cy="7620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b="0" i="0" u="none" strike="noStrike" kern="1200" cap="none" spc="0" normalizeH="0" baseline="0" noProof="0" dirty="0">
                <a:ln>
                  <a:noFill/>
                </a:ln>
                <a:solidFill>
                  <a:schemeClr val="tx1"/>
                </a:solidFill>
                <a:effectLst/>
                <a:uLnTx/>
                <a:uFillTx/>
                <a:latin typeface="+mj-lt"/>
                <a:ea typeface="+mj-ea"/>
                <a:cs typeface="+mj-cs"/>
              </a:rPr>
              <a:t>Economics</a:t>
            </a:r>
            <a:r>
              <a:rPr kumimoji="0" lang="en-US" b="0" i="0" u="none" strike="noStrike" kern="1200" cap="none" spc="0" normalizeH="0" noProof="0" dirty="0">
                <a:ln>
                  <a:noFill/>
                </a:ln>
                <a:solidFill>
                  <a:schemeClr val="tx1"/>
                </a:solidFill>
                <a:effectLst/>
                <a:uLnTx/>
                <a:uFillTx/>
                <a:latin typeface="+mj-lt"/>
                <a:ea typeface="+mj-ea"/>
                <a:cs typeface="+mj-cs"/>
              </a:rPr>
              <a:t> 2                                                                                                Emmanuel </a:t>
            </a:r>
            <a:r>
              <a:rPr kumimoji="0" lang="en-US" b="0" i="0" u="none" strike="noStrike" kern="1200" cap="none" spc="0" normalizeH="0" noProof="0" dirty="0" err="1">
                <a:ln>
                  <a:noFill/>
                </a:ln>
                <a:solidFill>
                  <a:schemeClr val="tx1"/>
                </a:solidFill>
                <a:effectLst/>
                <a:uLnTx/>
                <a:uFillTx/>
                <a:latin typeface="+mj-lt"/>
                <a:ea typeface="+mj-ea"/>
                <a:cs typeface="+mj-cs"/>
              </a:rPr>
              <a:t>Saez</a:t>
            </a:r>
            <a:endParaRPr kumimoji="0" lang="en-US" b="0" i="0" u="none" strike="noStrike" kern="1200" cap="none" spc="0" normalizeH="0" noProof="0" dirty="0">
              <a:ln>
                <a:noFill/>
              </a:ln>
              <a:solidFill>
                <a:schemeClr val="tx1"/>
              </a:solidFill>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a:latin typeface="+mj-lt"/>
                <a:ea typeface="+mj-ea"/>
                <a:cs typeface="+mj-cs"/>
              </a:rPr>
              <a:t>Fall</a:t>
            </a:r>
            <a:r>
              <a:rPr lang="en-US" baseline="0">
                <a:latin typeface="+mj-lt"/>
                <a:ea typeface="+mj-ea"/>
                <a:cs typeface="+mj-cs"/>
              </a:rPr>
              <a:t> 2024</a:t>
            </a:r>
            <a:endParaRPr kumimoji="0" lang="en-US" b="0" i="0" u="none" strike="noStrike" kern="1200" cap="none" spc="0" normalizeH="0" baseline="0" noProof="0" dirty="0">
              <a:ln>
                <a:noFill/>
              </a:ln>
              <a:solidFill>
                <a:schemeClr val="tx1"/>
              </a:solidFill>
              <a:effectLst/>
              <a:uLnTx/>
              <a:uFillTx/>
              <a:latin typeface="+mj-lt"/>
              <a:ea typeface="+mj-ea"/>
              <a:cs typeface="+mj-cs"/>
            </a:endParaRPr>
          </a:p>
        </p:txBody>
      </p:sp>
      <p:sp>
        <p:nvSpPr>
          <p:cNvPr id="7" name="Subtitle 6">
            <a:extLst>
              <a:ext uri="{FF2B5EF4-FFF2-40B4-BE49-F238E27FC236}">
                <a16:creationId xmlns:a16="http://schemas.microsoft.com/office/drawing/2014/main" id="{26609E3C-46FE-EF92-EE78-F93D50ED307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9459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Present value A of $100 one year from now:</a:t>
            </a:r>
          </a:p>
          <a:p>
            <a:pPr marL="365760" indent="-365760">
              <a:spcBef>
                <a:spcPts val="2400"/>
              </a:spcBef>
              <a:buClr>
                <a:srgbClr val="003399"/>
              </a:buClr>
            </a:pPr>
            <a:r>
              <a:rPr lang="en-US" sz="2800" dirty="0">
                <a:solidFill>
                  <a:srgbClr val="CC0000"/>
                </a:solidFill>
              </a:rPr>
              <a:t>Assuming the interest rate is 8%.</a:t>
            </a:r>
          </a:p>
          <a:p>
            <a:pPr marL="0" indent="0">
              <a:spcBef>
                <a:spcPts val="3600"/>
              </a:spcBef>
              <a:buClr>
                <a:srgbClr val="003399"/>
              </a:buClr>
              <a:buNone/>
            </a:pPr>
            <a:r>
              <a:rPr lang="en-US" sz="2800" dirty="0"/>
              <a:t>                           A</a:t>
            </a:r>
            <a:r>
              <a:rPr lang="en-US" sz="1200" dirty="0"/>
              <a:t> </a:t>
            </a:r>
            <a:r>
              <a:rPr lang="en-US" sz="2800" dirty="0"/>
              <a:t>(1+.08)   =   100</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endParaRPr lang="en-US" sz="2800" dirty="0"/>
          </a:p>
          <a:p>
            <a:pPr marL="0" indent="0">
              <a:lnSpc>
                <a:spcPct val="50000"/>
              </a:lnSpc>
              <a:spcBef>
                <a:spcPts val="0"/>
              </a:spcBef>
              <a:buClr>
                <a:srgbClr val="003399"/>
              </a:buClr>
              <a:buNone/>
            </a:pPr>
            <a:r>
              <a:rPr lang="en-US" sz="2800" dirty="0"/>
              <a:t>                                                       100</a:t>
            </a:r>
          </a:p>
          <a:p>
            <a:pPr marL="0" indent="0">
              <a:lnSpc>
                <a:spcPct val="50000"/>
              </a:lnSpc>
              <a:spcBef>
                <a:spcPts val="0"/>
              </a:spcBef>
              <a:buClr>
                <a:srgbClr val="003399"/>
              </a:buClr>
              <a:buNone/>
            </a:pPr>
            <a:r>
              <a:rPr lang="en-US" sz="2800" dirty="0"/>
              <a:t>                                        A   =    </a:t>
            </a:r>
          </a:p>
          <a:p>
            <a:pPr marL="0" indent="0">
              <a:lnSpc>
                <a:spcPct val="50000"/>
              </a:lnSpc>
              <a:spcBef>
                <a:spcPts val="0"/>
              </a:spcBef>
              <a:buClr>
                <a:srgbClr val="003399"/>
              </a:buClr>
              <a:buNone/>
            </a:pPr>
            <a:r>
              <a:rPr lang="en-US" sz="2800" dirty="0"/>
              <a:t>                                                   (1 + .08)</a:t>
            </a:r>
          </a:p>
          <a:p>
            <a:pPr marL="0" indent="0">
              <a:lnSpc>
                <a:spcPct val="50000"/>
              </a:lnSpc>
              <a:spcBef>
                <a:spcPts val="2400"/>
              </a:spcBef>
              <a:buClr>
                <a:srgbClr val="003399"/>
              </a:buClr>
              <a:buNone/>
            </a:pPr>
            <a:endParaRPr lang="en-US" sz="2800" dirty="0"/>
          </a:p>
          <a:p>
            <a:pPr marL="0" indent="0">
              <a:lnSpc>
                <a:spcPct val="50000"/>
              </a:lnSpc>
              <a:spcBef>
                <a:spcPts val="1200"/>
              </a:spcBef>
              <a:buClr>
                <a:srgbClr val="003399"/>
              </a:buClr>
              <a:buNone/>
            </a:pPr>
            <a:r>
              <a:rPr lang="en-US" sz="2800" dirty="0"/>
              <a:t>                                        A   =   $92.6</a:t>
            </a:r>
          </a:p>
        </p:txBody>
      </p:sp>
      <p:cxnSp>
        <p:nvCxnSpPr>
          <p:cNvPr id="3" name="Straight Connector 2"/>
          <p:cNvCxnSpPr/>
          <p:nvPr/>
        </p:nvCxnSpPr>
        <p:spPr>
          <a:xfrm>
            <a:off x="4848225" y="3171825"/>
            <a:ext cx="1219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5134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Present value A of $100 </a:t>
            </a:r>
            <a:r>
              <a:rPr lang="en-US" b="1" dirty="0">
                <a:solidFill>
                  <a:srgbClr val="003399"/>
                </a:solidFill>
              </a:rPr>
              <a:t>two</a:t>
            </a:r>
            <a:r>
              <a:rPr lang="en-US" dirty="0">
                <a:solidFill>
                  <a:srgbClr val="003399"/>
                </a:solidFill>
              </a:rPr>
              <a:t> years from now:</a:t>
            </a:r>
          </a:p>
          <a:p>
            <a:pPr marL="365760" indent="-365760">
              <a:spcBef>
                <a:spcPts val="2400"/>
              </a:spcBef>
              <a:buClr>
                <a:srgbClr val="003399"/>
              </a:buClr>
            </a:pPr>
            <a:r>
              <a:rPr lang="en-US" sz="2800" dirty="0">
                <a:solidFill>
                  <a:srgbClr val="CC0000"/>
                </a:solidFill>
              </a:rPr>
              <a:t>Assuming the interest rate is 3%.</a:t>
            </a:r>
          </a:p>
          <a:p>
            <a:pPr marL="0" indent="0">
              <a:spcBef>
                <a:spcPts val="3600"/>
              </a:spcBef>
              <a:buClr>
                <a:srgbClr val="003399"/>
              </a:buClr>
              <a:buNone/>
            </a:pPr>
            <a:r>
              <a:rPr lang="en-US" sz="2800" dirty="0"/>
              <a:t>              A</a:t>
            </a:r>
            <a:r>
              <a:rPr lang="en-US" sz="1200" dirty="0"/>
              <a:t> </a:t>
            </a:r>
            <a:r>
              <a:rPr lang="en-US" sz="2800" dirty="0"/>
              <a:t>(1+.03)(1+.03)   =   100</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endParaRPr lang="en-US" sz="2800" dirty="0"/>
          </a:p>
          <a:p>
            <a:pPr marL="0" indent="0">
              <a:lnSpc>
                <a:spcPct val="50000"/>
              </a:lnSpc>
              <a:spcBef>
                <a:spcPts val="0"/>
              </a:spcBef>
              <a:buClr>
                <a:srgbClr val="003399"/>
              </a:buClr>
              <a:buNone/>
            </a:pPr>
            <a:r>
              <a:rPr lang="en-US" sz="2800" dirty="0"/>
              <a:t>                                                       100</a:t>
            </a:r>
          </a:p>
          <a:p>
            <a:pPr marL="0" indent="0">
              <a:lnSpc>
                <a:spcPct val="50000"/>
              </a:lnSpc>
              <a:spcBef>
                <a:spcPts val="0"/>
              </a:spcBef>
              <a:buClr>
                <a:srgbClr val="003399"/>
              </a:buClr>
              <a:buNone/>
            </a:pPr>
            <a:r>
              <a:rPr lang="en-US" sz="2800" dirty="0"/>
              <a:t>                                        A   =    </a:t>
            </a:r>
          </a:p>
          <a:p>
            <a:pPr marL="0" indent="0">
              <a:lnSpc>
                <a:spcPct val="50000"/>
              </a:lnSpc>
              <a:spcBef>
                <a:spcPts val="0"/>
              </a:spcBef>
              <a:buClr>
                <a:srgbClr val="003399"/>
              </a:buClr>
              <a:buNone/>
            </a:pPr>
            <a:r>
              <a:rPr lang="en-US" sz="2800" dirty="0"/>
              <a:t>                                                   (1 + .03)</a:t>
            </a:r>
            <a:r>
              <a:rPr lang="en-US" sz="2800" baseline="30000" dirty="0"/>
              <a:t>2</a:t>
            </a:r>
            <a:endParaRPr lang="en-US" sz="2800" dirty="0"/>
          </a:p>
          <a:p>
            <a:pPr marL="0" indent="0">
              <a:lnSpc>
                <a:spcPct val="50000"/>
              </a:lnSpc>
              <a:spcBef>
                <a:spcPts val="2400"/>
              </a:spcBef>
              <a:buClr>
                <a:srgbClr val="003399"/>
              </a:buClr>
              <a:buNone/>
            </a:pPr>
            <a:endParaRPr lang="en-US" sz="2800" dirty="0"/>
          </a:p>
          <a:p>
            <a:pPr marL="0" indent="0">
              <a:lnSpc>
                <a:spcPct val="50000"/>
              </a:lnSpc>
              <a:spcBef>
                <a:spcPts val="1200"/>
              </a:spcBef>
              <a:buClr>
                <a:srgbClr val="003399"/>
              </a:buClr>
              <a:buNone/>
            </a:pPr>
            <a:r>
              <a:rPr lang="en-US" sz="2800" dirty="0"/>
              <a:t>                                        A   =   $94.3</a:t>
            </a:r>
          </a:p>
        </p:txBody>
      </p:sp>
      <p:cxnSp>
        <p:nvCxnSpPr>
          <p:cNvPr id="3" name="Straight Connector 2"/>
          <p:cNvCxnSpPr/>
          <p:nvPr/>
        </p:nvCxnSpPr>
        <p:spPr>
          <a:xfrm>
            <a:off x="4867275" y="3171825"/>
            <a:ext cx="12801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8226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sz="3100" dirty="0">
                <a:solidFill>
                  <a:srgbClr val="003399"/>
                </a:solidFill>
              </a:rPr>
              <a:t>Present value of a single payment in the future:</a:t>
            </a:r>
          </a:p>
          <a:p>
            <a:pPr marL="0" indent="0">
              <a:lnSpc>
                <a:spcPct val="50000"/>
              </a:lnSpc>
              <a:spcBef>
                <a:spcPts val="0"/>
              </a:spcBef>
              <a:buClr>
                <a:srgbClr val="003399"/>
              </a:buClr>
              <a:buNone/>
            </a:pPr>
            <a:endParaRPr lang="en-US" sz="2800" dirty="0"/>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r>
              <a:rPr lang="en-US" sz="2800" dirty="0"/>
              <a:t>                                                      F</a:t>
            </a:r>
          </a:p>
          <a:p>
            <a:pPr marL="0" indent="0">
              <a:lnSpc>
                <a:spcPct val="50000"/>
              </a:lnSpc>
              <a:spcBef>
                <a:spcPts val="0"/>
              </a:spcBef>
              <a:buClr>
                <a:srgbClr val="003399"/>
              </a:buClr>
              <a:buNone/>
            </a:pPr>
            <a:r>
              <a:rPr lang="en-US" sz="2800" dirty="0"/>
              <a:t>                               PV(F)   =    </a:t>
            </a:r>
          </a:p>
          <a:p>
            <a:pPr marL="0" indent="0">
              <a:lnSpc>
                <a:spcPct val="50000"/>
              </a:lnSpc>
              <a:spcBef>
                <a:spcPts val="0"/>
              </a:spcBef>
              <a:buClr>
                <a:srgbClr val="003399"/>
              </a:buClr>
              <a:buNone/>
            </a:pPr>
            <a:r>
              <a:rPr lang="en-US" sz="2800" dirty="0"/>
              <a:t>                                                  (1 + i)</a:t>
            </a:r>
            <a:r>
              <a:rPr lang="en-US" sz="2800" baseline="30000" dirty="0"/>
              <a:t>t</a:t>
            </a:r>
          </a:p>
          <a:p>
            <a:pPr marL="0" indent="0">
              <a:lnSpc>
                <a:spcPct val="50000"/>
              </a:lnSpc>
              <a:spcBef>
                <a:spcPts val="2400"/>
              </a:spcBef>
              <a:buClr>
                <a:srgbClr val="003399"/>
              </a:buClr>
              <a:buNone/>
            </a:pPr>
            <a:endParaRPr lang="en-US" sz="2800" dirty="0"/>
          </a:p>
          <a:p>
            <a:pPr>
              <a:spcBef>
                <a:spcPts val="1200"/>
              </a:spcBef>
              <a:buClr>
                <a:srgbClr val="003399"/>
              </a:buClr>
            </a:pPr>
            <a:r>
              <a:rPr lang="en-US" sz="2800" dirty="0"/>
              <a:t>F = future payment</a:t>
            </a:r>
          </a:p>
          <a:p>
            <a:pPr>
              <a:spcBef>
                <a:spcPts val="1200"/>
              </a:spcBef>
              <a:buClr>
                <a:srgbClr val="003399"/>
              </a:buClr>
            </a:pPr>
            <a:r>
              <a:rPr lang="en-US" sz="2800" dirty="0"/>
              <a:t>i = interest rate (expressed as a decimal)</a:t>
            </a:r>
          </a:p>
          <a:p>
            <a:pPr>
              <a:spcBef>
                <a:spcPts val="1200"/>
              </a:spcBef>
              <a:buClr>
                <a:srgbClr val="003399"/>
              </a:buClr>
            </a:pPr>
            <a:r>
              <a:rPr lang="en-US" sz="2800" dirty="0"/>
              <a:t>t = number of years in the future the payment is to be received</a:t>
            </a:r>
          </a:p>
          <a:p>
            <a:pPr>
              <a:spcBef>
                <a:spcPts val="1200"/>
              </a:spcBef>
              <a:buClr>
                <a:srgbClr val="003399"/>
              </a:buClr>
            </a:pPr>
            <a:r>
              <a:rPr lang="en-US" sz="2800" dirty="0"/>
              <a:t>If interest rate is high, future is heavily discounted</a:t>
            </a:r>
          </a:p>
          <a:p>
            <a:pPr lvl="1">
              <a:spcBef>
                <a:spcPts val="1200"/>
              </a:spcBef>
              <a:buClr>
                <a:srgbClr val="003399"/>
              </a:buClr>
            </a:pPr>
            <a:r>
              <a:rPr lang="en-US" sz="2400" dirty="0"/>
              <a:t>Recall that future climate change costs are small if we discount the future heavily</a:t>
            </a:r>
          </a:p>
        </p:txBody>
      </p:sp>
      <p:cxnSp>
        <p:nvCxnSpPr>
          <p:cNvPr id="3" name="Straight Connector 2"/>
          <p:cNvCxnSpPr/>
          <p:nvPr/>
        </p:nvCxnSpPr>
        <p:spPr>
          <a:xfrm>
            <a:off x="4733925" y="1752600"/>
            <a:ext cx="10058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782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sz="2800" dirty="0">
                <a:solidFill>
                  <a:srgbClr val="003399"/>
                </a:solidFill>
              </a:rPr>
              <a:t>Present value of $1000 each of the next three years:</a:t>
            </a:r>
          </a:p>
          <a:p>
            <a:pPr marL="365760" indent="-365760">
              <a:spcBef>
                <a:spcPts val="2400"/>
              </a:spcBef>
              <a:buClr>
                <a:srgbClr val="003399"/>
              </a:buClr>
            </a:pPr>
            <a:r>
              <a:rPr lang="en-US" sz="2800" dirty="0">
                <a:solidFill>
                  <a:srgbClr val="CC0000"/>
                </a:solidFill>
              </a:rPr>
              <a:t>Assuming the interest rate is 3%.</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endParaRPr lang="en-US" sz="2800" dirty="0"/>
          </a:p>
          <a:p>
            <a:pPr marL="0" indent="0">
              <a:lnSpc>
                <a:spcPct val="50000"/>
              </a:lnSpc>
              <a:spcBef>
                <a:spcPts val="0"/>
              </a:spcBef>
              <a:buClr>
                <a:srgbClr val="003399"/>
              </a:buClr>
              <a:buNone/>
            </a:pPr>
            <a:r>
              <a:rPr lang="en-US" sz="2800" dirty="0"/>
              <a:t>              1000                  1000                   1000</a:t>
            </a:r>
          </a:p>
          <a:p>
            <a:pPr marL="0" indent="0">
              <a:lnSpc>
                <a:spcPct val="50000"/>
              </a:lnSpc>
              <a:spcBef>
                <a:spcPts val="0"/>
              </a:spcBef>
              <a:buClr>
                <a:srgbClr val="003399"/>
              </a:buClr>
              <a:buNone/>
            </a:pPr>
            <a:r>
              <a:rPr lang="en-US" sz="2800" dirty="0"/>
              <a:t>                               +                         +                 </a:t>
            </a:r>
          </a:p>
          <a:p>
            <a:pPr marL="0" indent="0">
              <a:lnSpc>
                <a:spcPct val="50000"/>
              </a:lnSpc>
              <a:spcBef>
                <a:spcPts val="0"/>
              </a:spcBef>
              <a:buClr>
                <a:srgbClr val="003399"/>
              </a:buClr>
              <a:buNone/>
            </a:pPr>
            <a:r>
              <a:rPr lang="en-US" sz="2800" dirty="0"/>
              <a:t>           (1 + .03)</a:t>
            </a:r>
            <a:r>
              <a:rPr lang="en-US" sz="2800" baseline="30000" dirty="0"/>
              <a:t>1</a:t>
            </a:r>
            <a:r>
              <a:rPr lang="en-US" sz="2800" dirty="0"/>
              <a:t>           (1 + .03)</a:t>
            </a:r>
            <a:r>
              <a:rPr lang="en-US" sz="2800" baseline="30000" dirty="0"/>
              <a:t>2</a:t>
            </a:r>
            <a:r>
              <a:rPr lang="en-US" sz="2800" dirty="0"/>
              <a:t>      </a:t>
            </a:r>
            <a:r>
              <a:rPr lang="en-US" sz="2800" baseline="30000" dirty="0"/>
              <a:t>        </a:t>
            </a:r>
            <a:r>
              <a:rPr lang="en-US" sz="2800" dirty="0"/>
              <a:t>(1 + .03)</a:t>
            </a:r>
            <a:r>
              <a:rPr lang="en-US" sz="2800" baseline="30000" dirty="0"/>
              <a:t>3</a:t>
            </a:r>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r>
              <a:rPr lang="en-US" sz="2800" baseline="30000" dirty="0"/>
              <a:t>                   </a:t>
            </a:r>
            <a:r>
              <a:rPr lang="en-US" sz="2800" dirty="0"/>
              <a:t>970.1      +       942.6      +       915.1         </a:t>
            </a:r>
          </a:p>
          <a:p>
            <a:pPr marL="0" indent="0">
              <a:lnSpc>
                <a:spcPct val="50000"/>
              </a:lnSpc>
              <a:spcBef>
                <a:spcPts val="2400"/>
              </a:spcBef>
              <a:buClr>
                <a:srgbClr val="003399"/>
              </a:buClr>
              <a:buNone/>
            </a:pPr>
            <a:endParaRPr lang="en-US" sz="2800" dirty="0"/>
          </a:p>
          <a:p>
            <a:pPr marL="0" indent="0">
              <a:lnSpc>
                <a:spcPct val="50000"/>
              </a:lnSpc>
              <a:spcBef>
                <a:spcPts val="1200"/>
              </a:spcBef>
              <a:buClr>
                <a:srgbClr val="003399"/>
              </a:buClr>
              <a:buNone/>
            </a:pPr>
            <a:r>
              <a:rPr lang="en-US" sz="2800" dirty="0"/>
              <a:t>                                 =  $2827.8</a:t>
            </a:r>
          </a:p>
          <a:p>
            <a:pPr marL="0" indent="0">
              <a:lnSpc>
                <a:spcPct val="50000"/>
              </a:lnSpc>
              <a:spcBef>
                <a:spcPts val="1200"/>
              </a:spcBef>
              <a:buClr>
                <a:srgbClr val="003399"/>
              </a:buClr>
              <a:buNone/>
            </a:pPr>
            <a:endParaRPr lang="en-US" sz="2800" dirty="0"/>
          </a:p>
          <a:p>
            <a:pPr marL="0" indent="0">
              <a:lnSpc>
                <a:spcPct val="50000"/>
              </a:lnSpc>
              <a:spcBef>
                <a:spcPts val="1200"/>
              </a:spcBef>
              <a:buClr>
                <a:srgbClr val="003399"/>
              </a:buClr>
              <a:buNone/>
            </a:pPr>
            <a:endParaRPr lang="en-US" sz="2800" dirty="0"/>
          </a:p>
        </p:txBody>
      </p:sp>
      <p:cxnSp>
        <p:nvCxnSpPr>
          <p:cNvPr id="3" name="Straight Connector 2"/>
          <p:cNvCxnSpPr/>
          <p:nvPr/>
        </p:nvCxnSpPr>
        <p:spPr>
          <a:xfrm>
            <a:off x="1615440" y="2228850"/>
            <a:ext cx="12801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3810000" y="2228850"/>
            <a:ext cx="12801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044565" y="2228850"/>
            <a:ext cx="12801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4266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Present value of a stream of payments:</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endParaRPr lang="en-US" sz="2800" dirty="0"/>
          </a:p>
          <a:p>
            <a:pPr marL="0" indent="0">
              <a:lnSpc>
                <a:spcPct val="50000"/>
              </a:lnSpc>
              <a:spcBef>
                <a:spcPts val="0"/>
              </a:spcBef>
              <a:buClr>
                <a:srgbClr val="003399"/>
              </a:buClr>
              <a:buNone/>
            </a:pPr>
            <a:endParaRPr lang="en-US" sz="2800" dirty="0"/>
          </a:p>
          <a:p>
            <a:pPr marL="0" indent="0">
              <a:lnSpc>
                <a:spcPct val="50000"/>
              </a:lnSpc>
              <a:spcBef>
                <a:spcPts val="0"/>
              </a:spcBef>
              <a:buClr>
                <a:srgbClr val="003399"/>
              </a:buClr>
              <a:buNone/>
            </a:pPr>
            <a:r>
              <a:rPr lang="en-US" sz="2800" dirty="0"/>
              <a:t>                               PV(Stream of F’s) =</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r>
              <a:rPr lang="en-US" sz="2800" dirty="0"/>
              <a:t>          F                   F                   F                              </a:t>
            </a:r>
            <a:r>
              <a:rPr lang="en-US" sz="2800" dirty="0" err="1"/>
              <a:t>F</a:t>
            </a:r>
            <a:endParaRPr lang="en-US" sz="2800" dirty="0"/>
          </a:p>
          <a:p>
            <a:pPr marL="0" indent="0">
              <a:lnSpc>
                <a:spcPct val="50000"/>
              </a:lnSpc>
              <a:spcBef>
                <a:spcPts val="0"/>
              </a:spcBef>
              <a:buClr>
                <a:srgbClr val="003399"/>
              </a:buClr>
              <a:buNone/>
            </a:pPr>
            <a:r>
              <a:rPr lang="en-US" sz="2800" dirty="0"/>
              <a:t>                    +                   +                   +   …   +    </a:t>
            </a:r>
          </a:p>
          <a:p>
            <a:pPr marL="0" indent="0">
              <a:lnSpc>
                <a:spcPct val="50000"/>
              </a:lnSpc>
              <a:spcBef>
                <a:spcPts val="0"/>
              </a:spcBef>
              <a:buClr>
                <a:srgbClr val="003399"/>
              </a:buClr>
              <a:buNone/>
            </a:pPr>
            <a:r>
              <a:rPr lang="en-US" sz="2800" dirty="0"/>
              <a:t>     (1 + i)</a:t>
            </a:r>
            <a:r>
              <a:rPr lang="en-US" sz="2800" baseline="30000" dirty="0"/>
              <a:t>1</a:t>
            </a:r>
            <a:r>
              <a:rPr lang="en-US" sz="2800" dirty="0"/>
              <a:t>          (1 + i)</a:t>
            </a:r>
            <a:r>
              <a:rPr lang="en-US" sz="2800" baseline="30000" dirty="0"/>
              <a:t>2</a:t>
            </a:r>
            <a:r>
              <a:rPr lang="en-US" sz="2800" dirty="0"/>
              <a:t>      </a:t>
            </a:r>
            <a:r>
              <a:rPr lang="en-US" sz="2800" baseline="30000" dirty="0"/>
              <a:t>     </a:t>
            </a:r>
            <a:r>
              <a:rPr lang="en-US" sz="2800" dirty="0"/>
              <a:t>(1 + i)</a:t>
            </a:r>
            <a:r>
              <a:rPr lang="en-US" sz="2800" baseline="30000" dirty="0"/>
              <a:t>3</a:t>
            </a:r>
            <a:r>
              <a:rPr lang="en-US" sz="2800" dirty="0"/>
              <a:t>                    (1 + i)</a:t>
            </a:r>
            <a:r>
              <a:rPr lang="en-US" sz="2800" baseline="30000" dirty="0"/>
              <a:t>t</a:t>
            </a:r>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a:spcBef>
                <a:spcPts val="1200"/>
              </a:spcBef>
              <a:buClr>
                <a:srgbClr val="003399"/>
              </a:buClr>
            </a:pPr>
            <a:r>
              <a:rPr lang="en-US" sz="2800" dirty="0"/>
              <a:t>F  =  future payment in each year</a:t>
            </a:r>
          </a:p>
          <a:p>
            <a:pPr>
              <a:spcBef>
                <a:spcPts val="1200"/>
              </a:spcBef>
              <a:buClr>
                <a:srgbClr val="003399"/>
              </a:buClr>
            </a:pPr>
            <a:r>
              <a:rPr lang="en-US" sz="2800" dirty="0"/>
              <a:t>i   =  interest rate (expressed as a decimal)</a:t>
            </a:r>
          </a:p>
          <a:p>
            <a:pPr>
              <a:spcBef>
                <a:spcPts val="1200"/>
              </a:spcBef>
              <a:buClr>
                <a:srgbClr val="003399"/>
              </a:buClr>
            </a:pPr>
            <a:r>
              <a:rPr lang="en-US" sz="2800" dirty="0"/>
              <a:t>t   =  number of years in the future the last </a:t>
            </a:r>
          </a:p>
          <a:p>
            <a:pPr marL="0" indent="0">
              <a:spcBef>
                <a:spcPts val="0"/>
              </a:spcBef>
              <a:buClr>
                <a:srgbClr val="003399"/>
              </a:buClr>
              <a:buNone/>
            </a:pPr>
            <a:r>
              <a:rPr lang="en-US" sz="2800" dirty="0"/>
              <a:t>             payment is made</a:t>
            </a:r>
          </a:p>
          <a:p>
            <a:pPr marL="0" indent="0">
              <a:lnSpc>
                <a:spcPct val="50000"/>
              </a:lnSpc>
              <a:spcBef>
                <a:spcPts val="1200"/>
              </a:spcBef>
              <a:buClr>
                <a:srgbClr val="003399"/>
              </a:buClr>
              <a:buNone/>
            </a:pPr>
            <a:endParaRPr lang="en-US" sz="2800" dirty="0"/>
          </a:p>
        </p:txBody>
      </p:sp>
      <p:cxnSp>
        <p:nvCxnSpPr>
          <p:cNvPr id="3" name="Straight Connector 2"/>
          <p:cNvCxnSpPr/>
          <p:nvPr/>
        </p:nvCxnSpPr>
        <p:spPr>
          <a:xfrm>
            <a:off x="1097280" y="2428875"/>
            <a:ext cx="96012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847975" y="2428875"/>
            <a:ext cx="96012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54855" y="2428875"/>
            <a:ext cx="96012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105650" y="2428875"/>
            <a:ext cx="96012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822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algn="ctr">
              <a:buNone/>
            </a:pPr>
            <a:r>
              <a:rPr lang="en-US" cap="small" dirty="0">
                <a:solidFill>
                  <a:srgbClr val="CC0000"/>
                </a:solidFill>
              </a:rPr>
              <a:t>III.  Purchasing Capital and the Investment Demand Curve</a:t>
            </a:r>
            <a:endParaRPr lang="en-US" sz="3200" i="1" cap="small" dirty="0">
              <a:solidFill>
                <a:srgbClr val="CC0000"/>
              </a:solidFill>
            </a:endParaRPr>
          </a:p>
        </p:txBody>
      </p:sp>
    </p:spTree>
    <p:extLst>
      <p:ext uri="{BB962C8B-B14F-4D97-AF65-F5344CB8AC3E}">
        <p14:creationId xmlns:p14="http://schemas.microsoft.com/office/powerpoint/2010/main" val="331373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What a machine is worth to a firm today:</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endParaRPr lang="en-US" sz="2800" dirty="0"/>
          </a:p>
          <a:p>
            <a:pPr marL="0" indent="0">
              <a:lnSpc>
                <a:spcPct val="50000"/>
              </a:lnSpc>
              <a:spcBef>
                <a:spcPts val="0"/>
              </a:spcBef>
              <a:buClr>
                <a:srgbClr val="003399"/>
              </a:buClr>
              <a:buNone/>
            </a:pPr>
            <a:endParaRPr lang="en-US" sz="2800" dirty="0"/>
          </a:p>
          <a:p>
            <a:pPr marL="0" indent="0">
              <a:lnSpc>
                <a:spcPct val="50000"/>
              </a:lnSpc>
              <a:spcBef>
                <a:spcPts val="0"/>
              </a:spcBef>
              <a:buClr>
                <a:srgbClr val="003399"/>
              </a:buClr>
              <a:buNone/>
            </a:pPr>
            <a:r>
              <a:rPr lang="en-US" sz="2800" dirty="0"/>
              <a:t>                           PV(Stream of </a:t>
            </a:r>
            <a:r>
              <a:rPr lang="en-US" sz="2800" dirty="0" err="1"/>
              <a:t>mrp</a:t>
            </a:r>
            <a:r>
              <a:rPr lang="en-US" sz="2800" baseline="-25000" dirty="0" err="1"/>
              <a:t>K</a:t>
            </a:r>
            <a:r>
              <a:rPr lang="en-US" sz="2800" dirty="0" err="1"/>
              <a:t>’s</a:t>
            </a:r>
            <a:r>
              <a:rPr lang="en-US" sz="2800" dirty="0"/>
              <a:t>) =</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r>
              <a:rPr lang="en-US" sz="2800" dirty="0"/>
              <a:t> </a:t>
            </a:r>
          </a:p>
          <a:p>
            <a:pPr marL="0" indent="0">
              <a:lnSpc>
                <a:spcPct val="60000"/>
              </a:lnSpc>
              <a:spcBef>
                <a:spcPts val="0"/>
              </a:spcBef>
              <a:buClr>
                <a:srgbClr val="003399"/>
              </a:buClr>
              <a:buNone/>
            </a:pPr>
            <a:r>
              <a:rPr lang="en-US" sz="2800" dirty="0"/>
              <a:t>      </a:t>
            </a:r>
            <a:r>
              <a:rPr lang="en-US" sz="2800" dirty="0" err="1"/>
              <a:t>mrp</a:t>
            </a:r>
            <a:r>
              <a:rPr lang="en-US" sz="2800" baseline="-25000" dirty="0" err="1"/>
              <a:t>K</a:t>
            </a:r>
            <a:r>
              <a:rPr lang="en-US" sz="2800" dirty="0"/>
              <a:t>             </a:t>
            </a:r>
            <a:r>
              <a:rPr lang="en-US" sz="2800" dirty="0" err="1"/>
              <a:t>mrp</a:t>
            </a:r>
            <a:r>
              <a:rPr lang="en-US" sz="2800" baseline="-25000" dirty="0" err="1"/>
              <a:t>K</a:t>
            </a:r>
            <a:r>
              <a:rPr lang="en-US" sz="2800" dirty="0"/>
              <a:t>            </a:t>
            </a:r>
            <a:r>
              <a:rPr lang="en-US" sz="2800" dirty="0" err="1"/>
              <a:t>mrp</a:t>
            </a:r>
            <a:r>
              <a:rPr lang="en-US" sz="2800" baseline="-25000" dirty="0" err="1"/>
              <a:t>K</a:t>
            </a:r>
            <a:r>
              <a:rPr lang="en-US" sz="2800" baseline="-25000" dirty="0"/>
              <a:t>                                 </a:t>
            </a:r>
            <a:r>
              <a:rPr lang="en-US" sz="2800" dirty="0" err="1"/>
              <a:t>mrp</a:t>
            </a:r>
            <a:r>
              <a:rPr lang="en-US" sz="2800" baseline="-25000" dirty="0" err="1"/>
              <a:t>K</a:t>
            </a:r>
            <a:endParaRPr lang="en-US" sz="2800" dirty="0"/>
          </a:p>
          <a:p>
            <a:pPr marL="0" indent="0">
              <a:lnSpc>
                <a:spcPct val="60000"/>
              </a:lnSpc>
              <a:spcBef>
                <a:spcPts val="0"/>
              </a:spcBef>
              <a:buClr>
                <a:srgbClr val="003399"/>
              </a:buClr>
              <a:buNone/>
            </a:pPr>
            <a:r>
              <a:rPr lang="en-US" sz="2800" dirty="0"/>
              <a:t>                    +                   +                   +   …   +    </a:t>
            </a:r>
          </a:p>
          <a:p>
            <a:pPr marL="0" indent="0">
              <a:lnSpc>
                <a:spcPct val="60000"/>
              </a:lnSpc>
              <a:spcBef>
                <a:spcPts val="0"/>
              </a:spcBef>
              <a:buClr>
                <a:srgbClr val="003399"/>
              </a:buClr>
              <a:buNone/>
            </a:pPr>
            <a:r>
              <a:rPr lang="en-US" sz="2800" dirty="0"/>
              <a:t>     (1 + i)</a:t>
            </a:r>
            <a:r>
              <a:rPr lang="en-US" sz="2800" baseline="30000" dirty="0"/>
              <a:t>1</a:t>
            </a:r>
            <a:r>
              <a:rPr lang="en-US" sz="2800" dirty="0"/>
              <a:t>          (1 + i)</a:t>
            </a:r>
            <a:r>
              <a:rPr lang="en-US" sz="2800" baseline="30000" dirty="0"/>
              <a:t>2</a:t>
            </a:r>
            <a:r>
              <a:rPr lang="en-US" sz="2800" dirty="0"/>
              <a:t>      </a:t>
            </a:r>
            <a:r>
              <a:rPr lang="en-US" sz="2800" baseline="30000" dirty="0"/>
              <a:t>     </a:t>
            </a:r>
            <a:r>
              <a:rPr lang="en-US" sz="2800" dirty="0"/>
              <a:t>(1 + i)</a:t>
            </a:r>
            <a:r>
              <a:rPr lang="en-US" sz="2800" baseline="30000" dirty="0"/>
              <a:t>3</a:t>
            </a:r>
            <a:r>
              <a:rPr lang="en-US" sz="2800" dirty="0"/>
              <a:t>                    (1 + i)</a:t>
            </a:r>
            <a:r>
              <a:rPr lang="en-US" sz="2800" baseline="30000" dirty="0"/>
              <a:t>t</a:t>
            </a:r>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marL="0" indent="0">
              <a:lnSpc>
                <a:spcPct val="50000"/>
              </a:lnSpc>
              <a:spcBef>
                <a:spcPts val="0"/>
              </a:spcBef>
              <a:buClr>
                <a:srgbClr val="003399"/>
              </a:buClr>
              <a:buNone/>
            </a:pPr>
            <a:endParaRPr lang="en-US" sz="2800" baseline="30000" dirty="0"/>
          </a:p>
          <a:p>
            <a:pPr>
              <a:spcBef>
                <a:spcPts val="1200"/>
              </a:spcBef>
              <a:buClr>
                <a:srgbClr val="003399"/>
              </a:buClr>
            </a:pPr>
            <a:r>
              <a:rPr lang="en-US" sz="2800" dirty="0" err="1"/>
              <a:t>mrp</a:t>
            </a:r>
            <a:r>
              <a:rPr lang="en-US" sz="2800" baseline="-25000" dirty="0" err="1"/>
              <a:t>K</a:t>
            </a:r>
            <a:r>
              <a:rPr lang="en-US" sz="2800" dirty="0"/>
              <a:t>  =  marginal revenue product of capital in each year</a:t>
            </a:r>
          </a:p>
          <a:p>
            <a:pPr>
              <a:spcBef>
                <a:spcPts val="1200"/>
              </a:spcBef>
              <a:buClr>
                <a:srgbClr val="003399"/>
              </a:buClr>
            </a:pPr>
            <a:r>
              <a:rPr lang="en-US" sz="2800" dirty="0"/>
              <a:t>i   =  interest rate (expressed as a decimal)</a:t>
            </a:r>
          </a:p>
          <a:p>
            <a:pPr>
              <a:spcBef>
                <a:spcPts val="1200"/>
              </a:spcBef>
              <a:buClr>
                <a:srgbClr val="003399"/>
              </a:buClr>
            </a:pPr>
            <a:r>
              <a:rPr lang="en-US" sz="2800" dirty="0"/>
              <a:t>t   =  lifespan of the machine</a:t>
            </a:r>
          </a:p>
          <a:p>
            <a:pPr marL="0" indent="0">
              <a:spcBef>
                <a:spcPts val="1200"/>
              </a:spcBef>
              <a:buClr>
                <a:srgbClr val="003399"/>
              </a:buClr>
              <a:buNone/>
            </a:pPr>
            <a:r>
              <a:rPr lang="en-US" sz="2800" dirty="0"/>
              <a:t>=&gt; Machine’s worth to business </a:t>
            </a:r>
            <a:r>
              <a:rPr lang="en-US" sz="2800" dirty="0">
                <a:solidFill>
                  <a:srgbClr val="CC0000"/>
                </a:solidFill>
              </a:rPr>
              <a:t>declines</a:t>
            </a:r>
            <a:r>
              <a:rPr lang="en-US" sz="2800" dirty="0"/>
              <a:t> with </a:t>
            </a:r>
            <a:r>
              <a:rPr lang="en-US" sz="2800" dirty="0" err="1"/>
              <a:t>i</a:t>
            </a:r>
            <a:endParaRPr lang="en-US" sz="2800" dirty="0"/>
          </a:p>
        </p:txBody>
      </p:sp>
      <p:cxnSp>
        <p:nvCxnSpPr>
          <p:cNvPr id="3" name="Straight Connector 2"/>
          <p:cNvCxnSpPr/>
          <p:nvPr/>
        </p:nvCxnSpPr>
        <p:spPr>
          <a:xfrm>
            <a:off x="1097280" y="2514600"/>
            <a:ext cx="9601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847975" y="2514600"/>
            <a:ext cx="9601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54855" y="2514600"/>
            <a:ext cx="9601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105650" y="2514600"/>
            <a:ext cx="9601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3361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16695"/>
            <a:ext cx="7863840" cy="584775"/>
          </a:xfrm>
          <a:prstGeom prst="rect">
            <a:avLst/>
          </a:prstGeom>
          <a:noFill/>
        </p:spPr>
        <p:txBody>
          <a:bodyPr wrap="square" rtlCol="0" anchor="ctr" anchorCtr="0">
            <a:spAutoFit/>
          </a:bodyPr>
          <a:lstStyle/>
          <a:p>
            <a:pPr algn="ctr"/>
            <a:r>
              <a:rPr lang="en-US" sz="3200" dirty="0">
                <a:solidFill>
                  <a:srgbClr val="003399"/>
                </a:solidFill>
              </a:rPr>
              <a:t>Investment Demand Curve</a:t>
            </a:r>
          </a:p>
        </p:txBody>
      </p:sp>
      <p:grpSp>
        <p:nvGrpSpPr>
          <p:cNvPr id="5" name="Group 7"/>
          <p:cNvGrpSpPr/>
          <p:nvPr/>
        </p:nvGrpSpPr>
        <p:grpSpPr>
          <a:xfrm>
            <a:off x="1562100" y="1371600"/>
            <a:ext cx="5734050" cy="4716397"/>
            <a:chOff x="1019174" y="1158815"/>
            <a:chExt cx="5734050" cy="4716397"/>
          </a:xfrm>
        </p:grpSpPr>
        <p:cxnSp>
          <p:nvCxnSpPr>
            <p:cNvPr id="6" name="Straight Connector 5"/>
            <p:cNvCxnSpPr/>
            <p:nvPr/>
          </p:nvCxnSpPr>
          <p:spPr>
            <a:xfrm rot="5400000">
              <a:off x="243840"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7121" y="5393266"/>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467224" y="5351992"/>
              <a:ext cx="2286000" cy="523220"/>
            </a:xfrm>
            <a:prstGeom prst="rect">
              <a:avLst/>
            </a:prstGeom>
            <a:noFill/>
          </p:spPr>
          <p:txBody>
            <a:bodyPr wrap="square" rtlCol="0">
              <a:spAutoFit/>
            </a:bodyPr>
            <a:lstStyle/>
            <a:p>
              <a:r>
                <a:rPr lang="en-US" sz="2800" dirty="0"/>
                <a:t>Investment (</a:t>
              </a:r>
              <a:r>
                <a:rPr lang="en-US" sz="2800" dirty="0">
                  <a:latin typeface="Times New Roman" panose="02020603050405020304" pitchFamily="18" charset="0"/>
                  <a:ea typeface="Adobe Kaiti Std R" pitchFamily="18" charset="-128"/>
                  <a:cs typeface="Times New Roman" panose="02020603050405020304" pitchFamily="18" charset="0"/>
                </a:rPr>
                <a:t>I</a:t>
              </a:r>
              <a:r>
                <a:rPr lang="en-US" sz="2800" dirty="0"/>
                <a:t>)  </a:t>
              </a:r>
            </a:p>
          </p:txBody>
        </p:sp>
        <p:sp>
          <p:nvSpPr>
            <p:cNvPr id="9" name="TextBox 8"/>
            <p:cNvSpPr txBox="1"/>
            <p:nvPr/>
          </p:nvSpPr>
          <p:spPr>
            <a:xfrm>
              <a:off x="1019174" y="1158815"/>
              <a:ext cx="1371600" cy="790345"/>
            </a:xfrm>
            <a:prstGeom prst="rect">
              <a:avLst/>
            </a:prstGeom>
            <a:noFill/>
          </p:spPr>
          <p:txBody>
            <a:bodyPr wrap="square" rtlCol="0">
              <a:spAutoFit/>
            </a:bodyPr>
            <a:lstStyle/>
            <a:p>
              <a:pPr>
                <a:lnSpc>
                  <a:spcPct val="80000"/>
                </a:lnSpc>
              </a:pPr>
              <a:r>
                <a:rPr lang="en-US" sz="2800" dirty="0"/>
                <a:t>Interest </a:t>
              </a:r>
            </a:p>
            <a:p>
              <a:pPr>
                <a:lnSpc>
                  <a:spcPct val="80000"/>
                </a:lnSpc>
              </a:pPr>
              <a:r>
                <a:rPr lang="en-US" sz="2800" dirty="0"/>
                <a:t> Rate (i)</a:t>
              </a:r>
            </a:p>
          </p:txBody>
        </p:sp>
      </p:grpSp>
    </p:spTree>
    <p:extLst>
      <p:ext uri="{BB962C8B-B14F-4D97-AF65-F5344CB8AC3E}">
        <p14:creationId xmlns:p14="http://schemas.microsoft.com/office/powerpoint/2010/main" val="3395949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16695"/>
            <a:ext cx="7863840" cy="584775"/>
          </a:xfrm>
          <a:prstGeom prst="rect">
            <a:avLst/>
          </a:prstGeom>
          <a:noFill/>
        </p:spPr>
        <p:txBody>
          <a:bodyPr wrap="square" rtlCol="0" anchor="ctr" anchorCtr="0">
            <a:spAutoFit/>
          </a:bodyPr>
          <a:lstStyle/>
          <a:p>
            <a:pPr algn="ctr"/>
            <a:r>
              <a:rPr lang="en-US" sz="3200" dirty="0">
                <a:solidFill>
                  <a:srgbClr val="003399"/>
                </a:solidFill>
              </a:rPr>
              <a:t>Investment Demand Curve</a:t>
            </a:r>
          </a:p>
        </p:txBody>
      </p:sp>
      <p:grpSp>
        <p:nvGrpSpPr>
          <p:cNvPr id="26" name="Group 25"/>
          <p:cNvGrpSpPr/>
          <p:nvPr/>
        </p:nvGrpSpPr>
        <p:grpSpPr>
          <a:xfrm>
            <a:off x="1562100" y="1371600"/>
            <a:ext cx="5734050" cy="4716397"/>
            <a:chOff x="1220540" y="1158815"/>
            <a:chExt cx="5734050" cy="4716397"/>
          </a:xfrm>
        </p:grpSpPr>
        <p:sp>
          <p:nvSpPr>
            <p:cNvPr id="14" name="TextBox 13"/>
            <p:cNvSpPr txBox="1"/>
            <p:nvPr/>
          </p:nvSpPr>
          <p:spPr>
            <a:xfrm>
              <a:off x="6192590" y="4839275"/>
              <a:ext cx="540599" cy="523220"/>
            </a:xfrm>
            <a:prstGeom prst="rect">
              <a:avLst/>
            </a:prstGeom>
            <a:noFill/>
          </p:spPr>
          <p:txBody>
            <a:bodyPr wrap="square" rtlCol="0">
              <a:spAutoFit/>
            </a:bodyPr>
            <a:lstStyle/>
            <a:p>
              <a:r>
                <a:rPr lang="en-US" sz="2800" dirty="0">
                  <a:solidFill>
                    <a:srgbClr val="003399"/>
                  </a:solidFill>
                  <a:latin typeface="Times New Roman" panose="02020603050405020304" pitchFamily="18" charset="0"/>
                  <a:ea typeface="Adobe Kaiti Std R" pitchFamily="18" charset="-128"/>
                  <a:cs typeface="Times New Roman" panose="02020603050405020304" pitchFamily="18" charset="0"/>
                </a:rPr>
                <a:t>I</a:t>
              </a:r>
            </a:p>
          </p:txBody>
        </p:sp>
        <p:grpSp>
          <p:nvGrpSpPr>
            <p:cNvPr id="25" name="Group 24"/>
            <p:cNvGrpSpPr/>
            <p:nvPr/>
          </p:nvGrpSpPr>
          <p:grpSpPr>
            <a:xfrm>
              <a:off x="1220540" y="1158815"/>
              <a:ext cx="5734050" cy="4716397"/>
              <a:chOff x="1085216" y="1158815"/>
              <a:chExt cx="5734050" cy="4716397"/>
            </a:xfrm>
          </p:grpSpPr>
          <p:grpSp>
            <p:nvGrpSpPr>
              <p:cNvPr id="5" name="Group 7"/>
              <p:cNvGrpSpPr/>
              <p:nvPr/>
            </p:nvGrpSpPr>
            <p:grpSpPr>
              <a:xfrm>
                <a:off x="1085216" y="1158815"/>
                <a:ext cx="5734050" cy="4716397"/>
                <a:chOff x="1019174" y="1158815"/>
                <a:chExt cx="5734050" cy="4716397"/>
              </a:xfrm>
            </p:grpSpPr>
            <p:cxnSp>
              <p:nvCxnSpPr>
                <p:cNvPr id="6" name="Straight Connector 5"/>
                <p:cNvCxnSpPr/>
                <p:nvPr/>
              </p:nvCxnSpPr>
              <p:spPr>
                <a:xfrm rot="5400000">
                  <a:off x="243840"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7121" y="5393266"/>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467224" y="5351992"/>
                  <a:ext cx="2286000" cy="523220"/>
                </a:xfrm>
                <a:prstGeom prst="rect">
                  <a:avLst/>
                </a:prstGeom>
                <a:noFill/>
              </p:spPr>
              <p:txBody>
                <a:bodyPr wrap="square" rtlCol="0">
                  <a:spAutoFit/>
                </a:bodyPr>
                <a:lstStyle/>
                <a:p>
                  <a:r>
                    <a:rPr lang="en-US" sz="2800" dirty="0"/>
                    <a:t>Investment (</a:t>
                  </a:r>
                  <a:r>
                    <a:rPr lang="en-US" sz="2800" dirty="0">
                      <a:latin typeface="Times New Roman" panose="02020603050405020304" pitchFamily="18" charset="0"/>
                      <a:ea typeface="Adobe Kaiti Std R" pitchFamily="18" charset="-128"/>
                      <a:cs typeface="Times New Roman" panose="02020603050405020304" pitchFamily="18" charset="0"/>
                    </a:rPr>
                    <a:t>I</a:t>
                  </a:r>
                  <a:r>
                    <a:rPr lang="en-US" sz="2800" dirty="0"/>
                    <a:t>)  </a:t>
                  </a:r>
                </a:p>
              </p:txBody>
            </p:sp>
            <p:sp>
              <p:nvSpPr>
                <p:cNvPr id="9" name="TextBox 8"/>
                <p:cNvSpPr txBox="1"/>
                <p:nvPr/>
              </p:nvSpPr>
              <p:spPr>
                <a:xfrm>
                  <a:off x="1019174" y="1158815"/>
                  <a:ext cx="1371600" cy="790345"/>
                </a:xfrm>
                <a:prstGeom prst="rect">
                  <a:avLst/>
                </a:prstGeom>
                <a:noFill/>
              </p:spPr>
              <p:txBody>
                <a:bodyPr wrap="square" rtlCol="0">
                  <a:spAutoFit/>
                </a:bodyPr>
                <a:lstStyle/>
                <a:p>
                  <a:pPr>
                    <a:lnSpc>
                      <a:spcPct val="80000"/>
                    </a:lnSpc>
                  </a:pPr>
                  <a:r>
                    <a:rPr lang="en-US" sz="2800" dirty="0"/>
                    <a:t>Interest </a:t>
                  </a:r>
                </a:p>
                <a:p>
                  <a:pPr>
                    <a:lnSpc>
                      <a:spcPct val="80000"/>
                    </a:lnSpc>
                  </a:pPr>
                  <a:r>
                    <a:rPr lang="en-US" sz="2800" dirty="0"/>
                    <a:t> Rate (i)</a:t>
                  </a:r>
                </a:p>
              </p:txBody>
            </p:sp>
          </p:grpSp>
          <p:cxnSp>
            <p:nvCxnSpPr>
              <p:cNvPr id="12" name="Straight Connector 11"/>
              <p:cNvCxnSpPr>
                <a:cxnSpLocks noChangeAspect="1"/>
              </p:cNvCxnSpPr>
              <p:nvPr/>
            </p:nvCxnSpPr>
            <p:spPr>
              <a:xfrm>
                <a:off x="2647316" y="1665086"/>
                <a:ext cx="3443484" cy="3440889"/>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811432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76200"/>
            <a:ext cx="819912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Quiz</a:t>
            </a:r>
          </a:p>
          <a:p>
            <a:pPr marL="0" indent="0">
              <a:spcBef>
                <a:spcPts val="2400"/>
              </a:spcBef>
              <a:buClr>
                <a:srgbClr val="003399"/>
              </a:buClr>
              <a:buNone/>
            </a:pPr>
            <a:r>
              <a:rPr lang="en-US" sz="2800" dirty="0"/>
              <a:t>Why does investment by firms decline with the interest rate r?</a:t>
            </a:r>
          </a:p>
          <a:p>
            <a:pPr marL="365760" indent="-365760">
              <a:spcBef>
                <a:spcPts val="2400"/>
              </a:spcBef>
              <a:buClr>
                <a:srgbClr val="003399"/>
              </a:buClr>
            </a:pPr>
            <a:r>
              <a:rPr lang="en-US" sz="2400" dirty="0"/>
              <a:t>A. Because investment is new capital that can be used for production for several years</a:t>
            </a:r>
          </a:p>
          <a:p>
            <a:pPr marL="365760" indent="-365760">
              <a:spcBef>
                <a:spcPts val="2400"/>
              </a:spcBef>
              <a:buClr>
                <a:srgbClr val="003399"/>
              </a:buClr>
            </a:pPr>
            <a:r>
              <a:rPr lang="en-US" sz="2400" dirty="0"/>
              <a:t>B. Because a payment in the future is less valuable when the interest rate is higher</a:t>
            </a:r>
          </a:p>
          <a:p>
            <a:pPr marL="365760" indent="-365760">
              <a:spcBef>
                <a:spcPts val="2400"/>
              </a:spcBef>
              <a:buClr>
                <a:srgbClr val="003399"/>
              </a:buClr>
            </a:pPr>
            <a:r>
              <a:rPr lang="en-US" sz="2400" dirty="0"/>
              <a:t>C. Because firms equate the cost of a new investment to the present discounted value of the extra profits the new investment will generate</a:t>
            </a:r>
          </a:p>
          <a:p>
            <a:pPr marL="365760" indent="-365760">
              <a:spcBef>
                <a:spcPts val="2400"/>
              </a:spcBef>
              <a:buClr>
                <a:srgbClr val="003399"/>
              </a:buClr>
            </a:pPr>
            <a:r>
              <a:rPr lang="en-US" sz="2400" dirty="0"/>
              <a:t>D. All of the above</a:t>
            </a:r>
          </a:p>
          <a:p>
            <a:pPr marL="365760" indent="-365760">
              <a:spcBef>
                <a:spcPts val="2400"/>
              </a:spcBef>
              <a:buClr>
                <a:srgbClr val="003399"/>
              </a:buClr>
            </a:pPr>
            <a:r>
              <a:rPr lang="en-US" sz="2400" dirty="0"/>
              <a:t>E. None of the above</a:t>
            </a:r>
          </a:p>
        </p:txBody>
      </p:sp>
    </p:spTree>
    <p:extLst>
      <p:ext uri="{BB962C8B-B14F-4D97-AF65-F5344CB8AC3E}">
        <p14:creationId xmlns:p14="http://schemas.microsoft.com/office/powerpoint/2010/main" val="3147845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algn="ctr">
              <a:buNone/>
            </a:pPr>
            <a:r>
              <a:rPr lang="en-US" cap="small" dirty="0">
                <a:solidFill>
                  <a:srgbClr val="CC0000"/>
                </a:solidFill>
              </a:rPr>
              <a:t>I.  Capital</a:t>
            </a:r>
            <a:endParaRPr lang="en-US" sz="3200" i="1" cap="small" dirty="0">
              <a:solidFill>
                <a:srgbClr val="CC0000"/>
              </a:solidFill>
            </a:endParaRPr>
          </a:p>
        </p:txBody>
      </p:sp>
    </p:spTree>
    <p:extLst>
      <p:ext uri="{BB962C8B-B14F-4D97-AF65-F5344CB8AC3E}">
        <p14:creationId xmlns:p14="http://schemas.microsoft.com/office/powerpoint/2010/main" val="4158847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293495"/>
            <a:ext cx="7863840" cy="1077218"/>
          </a:xfrm>
          <a:prstGeom prst="rect">
            <a:avLst/>
          </a:prstGeom>
          <a:noFill/>
        </p:spPr>
        <p:txBody>
          <a:bodyPr wrap="square" rtlCol="0" anchor="ctr" anchorCtr="0">
            <a:spAutoFit/>
          </a:bodyPr>
          <a:lstStyle/>
          <a:p>
            <a:pPr algn="ctr"/>
            <a:r>
              <a:rPr lang="en-US" sz="3200" dirty="0">
                <a:solidFill>
                  <a:srgbClr val="003399"/>
                </a:solidFill>
              </a:rPr>
              <a:t>Shifts in the Investment Demand Curve</a:t>
            </a:r>
          </a:p>
          <a:p>
            <a:pPr algn="ctr"/>
            <a:r>
              <a:rPr lang="en-US" sz="3200" dirty="0">
                <a:solidFill>
                  <a:srgbClr val="003399"/>
                </a:solidFill>
              </a:rPr>
              <a:t>(Pessimism about Future MRP</a:t>
            </a:r>
            <a:r>
              <a:rPr lang="en-US" sz="3200" baseline="-25000" dirty="0">
                <a:solidFill>
                  <a:srgbClr val="003399"/>
                </a:solidFill>
              </a:rPr>
              <a:t>K</a:t>
            </a:r>
            <a:r>
              <a:rPr lang="en-US" sz="3200" dirty="0">
                <a:solidFill>
                  <a:srgbClr val="003399"/>
                </a:solidFill>
              </a:rPr>
              <a:t>)</a:t>
            </a:r>
          </a:p>
        </p:txBody>
      </p:sp>
      <p:grpSp>
        <p:nvGrpSpPr>
          <p:cNvPr id="2" name="Group 1"/>
          <p:cNvGrpSpPr/>
          <p:nvPr/>
        </p:nvGrpSpPr>
        <p:grpSpPr>
          <a:xfrm>
            <a:off x="2175363" y="1371600"/>
            <a:ext cx="4793274" cy="4716397"/>
            <a:chOff x="2540976" y="1463040"/>
            <a:chExt cx="4793274" cy="4716397"/>
          </a:xfrm>
        </p:grpSpPr>
        <p:grpSp>
          <p:nvGrpSpPr>
            <p:cNvPr id="26" name="Group 25"/>
            <p:cNvGrpSpPr/>
            <p:nvPr/>
          </p:nvGrpSpPr>
          <p:grpSpPr>
            <a:xfrm>
              <a:off x="2540976" y="1463040"/>
              <a:ext cx="4793274" cy="4716397"/>
              <a:chOff x="2199416" y="1158815"/>
              <a:chExt cx="4793274" cy="4716397"/>
            </a:xfrm>
          </p:grpSpPr>
          <p:sp>
            <p:nvSpPr>
              <p:cNvPr id="14" name="TextBox 13"/>
              <p:cNvSpPr txBox="1"/>
              <p:nvPr/>
            </p:nvSpPr>
            <p:spPr>
              <a:xfrm>
                <a:off x="6173540" y="4801175"/>
                <a:ext cx="540599" cy="523220"/>
              </a:xfrm>
              <a:prstGeom prst="rect">
                <a:avLst/>
              </a:prstGeom>
              <a:noFill/>
            </p:spPr>
            <p:txBody>
              <a:bodyPr wrap="square" rtlCol="0">
                <a:spAutoFit/>
              </a:bodyPr>
              <a:lstStyle/>
              <a:p>
                <a:r>
                  <a:rPr lang="en-US" sz="2800" dirty="0">
                    <a:solidFill>
                      <a:srgbClr val="003399"/>
                    </a:solidFill>
                    <a:latin typeface="Times New Roman" panose="02020603050405020304" pitchFamily="18" charset="0"/>
                    <a:ea typeface="Adobe Kaiti Std R" pitchFamily="18" charset="-128"/>
                    <a:cs typeface="Times New Roman" panose="02020603050405020304" pitchFamily="18" charset="0"/>
                  </a:rPr>
                  <a:t>I</a:t>
                </a:r>
                <a:r>
                  <a:rPr lang="en-US" sz="2800" baseline="-25000" dirty="0">
                    <a:solidFill>
                      <a:srgbClr val="003399"/>
                    </a:solidFill>
                    <a:latin typeface="Times New Roman" panose="02020603050405020304" pitchFamily="18" charset="0"/>
                    <a:ea typeface="Adobe Kaiti Std R" pitchFamily="18" charset="-128"/>
                    <a:cs typeface="Times New Roman" panose="02020603050405020304" pitchFamily="18" charset="0"/>
                  </a:rPr>
                  <a:t>1</a:t>
                </a:r>
                <a:endParaRPr lang="en-US" sz="2800" dirty="0">
                  <a:solidFill>
                    <a:srgbClr val="003399"/>
                  </a:solidFill>
                  <a:latin typeface="Times New Roman" panose="02020603050405020304" pitchFamily="18" charset="0"/>
                  <a:ea typeface="Adobe Kaiti Std R" pitchFamily="18" charset="-128"/>
                  <a:cs typeface="Times New Roman" panose="02020603050405020304" pitchFamily="18" charset="0"/>
                </a:endParaRPr>
              </a:p>
            </p:txBody>
          </p:sp>
          <p:grpSp>
            <p:nvGrpSpPr>
              <p:cNvPr id="25" name="Group 24"/>
              <p:cNvGrpSpPr/>
              <p:nvPr/>
            </p:nvGrpSpPr>
            <p:grpSpPr>
              <a:xfrm>
                <a:off x="2199416" y="1158815"/>
                <a:ext cx="4793274" cy="4716397"/>
                <a:chOff x="2064092" y="1158815"/>
                <a:chExt cx="4793274" cy="4716397"/>
              </a:xfrm>
            </p:grpSpPr>
            <p:grpSp>
              <p:nvGrpSpPr>
                <p:cNvPr id="5" name="Group 7"/>
                <p:cNvGrpSpPr/>
                <p:nvPr/>
              </p:nvGrpSpPr>
              <p:grpSpPr>
                <a:xfrm>
                  <a:off x="2064092" y="1158815"/>
                  <a:ext cx="4793274" cy="4716397"/>
                  <a:chOff x="1998050" y="1158815"/>
                  <a:chExt cx="4793274" cy="4716397"/>
                </a:xfrm>
              </p:grpSpPr>
              <p:cxnSp>
                <p:nvCxnSpPr>
                  <p:cNvPr id="6" name="Straight Connector 5"/>
                  <p:cNvCxnSpPr/>
                  <p:nvPr/>
                </p:nvCxnSpPr>
                <p:spPr>
                  <a:xfrm rot="5400000">
                    <a:off x="243840"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357121" y="5393266"/>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315074" y="5351992"/>
                    <a:ext cx="476250" cy="523220"/>
                  </a:xfrm>
                  <a:prstGeom prst="rect">
                    <a:avLst/>
                  </a:prstGeom>
                  <a:noFill/>
                </p:spPr>
                <p:txBody>
                  <a:bodyPr wrap="square" rtlCol="0">
                    <a:spAutoFit/>
                  </a:bodyPr>
                  <a:lstStyle/>
                  <a:p>
                    <a:r>
                      <a:rPr lang="en-US" sz="2800" dirty="0">
                        <a:latin typeface="Times New Roman" panose="02020603050405020304" pitchFamily="18" charset="0"/>
                        <a:ea typeface="Adobe Kaiti Std R" pitchFamily="18" charset="-128"/>
                        <a:cs typeface="Times New Roman" panose="02020603050405020304" pitchFamily="18" charset="0"/>
                      </a:rPr>
                      <a:t>I</a:t>
                    </a:r>
                    <a:r>
                      <a:rPr lang="en-US" sz="2800" dirty="0"/>
                      <a:t>  </a:t>
                    </a:r>
                  </a:p>
                </p:txBody>
              </p:sp>
              <p:sp>
                <p:nvSpPr>
                  <p:cNvPr id="9" name="TextBox 8"/>
                  <p:cNvSpPr txBox="1"/>
                  <p:nvPr/>
                </p:nvSpPr>
                <p:spPr>
                  <a:xfrm>
                    <a:off x="1998050" y="1158815"/>
                    <a:ext cx="540291" cy="445635"/>
                  </a:xfrm>
                  <a:prstGeom prst="rect">
                    <a:avLst/>
                  </a:prstGeom>
                  <a:noFill/>
                </p:spPr>
                <p:txBody>
                  <a:bodyPr wrap="square" rtlCol="0">
                    <a:spAutoFit/>
                  </a:bodyPr>
                  <a:lstStyle/>
                  <a:p>
                    <a:pPr>
                      <a:lnSpc>
                        <a:spcPct val="80000"/>
                      </a:lnSpc>
                    </a:pPr>
                    <a:r>
                      <a:rPr lang="en-US" sz="2800" dirty="0" err="1"/>
                      <a:t>i</a:t>
                    </a:r>
                    <a:endParaRPr lang="en-US" sz="2800" dirty="0"/>
                  </a:p>
                </p:txBody>
              </p:sp>
            </p:grpSp>
            <p:cxnSp>
              <p:nvCxnSpPr>
                <p:cNvPr id="12" name="Straight Connector 11"/>
                <p:cNvCxnSpPr>
                  <a:cxnSpLocks noChangeAspect="1"/>
                </p:cNvCxnSpPr>
                <p:nvPr/>
              </p:nvCxnSpPr>
              <p:spPr>
                <a:xfrm>
                  <a:off x="2628266" y="1617461"/>
                  <a:ext cx="3443484" cy="3440889"/>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grpSp>
        </p:grpSp>
        <p:cxnSp>
          <p:nvCxnSpPr>
            <p:cNvPr id="13" name="Straight Connector 12"/>
            <p:cNvCxnSpPr>
              <a:cxnSpLocks noChangeAspect="1"/>
            </p:cNvCxnSpPr>
            <p:nvPr/>
          </p:nvCxnSpPr>
          <p:spPr>
            <a:xfrm>
              <a:off x="3100021" y="2514600"/>
              <a:ext cx="2836777" cy="2834640"/>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928823" y="5060799"/>
              <a:ext cx="540599" cy="523220"/>
            </a:xfrm>
            <a:prstGeom prst="rect">
              <a:avLst/>
            </a:prstGeom>
            <a:noFill/>
          </p:spPr>
          <p:txBody>
            <a:bodyPr wrap="square" rtlCol="0">
              <a:spAutoFit/>
            </a:bodyPr>
            <a:lstStyle/>
            <a:p>
              <a:r>
                <a:rPr lang="en-US" sz="2800" dirty="0">
                  <a:solidFill>
                    <a:srgbClr val="00863D"/>
                  </a:solidFill>
                  <a:latin typeface="Times New Roman" panose="02020603050405020304" pitchFamily="18" charset="0"/>
                  <a:ea typeface="Adobe Kaiti Std R" pitchFamily="18" charset="-128"/>
                  <a:cs typeface="Times New Roman" panose="02020603050405020304" pitchFamily="18" charset="0"/>
                </a:rPr>
                <a:t>I</a:t>
              </a:r>
              <a:r>
                <a:rPr lang="en-US" sz="2800" baseline="-25000" dirty="0">
                  <a:solidFill>
                    <a:srgbClr val="00863D"/>
                  </a:solidFill>
                  <a:latin typeface="Times New Roman" panose="02020603050405020304" pitchFamily="18" charset="0"/>
                  <a:ea typeface="Adobe Kaiti Std R" pitchFamily="18" charset="-128"/>
                  <a:cs typeface="Times New Roman" panose="02020603050405020304" pitchFamily="18" charset="0"/>
                </a:rPr>
                <a:t>2</a:t>
              </a:r>
              <a:endParaRPr lang="en-US" sz="2800" dirty="0">
                <a:solidFill>
                  <a:srgbClr val="00863D"/>
                </a:solidFill>
                <a:latin typeface="Times New Roman" panose="02020603050405020304" pitchFamily="18" charset="0"/>
                <a:ea typeface="Adobe Kaiti Std R" pitchFamily="18" charset="-128"/>
                <a:cs typeface="Times New Roman" panose="02020603050405020304" pitchFamily="18" charset="0"/>
              </a:endParaRPr>
            </a:p>
          </p:txBody>
        </p:sp>
      </p:grpSp>
      <p:sp>
        <p:nvSpPr>
          <p:cNvPr id="16" name="TextBox 15">
            <a:extLst>
              <a:ext uri="{FF2B5EF4-FFF2-40B4-BE49-F238E27FC236}">
                <a16:creationId xmlns:a16="http://schemas.microsoft.com/office/drawing/2014/main" id="{6A10A9D0-0943-4EDB-BA2D-F8EF55CB0C61}"/>
              </a:ext>
            </a:extLst>
          </p:cNvPr>
          <p:cNvSpPr txBox="1"/>
          <p:nvPr/>
        </p:nvSpPr>
        <p:spPr>
          <a:xfrm>
            <a:off x="1565763" y="5943600"/>
            <a:ext cx="6054237" cy="738664"/>
          </a:xfrm>
          <a:prstGeom prst="rect">
            <a:avLst/>
          </a:prstGeom>
          <a:noFill/>
        </p:spPr>
        <p:txBody>
          <a:bodyPr wrap="square" rtlCol="0">
            <a:spAutoFit/>
          </a:bodyPr>
          <a:lstStyle/>
          <a:p>
            <a:r>
              <a:rPr lang="en-US" sz="2400" dirty="0">
                <a:solidFill>
                  <a:srgbClr val="CC0000"/>
                </a:solidFill>
              </a:rPr>
              <a:t>Recall:  PV(Stream of </a:t>
            </a:r>
            <a:r>
              <a:rPr lang="en-US" sz="2400" dirty="0" err="1">
                <a:solidFill>
                  <a:srgbClr val="CC0000"/>
                </a:solidFill>
              </a:rPr>
              <a:t>mrp</a:t>
            </a:r>
            <a:r>
              <a:rPr lang="en-US" sz="2400" baseline="-25000" dirty="0" err="1">
                <a:solidFill>
                  <a:srgbClr val="CC0000"/>
                </a:solidFill>
              </a:rPr>
              <a:t>K</a:t>
            </a:r>
            <a:r>
              <a:rPr lang="en-US" sz="2400" dirty="0" err="1">
                <a:solidFill>
                  <a:srgbClr val="CC0000"/>
                </a:solidFill>
              </a:rPr>
              <a:t>’s</a:t>
            </a:r>
            <a:r>
              <a:rPr lang="en-US" sz="2400" dirty="0">
                <a:solidFill>
                  <a:srgbClr val="CC0000"/>
                </a:solidFill>
              </a:rPr>
              <a:t>)  =  Purchase Price</a:t>
            </a:r>
          </a:p>
          <a:p>
            <a:endParaRPr lang="en-US" dirty="0"/>
          </a:p>
        </p:txBody>
      </p:sp>
    </p:spTree>
    <p:extLst>
      <p:ext uri="{BB962C8B-B14F-4D97-AF65-F5344CB8AC3E}">
        <p14:creationId xmlns:p14="http://schemas.microsoft.com/office/powerpoint/2010/main" val="3812295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algn="ctr">
              <a:buNone/>
            </a:pPr>
            <a:r>
              <a:rPr lang="en-US" cap="small" dirty="0">
                <a:solidFill>
                  <a:srgbClr val="CC0000"/>
                </a:solidFill>
              </a:rPr>
              <a:t>IV.  Supply of Savings and Interest Rate</a:t>
            </a:r>
            <a:endParaRPr lang="en-US" sz="3200" i="1" cap="small" dirty="0">
              <a:solidFill>
                <a:srgbClr val="CC0000"/>
              </a:solidFill>
            </a:endParaRPr>
          </a:p>
        </p:txBody>
      </p:sp>
    </p:spTree>
    <p:extLst>
      <p:ext uri="{BB962C8B-B14F-4D97-AF65-F5344CB8AC3E}">
        <p14:creationId xmlns:p14="http://schemas.microsoft.com/office/powerpoint/2010/main" val="1884830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20040" y="228600"/>
            <a:ext cx="8503920" cy="6035040"/>
          </a:xfrm>
          <a:solidFill>
            <a:schemeClr val="bg1"/>
          </a:solidFill>
        </p:spPr>
        <p:txBody>
          <a:bodyPr tIns="0" bIns="0">
            <a:noAutofit/>
          </a:bodyPr>
          <a:lstStyle/>
          <a:p>
            <a:pPr marL="0" indent="0" algn="ctr">
              <a:spcBef>
                <a:spcPts val="1800"/>
              </a:spcBef>
              <a:spcAft>
                <a:spcPts val="600"/>
              </a:spcAft>
              <a:buClr>
                <a:srgbClr val="0000FF"/>
              </a:buClr>
              <a:buNone/>
            </a:pPr>
            <a:r>
              <a:rPr lang="en-US" sz="3100" dirty="0">
                <a:solidFill>
                  <a:srgbClr val="003399"/>
                </a:solidFill>
              </a:rPr>
              <a:t>Saving, Consumption, and Income</a:t>
            </a:r>
            <a:endParaRPr lang="en-US" sz="3100" dirty="0"/>
          </a:p>
          <a:p>
            <a:pPr marL="365760" indent="-365760">
              <a:spcBef>
                <a:spcPts val="2400"/>
              </a:spcBef>
              <a:buClr>
                <a:srgbClr val="003399"/>
              </a:buClr>
            </a:pPr>
            <a:r>
              <a:rPr lang="en-US" sz="2800" dirty="0"/>
              <a:t>Household has disposable income $Y (after taxes and transfers) </a:t>
            </a:r>
          </a:p>
          <a:p>
            <a:pPr marL="365760" indent="-365760">
              <a:spcBef>
                <a:spcPts val="2400"/>
              </a:spcBef>
              <a:buClr>
                <a:srgbClr val="003399"/>
              </a:buClr>
            </a:pPr>
            <a:r>
              <a:rPr lang="en-US" sz="2800" dirty="0"/>
              <a:t>Y can be used for consumption C and savings S</a:t>
            </a:r>
          </a:p>
          <a:p>
            <a:pPr marL="0" indent="0" algn="ctr">
              <a:spcBef>
                <a:spcPts val="2400"/>
              </a:spcBef>
              <a:buClr>
                <a:srgbClr val="003399"/>
              </a:buClr>
              <a:buNone/>
            </a:pPr>
            <a:r>
              <a:rPr lang="en-US" sz="2800" dirty="0">
                <a:solidFill>
                  <a:srgbClr val="C00000"/>
                </a:solidFill>
              </a:rPr>
              <a:t>Y = C + S</a:t>
            </a:r>
          </a:p>
          <a:p>
            <a:pPr>
              <a:spcBef>
                <a:spcPts val="2400"/>
              </a:spcBef>
              <a:buClr>
                <a:srgbClr val="003399"/>
              </a:buClr>
            </a:pPr>
            <a:r>
              <a:rPr lang="en-US" sz="2800" dirty="0"/>
              <a:t>S&gt;0 means the household is adding S to its wealth (stock of past savings and inheritances)</a:t>
            </a:r>
          </a:p>
          <a:p>
            <a:pPr>
              <a:spcBef>
                <a:spcPts val="2400"/>
              </a:spcBef>
              <a:buClr>
                <a:srgbClr val="003399"/>
              </a:buClr>
            </a:pPr>
            <a:r>
              <a:rPr lang="en-US" sz="2800" dirty="0"/>
              <a:t>S&lt;0 means the household is borrowing to consume more than its income, increasing its debt and hence reducing its wealth = assets - debt</a:t>
            </a:r>
          </a:p>
          <a:p>
            <a:pPr marL="365760" indent="-365760">
              <a:spcBef>
                <a:spcPts val="2400"/>
              </a:spcBef>
              <a:buClr>
                <a:srgbClr val="003399"/>
              </a:buClr>
            </a:pPr>
            <a:endParaRPr lang="en-US" sz="2800" dirty="0"/>
          </a:p>
          <a:p>
            <a:pPr marL="0" indent="0">
              <a:spcBef>
                <a:spcPts val="2400"/>
              </a:spcBef>
              <a:buClr>
                <a:srgbClr val="003399"/>
              </a:buClr>
              <a:buNone/>
            </a:pPr>
            <a:r>
              <a:rPr lang="en-US" sz="2700" dirty="0"/>
              <a:t>	</a:t>
            </a:r>
          </a:p>
        </p:txBody>
      </p:sp>
    </p:spTree>
    <p:extLst>
      <p:ext uri="{BB962C8B-B14F-4D97-AF65-F5344CB8AC3E}">
        <p14:creationId xmlns:p14="http://schemas.microsoft.com/office/powerpoint/2010/main" val="1347536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762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Poll</a:t>
            </a:r>
          </a:p>
          <a:p>
            <a:pPr marL="0" indent="0">
              <a:spcBef>
                <a:spcPts val="2400"/>
              </a:spcBef>
              <a:buClr>
                <a:srgbClr val="003399"/>
              </a:buClr>
              <a:buNone/>
            </a:pPr>
            <a:r>
              <a:rPr lang="en-US" sz="2800" dirty="0"/>
              <a:t>How do you think about how much of your monthly income you decide to spend vs. save and how does this relate to the interest rate to get on your savings?</a:t>
            </a:r>
          </a:p>
          <a:p>
            <a:pPr marL="365760" indent="-365760">
              <a:spcBef>
                <a:spcPts val="2400"/>
              </a:spcBef>
              <a:buClr>
                <a:srgbClr val="003399"/>
              </a:buClr>
            </a:pPr>
            <a:r>
              <a:rPr lang="en-US" sz="2400" dirty="0"/>
              <a:t>A. I don’t care about the interest rate, I just spend all the income I have and can’t afford to save anything.</a:t>
            </a:r>
          </a:p>
          <a:p>
            <a:pPr marL="365760" indent="-365760">
              <a:spcBef>
                <a:spcPts val="2400"/>
              </a:spcBef>
              <a:buClr>
                <a:srgbClr val="003399"/>
              </a:buClr>
            </a:pPr>
            <a:r>
              <a:rPr lang="en-US" sz="2400" dirty="0"/>
              <a:t>B. I can save some of my income but how much I save has nothing to do with the interest rate </a:t>
            </a:r>
          </a:p>
          <a:p>
            <a:pPr marL="365760" indent="-365760">
              <a:spcBef>
                <a:spcPts val="2400"/>
              </a:spcBef>
              <a:buClr>
                <a:srgbClr val="003399"/>
              </a:buClr>
            </a:pPr>
            <a:r>
              <a:rPr lang="en-US" sz="2400" dirty="0"/>
              <a:t>C. If the interest rate is higher, I cut down my consumption and save more.</a:t>
            </a:r>
          </a:p>
          <a:p>
            <a:pPr marL="365760" indent="-365760">
              <a:spcBef>
                <a:spcPts val="2400"/>
              </a:spcBef>
              <a:buClr>
                <a:srgbClr val="003399"/>
              </a:buClr>
            </a:pPr>
            <a:r>
              <a:rPr lang="en-US" sz="2400" dirty="0"/>
              <a:t>D. If the interest rate is higher, I increase my consumption and save less. </a:t>
            </a:r>
          </a:p>
        </p:txBody>
      </p:sp>
    </p:spTree>
    <p:extLst>
      <p:ext uri="{BB962C8B-B14F-4D97-AF65-F5344CB8AC3E}">
        <p14:creationId xmlns:p14="http://schemas.microsoft.com/office/powerpoint/2010/main" val="1781372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20040" y="228600"/>
            <a:ext cx="8503920" cy="6035040"/>
          </a:xfrm>
          <a:solidFill>
            <a:schemeClr val="bg1"/>
          </a:solidFill>
        </p:spPr>
        <p:txBody>
          <a:bodyPr tIns="0" bIns="0">
            <a:noAutofit/>
          </a:bodyPr>
          <a:lstStyle/>
          <a:p>
            <a:pPr marL="0" indent="0" algn="ctr">
              <a:spcBef>
                <a:spcPts val="1800"/>
              </a:spcBef>
              <a:spcAft>
                <a:spcPts val="600"/>
              </a:spcAft>
              <a:buClr>
                <a:srgbClr val="0000FF"/>
              </a:buClr>
              <a:buNone/>
            </a:pPr>
            <a:r>
              <a:rPr lang="en-US" sz="3100" dirty="0">
                <a:solidFill>
                  <a:srgbClr val="003399"/>
                </a:solidFill>
              </a:rPr>
              <a:t>The Interest Rate and the Opportunity Cost of Current Consumption</a:t>
            </a:r>
            <a:endParaRPr lang="en-US" sz="3100" dirty="0"/>
          </a:p>
          <a:p>
            <a:pPr marL="365760" indent="-365760">
              <a:spcBef>
                <a:spcPts val="2400"/>
              </a:spcBef>
              <a:buClr>
                <a:srgbClr val="003399"/>
              </a:buClr>
            </a:pPr>
            <a:r>
              <a:rPr lang="en-US" sz="2800" dirty="0"/>
              <a:t>Think of a household trying to maximize its utility from</a:t>
            </a:r>
            <a:r>
              <a:rPr lang="en-US" sz="2700" dirty="0"/>
              <a:t> consumption today and consumption in the future (=1 year from now):</a:t>
            </a:r>
          </a:p>
          <a:p>
            <a:pPr marL="0" indent="0">
              <a:spcBef>
                <a:spcPts val="2400"/>
              </a:spcBef>
              <a:buClr>
                <a:srgbClr val="003399"/>
              </a:buClr>
              <a:buNone/>
            </a:pPr>
            <a:r>
              <a:rPr lang="en-US" sz="2700" dirty="0"/>
              <a:t>	1) Consume $1 today </a:t>
            </a:r>
          </a:p>
          <a:p>
            <a:pPr marL="0" indent="0">
              <a:spcBef>
                <a:spcPts val="2400"/>
              </a:spcBef>
              <a:buClr>
                <a:srgbClr val="003399"/>
              </a:buClr>
              <a:buNone/>
            </a:pPr>
            <a:r>
              <a:rPr lang="en-US" sz="2700" dirty="0"/>
              <a:t>	2) Or save it and consume $(1+i) in 1 year</a:t>
            </a:r>
          </a:p>
          <a:p>
            <a:pPr marL="365760" indent="-365760">
              <a:spcBef>
                <a:spcPts val="2400"/>
              </a:spcBef>
              <a:buClr>
                <a:srgbClr val="003399"/>
              </a:buClr>
            </a:pPr>
            <a:r>
              <a:rPr lang="en-US" sz="2700" dirty="0"/>
              <a:t>When maximizing utility, consumer is indifferent at the margin between 1) and 2):</a:t>
            </a:r>
          </a:p>
          <a:p>
            <a:pPr marL="0" indent="0" algn="ctr">
              <a:spcBef>
                <a:spcPts val="2400"/>
              </a:spcBef>
              <a:buClr>
                <a:srgbClr val="003399"/>
              </a:buClr>
              <a:buNone/>
            </a:pPr>
            <a:r>
              <a:rPr lang="en-US" sz="2800" dirty="0" err="1">
                <a:solidFill>
                  <a:srgbClr val="C00000"/>
                </a:solidFill>
              </a:rPr>
              <a:t>MU</a:t>
            </a:r>
            <a:r>
              <a:rPr lang="en-US" sz="2800" baseline="-25000" dirty="0" err="1">
                <a:solidFill>
                  <a:srgbClr val="C00000"/>
                </a:solidFill>
              </a:rPr>
              <a:t>current</a:t>
            </a:r>
            <a:r>
              <a:rPr lang="en-US" sz="2800" dirty="0">
                <a:solidFill>
                  <a:srgbClr val="C00000"/>
                </a:solidFill>
              </a:rPr>
              <a:t>=</a:t>
            </a:r>
            <a:r>
              <a:rPr lang="en-US" sz="2800" dirty="0" err="1">
                <a:solidFill>
                  <a:srgbClr val="C00000"/>
                </a:solidFill>
              </a:rPr>
              <a:t>MU</a:t>
            </a:r>
            <a:r>
              <a:rPr lang="en-US" sz="2800" baseline="-25000" dirty="0" err="1">
                <a:solidFill>
                  <a:srgbClr val="C00000"/>
                </a:solidFill>
              </a:rPr>
              <a:t>future</a:t>
            </a:r>
            <a:r>
              <a:rPr lang="en-US" sz="2800" dirty="0">
                <a:solidFill>
                  <a:srgbClr val="C00000"/>
                </a:solidFill>
              </a:rPr>
              <a:t> × (1+i)</a:t>
            </a:r>
          </a:p>
          <a:p>
            <a:pPr marL="365760" indent="-365760">
              <a:spcBef>
                <a:spcPts val="2400"/>
              </a:spcBef>
              <a:buClr>
                <a:srgbClr val="003399"/>
              </a:buClr>
            </a:pPr>
            <a:endParaRPr lang="en-US" sz="2700" dirty="0"/>
          </a:p>
        </p:txBody>
      </p:sp>
    </p:spTree>
    <p:extLst>
      <p:ext uri="{BB962C8B-B14F-4D97-AF65-F5344CB8AC3E}">
        <p14:creationId xmlns:p14="http://schemas.microsoft.com/office/powerpoint/2010/main" val="2739337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76200"/>
            <a:ext cx="8229600" cy="6035040"/>
          </a:xfrm>
          <a:solidFill>
            <a:schemeClr val="bg1"/>
          </a:solidFill>
        </p:spPr>
        <p:txBody>
          <a:bodyPr tIns="0" bIns="0">
            <a:noAutofit/>
          </a:bodyPr>
          <a:lstStyle/>
          <a:p>
            <a:pPr marL="0" indent="0" algn="ctr">
              <a:spcBef>
                <a:spcPts val="1800"/>
              </a:spcBef>
              <a:spcAft>
                <a:spcPts val="600"/>
              </a:spcAft>
              <a:buClr>
                <a:srgbClr val="0000FF"/>
              </a:buClr>
              <a:buNone/>
            </a:pPr>
            <a:r>
              <a:rPr lang="en-US" dirty="0">
                <a:solidFill>
                  <a:srgbClr val="003399"/>
                </a:solidFill>
              </a:rPr>
              <a:t>The Interest Rate and Saving</a:t>
            </a:r>
          </a:p>
          <a:p>
            <a:pPr marL="365760" indent="-365760">
              <a:spcBef>
                <a:spcPts val="1800"/>
              </a:spcBef>
              <a:spcAft>
                <a:spcPts val="1800"/>
              </a:spcAft>
              <a:buClr>
                <a:srgbClr val="003399"/>
              </a:buClr>
            </a:pPr>
            <a:r>
              <a:rPr lang="en-US" sz="2800" dirty="0"/>
              <a:t>The condition for utility maximization between consumption today and consumption in the future:</a:t>
            </a:r>
          </a:p>
          <a:p>
            <a:pPr marL="0" indent="0" algn="ctr">
              <a:spcBef>
                <a:spcPts val="1800"/>
              </a:spcBef>
              <a:spcAft>
                <a:spcPts val="1800"/>
              </a:spcAft>
              <a:buClr>
                <a:srgbClr val="003399"/>
              </a:buClr>
              <a:buNone/>
            </a:pPr>
            <a:r>
              <a:rPr lang="en-US" sz="2800" dirty="0" err="1"/>
              <a:t>MU</a:t>
            </a:r>
            <a:r>
              <a:rPr lang="en-US" sz="2800" baseline="-25000" dirty="0" err="1"/>
              <a:t>current</a:t>
            </a:r>
            <a:r>
              <a:rPr lang="en-US" sz="2800" dirty="0"/>
              <a:t>=</a:t>
            </a:r>
            <a:r>
              <a:rPr lang="en-US" sz="2800" dirty="0" err="1"/>
              <a:t>MU</a:t>
            </a:r>
            <a:r>
              <a:rPr lang="en-US" sz="2800" baseline="-25000" dirty="0" err="1"/>
              <a:t>future</a:t>
            </a:r>
            <a:r>
              <a:rPr lang="en-US" sz="2800" dirty="0"/>
              <a:t> × (1+i)</a:t>
            </a:r>
          </a:p>
          <a:p>
            <a:pPr marL="365760" indent="-365760">
              <a:spcBef>
                <a:spcPts val="2400"/>
              </a:spcBef>
              <a:buClr>
                <a:srgbClr val="003399"/>
              </a:buClr>
            </a:pPr>
            <a:r>
              <a:rPr lang="en-US" sz="2800" dirty="0"/>
              <a:t>If the interest rate </a:t>
            </a:r>
            <a:r>
              <a:rPr lang="en-US" sz="2800" dirty="0" err="1"/>
              <a:t>i</a:t>
            </a:r>
            <a:r>
              <a:rPr lang="en-US" sz="2800" dirty="0"/>
              <a:t> rises, the relative price (opportunity cost) of future consumption falls.</a:t>
            </a:r>
          </a:p>
          <a:p>
            <a:pPr marL="365760" indent="-365760">
              <a:spcBef>
                <a:spcPts val="1800"/>
              </a:spcBef>
              <a:buClr>
                <a:srgbClr val="003399"/>
              </a:buClr>
            </a:pPr>
            <a:r>
              <a:rPr lang="en-US" sz="2800" dirty="0"/>
              <a:t>=&gt; Consume more in the future and less today (substitution effect) and hence save more</a:t>
            </a:r>
          </a:p>
          <a:p>
            <a:pPr marL="365760" indent="-365760">
              <a:spcBef>
                <a:spcPts val="1800"/>
              </a:spcBef>
              <a:buClr>
                <a:srgbClr val="003399"/>
              </a:buClr>
            </a:pPr>
            <a:r>
              <a:rPr lang="en-US" sz="2800" dirty="0"/>
              <a:t>Empirically, this channel is not very strong</a:t>
            </a:r>
          </a:p>
        </p:txBody>
      </p:sp>
    </p:spTree>
    <p:extLst>
      <p:ext uri="{BB962C8B-B14F-4D97-AF65-F5344CB8AC3E}">
        <p14:creationId xmlns:p14="http://schemas.microsoft.com/office/powerpoint/2010/main" val="2888382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432755"/>
            <a:ext cx="7863840" cy="584775"/>
          </a:xfrm>
          <a:prstGeom prst="rect">
            <a:avLst/>
          </a:prstGeom>
          <a:noFill/>
        </p:spPr>
        <p:txBody>
          <a:bodyPr wrap="square" rtlCol="0" anchor="ctr" anchorCtr="0">
            <a:spAutoFit/>
          </a:bodyPr>
          <a:lstStyle/>
          <a:p>
            <a:pPr algn="ctr"/>
            <a:r>
              <a:rPr lang="en-US" sz="3200" dirty="0">
                <a:solidFill>
                  <a:srgbClr val="003399"/>
                </a:solidFill>
              </a:rPr>
              <a:t>The Supply of Saving</a:t>
            </a:r>
          </a:p>
        </p:txBody>
      </p:sp>
      <p:cxnSp>
        <p:nvCxnSpPr>
          <p:cNvPr id="53" name="Straight Connector 52"/>
          <p:cNvCxnSpPr/>
          <p:nvPr/>
        </p:nvCxnSpPr>
        <p:spPr>
          <a:xfrm>
            <a:off x="2659685" y="5617083"/>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572600" y="3502531"/>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0411" y="1290935"/>
            <a:ext cx="3434911" cy="461665"/>
          </a:xfrm>
          <a:prstGeom prst="rect">
            <a:avLst/>
          </a:prstGeom>
          <a:noFill/>
        </p:spPr>
        <p:txBody>
          <a:bodyPr wrap="square" rtlCol="0">
            <a:spAutoFit/>
          </a:bodyPr>
          <a:lstStyle/>
          <a:p>
            <a:pPr algn="r"/>
            <a:r>
              <a:rPr lang="en-US" sz="2400" dirty="0"/>
              <a:t>Interest rate </a:t>
            </a:r>
            <a:r>
              <a:rPr lang="en-US" sz="2400" dirty="0" err="1"/>
              <a:t>i</a:t>
            </a:r>
            <a:endParaRPr lang="en-US" sz="2400" baseline="-25000" dirty="0"/>
          </a:p>
        </p:txBody>
      </p:sp>
      <p:sp>
        <p:nvSpPr>
          <p:cNvPr id="20" name="TextBox 19"/>
          <p:cNvSpPr txBox="1"/>
          <p:nvPr/>
        </p:nvSpPr>
        <p:spPr>
          <a:xfrm>
            <a:off x="5183443" y="5791200"/>
            <a:ext cx="1811858" cy="461665"/>
          </a:xfrm>
          <a:prstGeom prst="rect">
            <a:avLst/>
          </a:prstGeom>
          <a:noFill/>
        </p:spPr>
        <p:txBody>
          <a:bodyPr wrap="square" rtlCol="0">
            <a:spAutoFit/>
          </a:bodyPr>
          <a:lstStyle/>
          <a:p>
            <a:pPr algn="r"/>
            <a:r>
              <a:rPr lang="en-US" sz="2400" dirty="0"/>
              <a:t>Savings S</a:t>
            </a:r>
            <a:endParaRPr lang="en-US" sz="2400" baseline="-25000" dirty="0"/>
          </a:p>
        </p:txBody>
      </p:sp>
      <p:cxnSp>
        <p:nvCxnSpPr>
          <p:cNvPr id="21" name="Straight Connector 20"/>
          <p:cNvCxnSpPr/>
          <p:nvPr/>
        </p:nvCxnSpPr>
        <p:spPr>
          <a:xfrm rot="17400000" flipV="1">
            <a:off x="2691220"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916346" y="1779495"/>
            <a:ext cx="534194" cy="461665"/>
          </a:xfrm>
          <a:prstGeom prst="rect">
            <a:avLst/>
          </a:prstGeom>
          <a:noFill/>
        </p:spPr>
        <p:txBody>
          <a:bodyPr wrap="square" rtlCol="0">
            <a:spAutoFit/>
          </a:bodyPr>
          <a:lstStyle/>
          <a:p>
            <a:pPr algn="r"/>
            <a:r>
              <a:rPr lang="en-US" sz="2400" dirty="0">
                <a:solidFill>
                  <a:srgbClr val="003399"/>
                </a:solidFill>
              </a:rPr>
              <a:t>S</a:t>
            </a:r>
            <a:endParaRPr lang="en-US" sz="2400" baseline="-25000" dirty="0">
              <a:solidFill>
                <a:srgbClr val="003399"/>
              </a:solidFill>
            </a:endParaRPr>
          </a:p>
        </p:txBody>
      </p:sp>
    </p:spTree>
    <p:extLst>
      <p:ext uri="{BB962C8B-B14F-4D97-AF65-F5344CB8AC3E}">
        <p14:creationId xmlns:p14="http://schemas.microsoft.com/office/powerpoint/2010/main" val="251161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762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Quiz </a:t>
            </a:r>
          </a:p>
          <a:p>
            <a:pPr marL="0" indent="0">
              <a:spcBef>
                <a:spcPts val="2400"/>
              </a:spcBef>
              <a:buClr>
                <a:srgbClr val="003399"/>
              </a:buClr>
              <a:buNone/>
            </a:pPr>
            <a:r>
              <a:rPr lang="en-US" sz="2800" dirty="0"/>
              <a:t>How does the interest rate on your student loans will affect your spending after your graduate?</a:t>
            </a:r>
          </a:p>
          <a:p>
            <a:pPr marL="365760" indent="-365760">
              <a:spcBef>
                <a:spcPts val="2400"/>
              </a:spcBef>
              <a:buClr>
                <a:srgbClr val="003399"/>
              </a:buClr>
            </a:pPr>
            <a:r>
              <a:rPr lang="en-US" sz="2400" dirty="0"/>
              <a:t>A. It won’t affect my spending because I don’t have student loans</a:t>
            </a:r>
          </a:p>
          <a:p>
            <a:pPr marL="365760" indent="-365760">
              <a:spcBef>
                <a:spcPts val="2400"/>
              </a:spcBef>
              <a:buClr>
                <a:srgbClr val="003399"/>
              </a:buClr>
            </a:pPr>
            <a:r>
              <a:rPr lang="en-US" sz="2400" dirty="0"/>
              <a:t>B. Higher student loan payments will force me to cut down my other spending</a:t>
            </a:r>
          </a:p>
          <a:p>
            <a:pPr marL="365760" indent="-365760">
              <a:spcBef>
                <a:spcPts val="2400"/>
              </a:spcBef>
              <a:buClr>
                <a:srgbClr val="003399"/>
              </a:buClr>
            </a:pPr>
            <a:r>
              <a:rPr lang="en-US" sz="2400" dirty="0"/>
              <a:t>C. Higher student loan payments won’t affect my spending, I’ll just save less and spend the same</a:t>
            </a:r>
          </a:p>
          <a:p>
            <a:pPr marL="365760" indent="-365760">
              <a:spcBef>
                <a:spcPts val="2400"/>
              </a:spcBef>
              <a:buClr>
                <a:srgbClr val="003399"/>
              </a:buClr>
            </a:pPr>
            <a:r>
              <a:rPr lang="en-US" sz="2400" dirty="0"/>
              <a:t>D. Higher student loan payments won’t affect my spending, I’ll just borrow more on my credit card</a:t>
            </a:r>
          </a:p>
        </p:txBody>
      </p:sp>
    </p:spTree>
    <p:extLst>
      <p:ext uri="{BB962C8B-B14F-4D97-AF65-F5344CB8AC3E}">
        <p14:creationId xmlns:p14="http://schemas.microsoft.com/office/powerpoint/2010/main" val="35782808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76200"/>
            <a:ext cx="838200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Why does the interest rate affect spending and saving in practice? </a:t>
            </a:r>
          </a:p>
          <a:p>
            <a:pPr>
              <a:spcBef>
                <a:spcPts val="2400"/>
              </a:spcBef>
              <a:buClr>
                <a:srgbClr val="003399"/>
              </a:buClr>
            </a:pPr>
            <a:r>
              <a:rPr lang="en-US" sz="2600" dirty="0"/>
              <a:t>Borrowers are low income while lenders are high income</a:t>
            </a:r>
          </a:p>
          <a:p>
            <a:pPr>
              <a:spcBef>
                <a:spcPts val="2400"/>
              </a:spcBef>
              <a:buClr>
                <a:srgbClr val="003399"/>
              </a:buClr>
            </a:pPr>
            <a:r>
              <a:rPr lang="en-US" sz="2600" dirty="0"/>
              <a:t>Low income people tend to spend everything they earn (can’t afford to save)</a:t>
            </a:r>
          </a:p>
          <a:p>
            <a:pPr>
              <a:spcBef>
                <a:spcPts val="2400"/>
              </a:spcBef>
              <a:buClr>
                <a:srgbClr val="003399"/>
              </a:buClr>
            </a:pPr>
            <a:r>
              <a:rPr lang="en-US" sz="2600" dirty="0"/>
              <a:t>High income people tend to save a large fraction of any extra income they make</a:t>
            </a:r>
          </a:p>
          <a:p>
            <a:pPr>
              <a:spcBef>
                <a:spcPts val="2400"/>
              </a:spcBef>
              <a:buClr>
                <a:srgbClr val="003399"/>
              </a:buClr>
            </a:pPr>
            <a:r>
              <a:rPr lang="en-US" sz="2600" dirty="0"/>
              <a:t>A higher interest rate gives more income to lenders and correspondingly less to borrowers</a:t>
            </a:r>
          </a:p>
          <a:p>
            <a:pPr>
              <a:spcBef>
                <a:spcPts val="2400"/>
              </a:spcBef>
              <a:buClr>
                <a:srgbClr val="003399"/>
              </a:buClr>
            </a:pPr>
            <a:r>
              <a:rPr lang="en-US" sz="2600" dirty="0"/>
              <a:t>Borrowers cut spending by more than lenders increase their spending =&gt; aggregate saving goes up</a:t>
            </a:r>
          </a:p>
        </p:txBody>
      </p:sp>
    </p:spTree>
    <p:extLst>
      <p:ext uri="{BB962C8B-B14F-4D97-AF65-F5344CB8AC3E}">
        <p14:creationId xmlns:p14="http://schemas.microsoft.com/office/powerpoint/2010/main" val="923736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algn="ctr">
              <a:buNone/>
            </a:pPr>
            <a:r>
              <a:rPr lang="en-US" cap="small" dirty="0">
                <a:solidFill>
                  <a:srgbClr val="CC0000"/>
                </a:solidFill>
              </a:rPr>
              <a:t>V.  The Determinants of Investment, Saving, and the Interest Rate (Long Run)</a:t>
            </a:r>
            <a:endParaRPr lang="en-US" sz="3200" i="1" cap="small" dirty="0">
              <a:solidFill>
                <a:srgbClr val="CC0000"/>
              </a:solidFill>
            </a:endParaRPr>
          </a:p>
        </p:txBody>
      </p:sp>
    </p:spTree>
    <p:extLst>
      <p:ext uri="{BB962C8B-B14F-4D97-AF65-F5344CB8AC3E}">
        <p14:creationId xmlns:p14="http://schemas.microsoft.com/office/powerpoint/2010/main" val="38197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2286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Capital</a:t>
            </a:r>
          </a:p>
          <a:p>
            <a:pPr marL="365760" indent="-365760">
              <a:spcBef>
                <a:spcPts val="2400"/>
              </a:spcBef>
              <a:buClr>
                <a:srgbClr val="003399"/>
              </a:buClr>
            </a:pPr>
            <a:r>
              <a:rPr lang="en-US" sz="2800" dirty="0">
                <a:solidFill>
                  <a:srgbClr val="C00000"/>
                </a:solidFill>
              </a:rPr>
              <a:t>Capital</a:t>
            </a:r>
            <a:r>
              <a:rPr lang="en-US" sz="2800" dirty="0"/>
              <a:t> refers to any human-made aids to the production process of businesses, govt, housing:</a:t>
            </a:r>
          </a:p>
          <a:p>
            <a:pPr marL="765810" lvl="1" indent="-365760">
              <a:spcBef>
                <a:spcPts val="2400"/>
              </a:spcBef>
              <a:buClr>
                <a:srgbClr val="003399"/>
              </a:buClr>
            </a:pPr>
            <a:r>
              <a:rPr lang="en-US" sz="2400" dirty="0"/>
              <a:t>Tangible capital: Land set-up for agriculture or construction, buildings and infrastructure, tools, machines, vehicles, etc.</a:t>
            </a:r>
          </a:p>
          <a:p>
            <a:pPr marL="765810" lvl="1" indent="-365760">
              <a:spcBef>
                <a:spcPts val="2400"/>
              </a:spcBef>
              <a:buClr>
                <a:srgbClr val="003399"/>
              </a:buClr>
            </a:pPr>
            <a:r>
              <a:rPr lang="en-US" sz="2400" dirty="0"/>
              <a:t>Intangible capital: brands, intellectual property (software), etc.</a:t>
            </a:r>
          </a:p>
          <a:p>
            <a:pPr marL="365760" indent="-365760">
              <a:spcBef>
                <a:spcPts val="2400"/>
              </a:spcBef>
              <a:buClr>
                <a:srgbClr val="003399"/>
              </a:buClr>
            </a:pPr>
            <a:r>
              <a:rPr lang="en-US" sz="2800" dirty="0"/>
              <a:t>Capital is a stock: Increase in capital from one year to the next is called </a:t>
            </a:r>
            <a:r>
              <a:rPr lang="en-US" sz="2800" dirty="0">
                <a:solidFill>
                  <a:srgbClr val="C00000"/>
                </a:solidFill>
              </a:rPr>
              <a:t>investment </a:t>
            </a:r>
            <a:r>
              <a:rPr lang="en-US" sz="2800" dirty="0"/>
              <a:t>(=additions to capital)</a:t>
            </a:r>
            <a:endParaRPr lang="en-US" sz="2800" dirty="0">
              <a:solidFill>
                <a:srgbClr val="C00000"/>
              </a:solidFill>
            </a:endParaRPr>
          </a:p>
        </p:txBody>
      </p:sp>
    </p:spTree>
    <p:extLst>
      <p:ext uri="{BB962C8B-B14F-4D97-AF65-F5344CB8AC3E}">
        <p14:creationId xmlns:p14="http://schemas.microsoft.com/office/powerpoint/2010/main" val="14693617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76200"/>
            <a:ext cx="838200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Market for Loanable Funds                                where Investment and Saving Meet</a:t>
            </a:r>
          </a:p>
          <a:p>
            <a:pPr>
              <a:spcBef>
                <a:spcPts val="2400"/>
              </a:spcBef>
              <a:buClr>
                <a:srgbClr val="003399"/>
              </a:buClr>
            </a:pPr>
            <a:r>
              <a:rPr lang="en-US" sz="2800" dirty="0"/>
              <a:t>Demand = Investments that businesses want to fund = I(</a:t>
            </a:r>
            <a:r>
              <a:rPr lang="en-US" sz="2800" dirty="0" err="1"/>
              <a:t>i</a:t>
            </a:r>
            <a:r>
              <a:rPr lang="en-US" sz="2800" dirty="0"/>
              <a:t>) decreases with interest rate </a:t>
            </a:r>
            <a:r>
              <a:rPr lang="en-US" sz="2800" dirty="0" err="1"/>
              <a:t>i</a:t>
            </a:r>
            <a:endParaRPr lang="en-US" sz="2800" dirty="0"/>
          </a:p>
          <a:p>
            <a:pPr>
              <a:spcBef>
                <a:spcPts val="2400"/>
              </a:spcBef>
              <a:buClr>
                <a:srgbClr val="003399"/>
              </a:buClr>
            </a:pPr>
            <a:r>
              <a:rPr lang="en-US" sz="2800" dirty="0"/>
              <a:t>Supply = Savings provided by households or firms = S(</a:t>
            </a:r>
            <a:r>
              <a:rPr lang="en-US" sz="2800" dirty="0" err="1"/>
              <a:t>i</a:t>
            </a:r>
            <a:r>
              <a:rPr lang="en-US" sz="2800" dirty="0"/>
              <a:t>) increases with interest rate I </a:t>
            </a:r>
          </a:p>
          <a:p>
            <a:pPr>
              <a:spcBef>
                <a:spcPts val="2400"/>
              </a:spcBef>
              <a:buClr>
                <a:srgbClr val="003399"/>
              </a:buClr>
            </a:pPr>
            <a:r>
              <a:rPr lang="en-US" sz="2800" dirty="0"/>
              <a:t>In long-run equilibrium: interest </a:t>
            </a:r>
            <a:r>
              <a:rPr lang="en-US" sz="2800" dirty="0" err="1"/>
              <a:t>i</a:t>
            </a:r>
            <a:r>
              <a:rPr lang="en-US" sz="2800" dirty="0"/>
              <a:t>* adjusts so that I(</a:t>
            </a:r>
            <a:r>
              <a:rPr lang="en-US" sz="2800" dirty="0" err="1"/>
              <a:t>i</a:t>
            </a:r>
            <a:r>
              <a:rPr lang="en-US" sz="2800" dirty="0"/>
              <a:t>*)=S(</a:t>
            </a:r>
            <a:r>
              <a:rPr lang="en-US" sz="2800" dirty="0" err="1"/>
              <a:t>i</a:t>
            </a:r>
            <a:r>
              <a:rPr lang="en-US" sz="2800" dirty="0"/>
              <a:t>*)</a:t>
            </a:r>
          </a:p>
          <a:p>
            <a:pPr>
              <a:spcBef>
                <a:spcPts val="2400"/>
              </a:spcBef>
              <a:buClr>
                <a:srgbClr val="003399"/>
              </a:buClr>
            </a:pPr>
            <a:r>
              <a:rPr lang="en-US" sz="2800" dirty="0"/>
              <a:t>In practice, many loanable funds markets</a:t>
            </a:r>
          </a:p>
          <a:p>
            <a:pPr>
              <a:spcBef>
                <a:spcPts val="2400"/>
              </a:spcBef>
              <a:buClr>
                <a:srgbClr val="003399"/>
              </a:buClr>
            </a:pPr>
            <a:r>
              <a:rPr lang="en-US" sz="2800" dirty="0"/>
              <a:t>In any closed economy: </a:t>
            </a:r>
            <a:r>
              <a:rPr lang="en-US" sz="2800" dirty="0">
                <a:solidFill>
                  <a:srgbClr val="C00000"/>
                </a:solidFill>
              </a:rPr>
              <a:t>Investment = Savings</a:t>
            </a:r>
            <a:r>
              <a:rPr lang="en-US" sz="2800" dirty="0"/>
              <a:t>: What is not consumed is invested	</a:t>
            </a:r>
          </a:p>
        </p:txBody>
      </p:sp>
    </p:spTree>
    <p:extLst>
      <p:ext uri="{BB962C8B-B14F-4D97-AF65-F5344CB8AC3E}">
        <p14:creationId xmlns:p14="http://schemas.microsoft.com/office/powerpoint/2010/main" val="2760973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148991"/>
            <a:ext cx="7863840" cy="1077218"/>
          </a:xfrm>
          <a:prstGeom prst="rect">
            <a:avLst/>
          </a:prstGeom>
          <a:noFill/>
        </p:spPr>
        <p:txBody>
          <a:bodyPr wrap="square" rtlCol="0" anchor="ctr" anchorCtr="0">
            <a:spAutoFit/>
          </a:bodyPr>
          <a:lstStyle/>
          <a:p>
            <a:pPr algn="ctr"/>
            <a:r>
              <a:rPr lang="en-US" sz="3200" dirty="0">
                <a:solidFill>
                  <a:srgbClr val="003399"/>
                </a:solidFill>
              </a:rPr>
              <a:t>The Long-Run Saving and Investment Market for Loanable Funds</a:t>
            </a:r>
          </a:p>
        </p:txBody>
      </p:sp>
      <p:grpSp>
        <p:nvGrpSpPr>
          <p:cNvPr id="47" name="Group 46"/>
          <p:cNvGrpSpPr/>
          <p:nvPr/>
        </p:nvGrpSpPr>
        <p:grpSpPr>
          <a:xfrm>
            <a:off x="2911450" y="1779270"/>
            <a:ext cx="4206240" cy="3840480"/>
            <a:chOff x="5318759" y="1496187"/>
            <a:chExt cx="4206240" cy="3840480"/>
          </a:xfrm>
        </p:grpSpPr>
        <p:cxnSp>
          <p:nvCxnSpPr>
            <p:cNvPr id="53" name="Straight Connector 52"/>
            <p:cNvCxnSpPr/>
            <p:nvPr/>
          </p:nvCxnSpPr>
          <p:spPr>
            <a:xfrm>
              <a:off x="5318759" y="5334000"/>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3414554" y="3415633"/>
              <a:ext cx="384048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917580" y="1671935"/>
            <a:ext cx="2008686" cy="461665"/>
          </a:xfrm>
          <a:prstGeom prst="rect">
            <a:avLst/>
          </a:prstGeom>
          <a:noFill/>
        </p:spPr>
        <p:txBody>
          <a:bodyPr wrap="square" rtlCol="0">
            <a:spAutoFit/>
          </a:bodyPr>
          <a:lstStyle/>
          <a:p>
            <a:pPr algn="r"/>
            <a:r>
              <a:rPr lang="en-US" sz="2400" dirty="0"/>
              <a:t>Interest rate </a:t>
            </a:r>
            <a:r>
              <a:rPr lang="en-US" sz="2400" dirty="0" err="1"/>
              <a:t>i</a:t>
            </a:r>
            <a:endParaRPr lang="en-US" sz="2400" baseline="-25000" dirty="0"/>
          </a:p>
        </p:txBody>
      </p:sp>
      <p:cxnSp>
        <p:nvCxnSpPr>
          <p:cNvPr id="21" name="Straight Connector 20"/>
          <p:cNvCxnSpPr/>
          <p:nvPr/>
        </p:nvCxnSpPr>
        <p:spPr>
          <a:xfrm rot="13380000" flipV="1">
            <a:off x="2832799" y="3563694"/>
            <a:ext cx="429768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296911" y="4796135"/>
            <a:ext cx="534194" cy="461665"/>
          </a:xfrm>
          <a:prstGeom prst="rect">
            <a:avLst/>
          </a:prstGeom>
          <a:noFill/>
        </p:spPr>
        <p:txBody>
          <a:bodyPr wrap="square" rtlCol="0">
            <a:spAutoFit/>
          </a:bodyPr>
          <a:lstStyle/>
          <a:p>
            <a:pPr algn="r"/>
            <a:r>
              <a:rPr lang="en-US" sz="2400" dirty="0">
                <a:solidFill>
                  <a:srgbClr val="003399"/>
                </a:solidFill>
              </a:rPr>
              <a:t>I</a:t>
            </a:r>
            <a:endParaRPr lang="en-US" sz="2400" baseline="-25000" dirty="0">
              <a:solidFill>
                <a:srgbClr val="003399"/>
              </a:solidFill>
            </a:endParaRPr>
          </a:p>
        </p:txBody>
      </p:sp>
      <p:cxnSp>
        <p:nvCxnSpPr>
          <p:cNvPr id="13" name="Straight Connector 12"/>
          <p:cNvCxnSpPr/>
          <p:nvPr/>
        </p:nvCxnSpPr>
        <p:spPr>
          <a:xfrm flipH="1">
            <a:off x="2922495" y="3433741"/>
            <a:ext cx="1920240" cy="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845425" y="3429614"/>
            <a:ext cx="0" cy="219456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5" name="TextBox 14"/>
              <p:cNvSpPr txBox="1"/>
              <p:nvPr/>
            </p:nvSpPr>
            <p:spPr>
              <a:xfrm>
                <a:off x="4113211" y="5558135"/>
                <a:ext cx="1676399" cy="453137"/>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sz="2400" b="0" i="1" smtClean="0">
                          <a:solidFill>
                            <a:srgbClr val="003399"/>
                          </a:solidFill>
                          <a:latin typeface="Cambria Math"/>
                        </a:rPr>
                        <m:t>       </m:t>
                      </m:r>
                    </m:oMath>
                  </m:oMathPara>
                </a14:m>
                <a:endParaRPr lang="en-US" sz="2400" baseline="-25000" dirty="0">
                  <a:solidFill>
                    <a:srgbClr val="00863D"/>
                  </a:solidFill>
                </a:endParaRPr>
              </a:p>
            </p:txBody>
          </p:sp>
        </mc:Choice>
        <mc:Fallback>
          <p:sp>
            <p:nvSpPr>
              <p:cNvPr id="15" name="TextBox 14"/>
              <p:cNvSpPr txBox="1">
                <a:spLocks noRot="1" noChangeAspect="1" noMove="1" noResize="1" noEditPoints="1" noAdjustHandles="1" noChangeArrowheads="1" noChangeShapeType="1" noTextEdit="1"/>
              </p:cNvSpPr>
              <p:nvPr/>
            </p:nvSpPr>
            <p:spPr>
              <a:xfrm>
                <a:off x="4113211" y="5558135"/>
                <a:ext cx="1676399" cy="453137"/>
              </a:xfrm>
              <a:prstGeom prst="rect">
                <a:avLst/>
              </a:prstGeom>
              <a:blipFill>
                <a:blip r:embed="rId2"/>
                <a:stretch>
                  <a:fillRect b="-21622"/>
                </a:stretch>
              </a:blipFill>
            </p:spPr>
            <p:txBody>
              <a:bodyPr/>
              <a:lstStyle/>
              <a:p>
                <a:r>
                  <a:rPr lang="en-US">
                    <a:noFill/>
                  </a:rPr>
                  <a:t> </a:t>
                </a:r>
              </a:p>
            </p:txBody>
          </p:sp>
        </mc:Fallback>
      </mc:AlternateContent>
      <p:cxnSp>
        <p:nvCxnSpPr>
          <p:cNvPr id="16" name="Straight Connector 15"/>
          <p:cNvCxnSpPr/>
          <p:nvPr/>
        </p:nvCxnSpPr>
        <p:spPr>
          <a:xfrm rot="17400000" flipV="1">
            <a:off x="2942985"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81600" y="1748135"/>
            <a:ext cx="534194" cy="461665"/>
          </a:xfrm>
          <a:prstGeom prst="rect">
            <a:avLst/>
          </a:prstGeom>
          <a:noFill/>
        </p:spPr>
        <p:txBody>
          <a:bodyPr wrap="square" rtlCol="0">
            <a:spAutoFit/>
          </a:bodyPr>
          <a:lstStyle/>
          <a:p>
            <a:pPr algn="r"/>
            <a:r>
              <a:rPr lang="en-US" sz="2400" dirty="0">
                <a:solidFill>
                  <a:srgbClr val="003399"/>
                </a:solidFill>
              </a:rPr>
              <a:t>S</a:t>
            </a:r>
            <a:endParaRPr lang="en-US" sz="2400" baseline="-25000" dirty="0">
              <a:solidFill>
                <a:srgbClr val="003399"/>
              </a:solidFill>
            </a:endParaRPr>
          </a:p>
        </p:txBody>
      </p:sp>
      <p:sp>
        <p:nvSpPr>
          <p:cNvPr id="2" name="TextBox 1">
            <a:extLst>
              <a:ext uri="{FF2B5EF4-FFF2-40B4-BE49-F238E27FC236}">
                <a16:creationId xmlns:a16="http://schemas.microsoft.com/office/drawing/2014/main" id="{345C0803-6705-923C-F6E1-8E93E1B1F926}"/>
              </a:ext>
            </a:extLst>
          </p:cNvPr>
          <p:cNvSpPr txBox="1"/>
          <p:nvPr/>
        </p:nvSpPr>
        <p:spPr>
          <a:xfrm>
            <a:off x="5183442" y="5791200"/>
            <a:ext cx="2741357" cy="830997"/>
          </a:xfrm>
          <a:prstGeom prst="rect">
            <a:avLst/>
          </a:prstGeom>
          <a:noFill/>
        </p:spPr>
        <p:txBody>
          <a:bodyPr wrap="square" rtlCol="0">
            <a:spAutoFit/>
          </a:bodyPr>
          <a:lstStyle/>
          <a:p>
            <a:pPr algn="r"/>
            <a:r>
              <a:rPr lang="en-US" sz="2400" dirty="0"/>
              <a:t>Savings S, Investment I</a:t>
            </a:r>
            <a:endParaRPr lang="en-US" sz="2400" baseline="-25000" dirty="0"/>
          </a:p>
        </p:txBody>
      </p:sp>
      <p:sp>
        <p:nvSpPr>
          <p:cNvPr id="3" name="TextBox 2">
            <a:extLst>
              <a:ext uri="{FF2B5EF4-FFF2-40B4-BE49-F238E27FC236}">
                <a16:creationId xmlns:a16="http://schemas.microsoft.com/office/drawing/2014/main" id="{29F5ADC4-5113-F0C8-65A3-A6A24AA8741B}"/>
              </a:ext>
            </a:extLst>
          </p:cNvPr>
          <p:cNvSpPr txBox="1"/>
          <p:nvPr/>
        </p:nvSpPr>
        <p:spPr>
          <a:xfrm>
            <a:off x="1839863" y="3198167"/>
            <a:ext cx="1071587" cy="461665"/>
          </a:xfrm>
          <a:prstGeom prst="rect">
            <a:avLst/>
          </a:prstGeom>
          <a:noFill/>
        </p:spPr>
        <p:txBody>
          <a:bodyPr wrap="square" rtlCol="0">
            <a:spAutoFit/>
          </a:bodyPr>
          <a:lstStyle/>
          <a:p>
            <a:pPr algn="r"/>
            <a:r>
              <a:rPr lang="en-US" sz="2400" dirty="0"/>
              <a:t>i*</a:t>
            </a:r>
            <a:endParaRPr lang="en-US" sz="2400" baseline="-25000" dirty="0"/>
          </a:p>
        </p:txBody>
      </p:sp>
      <p:sp>
        <p:nvSpPr>
          <p:cNvPr id="6" name="TextBox 5">
            <a:extLst>
              <a:ext uri="{FF2B5EF4-FFF2-40B4-BE49-F238E27FC236}">
                <a16:creationId xmlns:a16="http://schemas.microsoft.com/office/drawing/2014/main" id="{B80A864C-6A5A-4EF7-6120-5CA68A58F031}"/>
              </a:ext>
            </a:extLst>
          </p:cNvPr>
          <p:cNvSpPr txBox="1"/>
          <p:nvPr/>
        </p:nvSpPr>
        <p:spPr>
          <a:xfrm>
            <a:off x="4235991" y="5676675"/>
            <a:ext cx="1071587" cy="461665"/>
          </a:xfrm>
          <a:prstGeom prst="rect">
            <a:avLst/>
          </a:prstGeom>
          <a:noFill/>
        </p:spPr>
        <p:txBody>
          <a:bodyPr wrap="square" rtlCol="0">
            <a:spAutoFit/>
          </a:bodyPr>
          <a:lstStyle/>
          <a:p>
            <a:pPr algn="r"/>
            <a:r>
              <a:rPr lang="en-US" sz="2400" dirty="0"/>
              <a:t>I*=S*</a:t>
            </a:r>
            <a:endParaRPr lang="en-US" sz="2400" baseline="-25000" dirty="0"/>
          </a:p>
        </p:txBody>
      </p:sp>
    </p:spTree>
    <p:extLst>
      <p:ext uri="{BB962C8B-B14F-4D97-AF65-F5344CB8AC3E}">
        <p14:creationId xmlns:p14="http://schemas.microsoft.com/office/powerpoint/2010/main" val="2070913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2911450" y="1400205"/>
            <a:ext cx="4206240" cy="4218466"/>
            <a:chOff x="5318759" y="1117122"/>
            <a:chExt cx="4206240" cy="4218466"/>
          </a:xfrm>
        </p:grpSpPr>
        <p:cxnSp>
          <p:nvCxnSpPr>
            <p:cNvPr id="53" name="Straight Connector 52"/>
            <p:cNvCxnSpPr/>
            <p:nvPr/>
          </p:nvCxnSpPr>
          <p:spPr>
            <a:xfrm>
              <a:off x="5318759" y="5334000"/>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3231674" y="3219448"/>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854678" y="1290935"/>
            <a:ext cx="1071587" cy="461665"/>
          </a:xfrm>
          <a:prstGeom prst="rect">
            <a:avLst/>
          </a:prstGeom>
          <a:noFill/>
        </p:spPr>
        <p:txBody>
          <a:bodyPr wrap="square" rtlCol="0">
            <a:spAutoFit/>
          </a:bodyPr>
          <a:lstStyle/>
          <a:p>
            <a:pPr algn="r"/>
            <a:r>
              <a:rPr lang="en-US" sz="2400" dirty="0" err="1"/>
              <a:t>i</a:t>
            </a:r>
            <a:endParaRPr lang="en-US" sz="2400" baseline="-25000" dirty="0"/>
          </a:p>
        </p:txBody>
      </p:sp>
      <p:sp>
        <p:nvSpPr>
          <p:cNvPr id="20" name="TextBox 19"/>
          <p:cNvSpPr txBox="1"/>
          <p:nvPr/>
        </p:nvSpPr>
        <p:spPr>
          <a:xfrm>
            <a:off x="4876800" y="5558135"/>
            <a:ext cx="2332330" cy="461665"/>
          </a:xfrm>
          <a:prstGeom prst="rect">
            <a:avLst/>
          </a:prstGeom>
          <a:noFill/>
        </p:spPr>
        <p:txBody>
          <a:bodyPr wrap="square" rtlCol="0">
            <a:spAutoFit/>
          </a:bodyPr>
          <a:lstStyle/>
          <a:p>
            <a:pPr algn="r"/>
            <a:r>
              <a:rPr lang="en-US" sz="2400" dirty="0"/>
              <a:t>S, I</a:t>
            </a:r>
            <a:endParaRPr lang="en-US" sz="2400" baseline="-25000" dirty="0"/>
          </a:p>
        </p:txBody>
      </p:sp>
      <p:cxnSp>
        <p:nvCxnSpPr>
          <p:cNvPr id="21" name="Straight Connector 20"/>
          <p:cNvCxnSpPr/>
          <p:nvPr/>
        </p:nvCxnSpPr>
        <p:spPr>
          <a:xfrm rot="13380000" flipV="1">
            <a:off x="2832799" y="3563694"/>
            <a:ext cx="429768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373111" y="4796135"/>
            <a:ext cx="534194" cy="461665"/>
          </a:xfrm>
          <a:prstGeom prst="rect">
            <a:avLst/>
          </a:prstGeom>
          <a:noFill/>
        </p:spPr>
        <p:txBody>
          <a:bodyPr wrap="square" rtlCol="0">
            <a:spAutoFit/>
          </a:bodyPr>
          <a:lstStyle/>
          <a:p>
            <a:pPr algn="r"/>
            <a:r>
              <a:rPr lang="en-US" sz="2400" dirty="0">
                <a:solidFill>
                  <a:srgbClr val="003399"/>
                </a:solidFill>
              </a:rPr>
              <a:t>I</a:t>
            </a:r>
            <a:r>
              <a:rPr lang="en-US" sz="2400" baseline="-25000" dirty="0">
                <a:solidFill>
                  <a:srgbClr val="003399"/>
                </a:solidFill>
              </a:rPr>
              <a:t>1</a:t>
            </a:r>
          </a:p>
        </p:txBody>
      </p:sp>
      <p:cxnSp>
        <p:nvCxnSpPr>
          <p:cNvPr id="10" name="Straight Connector 9"/>
          <p:cNvCxnSpPr/>
          <p:nvPr/>
        </p:nvCxnSpPr>
        <p:spPr>
          <a:xfrm rot="17400000" flipV="1">
            <a:off x="2942985"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2" name="TextBox 11"/>
              <p:cNvSpPr txBox="1"/>
              <p:nvPr/>
            </p:nvSpPr>
            <p:spPr>
              <a:xfrm>
                <a:off x="1845713" y="320040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panose="02040503050406030204" pitchFamily="18" charset="0"/>
                          </a:rPr>
                          <m:t>i</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p:sp>
            <p:nvSpPr>
              <p:cNvPr id="12" name="TextBox 11"/>
              <p:cNvSpPr txBox="1">
                <a:spLocks noRot="1" noChangeAspect="1" noMove="1" noResize="1" noEditPoints="1" noAdjustHandles="1" noChangeArrowheads="1" noChangeShapeType="1" noTextEdit="1"/>
              </p:cNvSpPr>
              <p:nvPr/>
            </p:nvSpPr>
            <p:spPr>
              <a:xfrm>
                <a:off x="1845713" y="3200400"/>
                <a:ext cx="1068388" cy="461665"/>
              </a:xfrm>
              <a:prstGeom prst="rect">
                <a:avLst/>
              </a:prstGeom>
              <a:blipFill>
                <a:blip r:embed="rId2"/>
                <a:stretch>
                  <a:fillRect b="-2703"/>
                </a:stretch>
              </a:blipFill>
            </p:spPr>
            <p:txBody>
              <a:bodyPr/>
              <a:lstStyle/>
              <a:p>
                <a:r>
                  <a:rPr lang="en-US">
                    <a:noFill/>
                  </a:rPr>
                  <a:t> </a:t>
                </a:r>
              </a:p>
            </p:txBody>
          </p:sp>
        </mc:Fallback>
      </mc:AlternateContent>
      <p:cxnSp>
        <p:nvCxnSpPr>
          <p:cNvPr id="13" name="Straight Connector 12"/>
          <p:cNvCxnSpPr/>
          <p:nvPr/>
        </p:nvCxnSpPr>
        <p:spPr>
          <a:xfrm flipH="1">
            <a:off x="2922495" y="3433741"/>
            <a:ext cx="1920240" cy="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845425" y="3429614"/>
            <a:ext cx="0" cy="219456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p:cNvSpPr txBox="1"/>
              <p:nvPr/>
            </p:nvSpPr>
            <p:spPr>
              <a:xfrm>
                <a:off x="4343400" y="5558135"/>
                <a:ext cx="1068388" cy="45313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I</m:t>
                          </m:r>
                        </m:e>
                        <m:sub>
                          <m:r>
                            <a:rPr lang="en-US" sz="2400" i="1">
                              <a:solidFill>
                                <a:srgbClr val="003399"/>
                              </a:solidFill>
                              <a:latin typeface="Cambria Math"/>
                            </a:rPr>
                            <m:t>1</m:t>
                          </m:r>
                        </m:sub>
                        <m:sup>
                          <m:r>
                            <a:rPr lang="en-US" sz="2400" i="1">
                              <a:solidFill>
                                <a:srgbClr val="003399"/>
                              </a:solidFill>
                              <a:latin typeface="Cambria Math"/>
                            </a:rPr>
                            <m:t>∗</m:t>
                          </m:r>
                        </m:sup>
                      </m:sSubSup>
                    </m:oMath>
                  </m:oMathPara>
                </a14:m>
                <a:endParaRPr lang="en-US" sz="2400" baseline="-25000" dirty="0">
                  <a:solidFill>
                    <a:srgbClr val="00863D"/>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4343400" y="5558135"/>
                <a:ext cx="1068388" cy="453137"/>
              </a:xfrm>
              <a:prstGeom prst="rect">
                <a:avLst/>
              </a:prstGeom>
              <a:blipFill rotWithShape="1">
                <a:blip r:embed="rId3"/>
                <a:stretch>
                  <a:fillRect b="-5405"/>
                </a:stretch>
              </a:blipFill>
            </p:spPr>
            <p:txBody>
              <a:bodyPr/>
              <a:lstStyle/>
              <a:p>
                <a:r>
                  <a:rPr lang="en-US">
                    <a:noFill/>
                  </a:rPr>
                  <a:t> </a:t>
                </a:r>
              </a:p>
            </p:txBody>
          </p:sp>
        </mc:Fallback>
      </mc:AlternateContent>
      <p:sp>
        <p:nvSpPr>
          <p:cNvPr id="22" name="TextBox 21"/>
          <p:cNvSpPr txBox="1"/>
          <p:nvPr/>
        </p:nvSpPr>
        <p:spPr>
          <a:xfrm>
            <a:off x="5257006" y="1779495"/>
            <a:ext cx="534194" cy="461665"/>
          </a:xfrm>
          <a:prstGeom prst="rect">
            <a:avLst/>
          </a:prstGeom>
          <a:noFill/>
        </p:spPr>
        <p:txBody>
          <a:bodyPr wrap="square" rtlCol="0">
            <a:spAutoFit/>
          </a:bodyPr>
          <a:lstStyle/>
          <a:p>
            <a:pPr algn="r"/>
            <a:r>
              <a:rPr lang="en-US" sz="2400" dirty="0">
                <a:solidFill>
                  <a:srgbClr val="003399"/>
                </a:solidFill>
              </a:rPr>
              <a:t>S</a:t>
            </a:r>
            <a:r>
              <a:rPr lang="en-US" sz="2400" baseline="-25000" dirty="0">
                <a:solidFill>
                  <a:srgbClr val="003399"/>
                </a:solidFill>
              </a:rPr>
              <a:t>1</a:t>
            </a:r>
          </a:p>
        </p:txBody>
      </p:sp>
      <p:cxnSp>
        <p:nvCxnSpPr>
          <p:cNvPr id="26" name="Straight Connector 25"/>
          <p:cNvCxnSpPr/>
          <p:nvPr/>
        </p:nvCxnSpPr>
        <p:spPr>
          <a:xfrm flipH="1">
            <a:off x="2922495" y="2850775"/>
            <a:ext cx="2139696" cy="0"/>
          </a:xfrm>
          <a:prstGeom prst="line">
            <a:avLst/>
          </a:prstGeom>
          <a:ln w="12700">
            <a:solidFill>
              <a:srgbClr val="00863D"/>
            </a:solidFill>
            <a:prstDash val="lg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069540" y="2812488"/>
            <a:ext cx="0" cy="2761488"/>
          </a:xfrm>
          <a:prstGeom prst="line">
            <a:avLst/>
          </a:prstGeom>
          <a:ln w="12700">
            <a:solidFill>
              <a:srgbClr val="00863D"/>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8" name="TextBox 27"/>
              <p:cNvSpPr txBox="1"/>
              <p:nvPr/>
            </p:nvSpPr>
            <p:spPr>
              <a:xfrm>
                <a:off x="1837765" y="260873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863D"/>
                            </a:solidFill>
                            <a:latin typeface="Cambria Math" panose="02040503050406030204" pitchFamily="18" charset="0"/>
                          </a:rPr>
                        </m:ctrlPr>
                      </m:sSubSupPr>
                      <m:e>
                        <m:r>
                          <m:rPr>
                            <m:sty m:val="p"/>
                          </m:rPr>
                          <a:rPr lang="en-US" sz="2400" b="0" i="0" smtClean="0">
                            <a:solidFill>
                              <a:srgbClr val="00863D"/>
                            </a:solidFill>
                            <a:latin typeface="Cambria Math" panose="02040503050406030204" pitchFamily="18" charset="0"/>
                          </a:rPr>
                          <m:t>i</m:t>
                        </m:r>
                      </m:e>
                      <m:sub>
                        <m:r>
                          <a:rPr lang="en-US" sz="2400" b="0" i="1" smtClean="0">
                            <a:solidFill>
                              <a:srgbClr val="00863D"/>
                            </a:solidFill>
                            <a:latin typeface="Cambria Math"/>
                          </a:rPr>
                          <m:t>2</m:t>
                        </m:r>
                      </m:sub>
                      <m:sup>
                        <m:r>
                          <a:rPr lang="en-US" sz="2400" i="1">
                            <a:solidFill>
                              <a:srgbClr val="00863D"/>
                            </a:solidFill>
                            <a:latin typeface="Cambria Math"/>
                          </a:rPr>
                          <m:t>∗</m:t>
                        </m:r>
                      </m:sup>
                    </m:sSubSup>
                  </m:oMath>
                </a14:m>
                <a:r>
                  <a:rPr lang="en-US" sz="2400" dirty="0">
                    <a:solidFill>
                      <a:srgbClr val="00863D"/>
                    </a:solidFill>
                  </a:rPr>
                  <a:t> </a:t>
                </a:r>
                <a:endParaRPr lang="en-US" sz="2400" baseline="-25000" dirty="0">
                  <a:solidFill>
                    <a:srgbClr val="00863D"/>
                  </a:solidFill>
                </a:endParaRPr>
              </a:p>
            </p:txBody>
          </p:sp>
        </mc:Choice>
        <mc:Fallback>
          <p:sp>
            <p:nvSpPr>
              <p:cNvPr id="28" name="TextBox 27"/>
              <p:cNvSpPr txBox="1">
                <a:spLocks noRot="1" noChangeAspect="1" noMove="1" noResize="1" noEditPoints="1" noAdjustHandles="1" noChangeArrowheads="1" noChangeShapeType="1" noTextEdit="1"/>
              </p:cNvSpPr>
              <p:nvPr/>
            </p:nvSpPr>
            <p:spPr>
              <a:xfrm>
                <a:off x="1837765" y="2608730"/>
                <a:ext cx="1068388" cy="461665"/>
              </a:xfrm>
              <a:prstGeom prst="rect">
                <a:avLst/>
              </a:prstGeom>
              <a:blipFill>
                <a:blip r:embed="rId4"/>
                <a:stretch>
                  <a:fillRect b="-2703"/>
                </a:stretch>
              </a:blipFill>
            </p:spPr>
            <p:txBody>
              <a:bodyPr/>
              <a:lstStyle/>
              <a:p>
                <a:r>
                  <a:rPr lang="en-US">
                    <a:noFill/>
                  </a:rPr>
                  <a:t> </a:t>
                </a:r>
              </a:p>
            </p:txBody>
          </p:sp>
        </mc:Fallback>
      </mc:AlternateContent>
      <p:cxnSp>
        <p:nvCxnSpPr>
          <p:cNvPr id="29" name="Straight Connector 28"/>
          <p:cNvCxnSpPr/>
          <p:nvPr/>
        </p:nvCxnSpPr>
        <p:spPr>
          <a:xfrm rot="13380000" flipV="1">
            <a:off x="3232723" y="3150871"/>
            <a:ext cx="4297680" cy="0"/>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525511" y="3962400"/>
            <a:ext cx="534194" cy="461665"/>
          </a:xfrm>
          <a:prstGeom prst="rect">
            <a:avLst/>
          </a:prstGeom>
          <a:noFill/>
        </p:spPr>
        <p:txBody>
          <a:bodyPr wrap="square" rtlCol="0">
            <a:spAutoFit/>
          </a:bodyPr>
          <a:lstStyle/>
          <a:p>
            <a:pPr algn="r"/>
            <a:r>
              <a:rPr lang="en-US" sz="2400" dirty="0">
                <a:solidFill>
                  <a:srgbClr val="00863D"/>
                </a:solidFill>
              </a:rPr>
              <a:t>I</a:t>
            </a:r>
            <a:r>
              <a:rPr lang="en-US" sz="2400" baseline="-25000" dirty="0">
                <a:solidFill>
                  <a:srgbClr val="00863D"/>
                </a:solidFill>
              </a:rPr>
              <a:t>2</a:t>
            </a:r>
          </a:p>
        </p:txBody>
      </p:sp>
      <p:sp>
        <p:nvSpPr>
          <p:cNvPr id="23" name="TextBox 22"/>
          <p:cNvSpPr txBox="1"/>
          <p:nvPr/>
        </p:nvSpPr>
        <p:spPr>
          <a:xfrm>
            <a:off x="640080" y="432755"/>
            <a:ext cx="7863840" cy="584775"/>
          </a:xfrm>
          <a:prstGeom prst="rect">
            <a:avLst/>
          </a:prstGeom>
          <a:noFill/>
        </p:spPr>
        <p:txBody>
          <a:bodyPr wrap="square" rtlCol="0" anchor="ctr" anchorCtr="0">
            <a:spAutoFit/>
          </a:bodyPr>
          <a:lstStyle/>
          <a:p>
            <a:pPr algn="ctr"/>
            <a:r>
              <a:rPr lang="en-US" sz="3200" dirty="0">
                <a:solidFill>
                  <a:srgbClr val="003399"/>
                </a:solidFill>
              </a:rPr>
              <a:t>A New Technology That Raises Future MRP</a:t>
            </a:r>
            <a:r>
              <a:rPr lang="en-US" sz="3200" baseline="-25000" dirty="0">
                <a:solidFill>
                  <a:srgbClr val="003399"/>
                </a:solidFill>
              </a:rPr>
              <a:t>K</a:t>
            </a:r>
            <a:r>
              <a:rPr lang="en-US" sz="3200" dirty="0">
                <a:solidFill>
                  <a:srgbClr val="003399"/>
                </a:solidFill>
              </a:rPr>
              <a:t>’s</a:t>
            </a:r>
          </a:p>
        </p:txBody>
      </p:sp>
      <mc:AlternateContent xmlns:mc="http://schemas.openxmlformats.org/markup-compatibility/2006" xmlns:a14="http://schemas.microsoft.com/office/drawing/2010/main">
        <mc:Choice Requires="a14">
          <p:sp>
            <p:nvSpPr>
              <p:cNvPr id="24" name="TextBox 23"/>
              <p:cNvSpPr txBox="1"/>
              <p:nvPr/>
            </p:nvSpPr>
            <p:spPr>
              <a:xfrm>
                <a:off x="4617584" y="5562600"/>
                <a:ext cx="1068388"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2400" i="1">
                              <a:solidFill>
                                <a:srgbClr val="00863D"/>
                              </a:solidFill>
                              <a:latin typeface="Cambria Math" panose="02040503050406030204" pitchFamily="18" charset="0"/>
                            </a:rPr>
                          </m:ctrlPr>
                        </m:sSubSupPr>
                        <m:e>
                          <m:r>
                            <m:rPr>
                              <m:sty m:val="p"/>
                            </m:rPr>
                            <a:rPr lang="en-US" sz="2400">
                              <a:solidFill>
                                <a:srgbClr val="00863D"/>
                              </a:solidFill>
                              <a:latin typeface="Cambria Math"/>
                            </a:rPr>
                            <m:t>I</m:t>
                          </m:r>
                        </m:e>
                        <m:sub>
                          <m:r>
                            <a:rPr lang="en-US" sz="2400" i="1">
                              <a:solidFill>
                                <a:srgbClr val="00863D"/>
                              </a:solidFill>
                              <a:latin typeface="Cambria Math"/>
                            </a:rPr>
                            <m:t>2</m:t>
                          </m:r>
                        </m:sub>
                        <m:sup>
                          <m:r>
                            <a:rPr lang="en-US" sz="2400" i="1">
                              <a:solidFill>
                                <a:srgbClr val="00863D"/>
                              </a:solidFill>
                              <a:latin typeface="Cambria Math"/>
                            </a:rPr>
                            <m:t>∗</m:t>
                          </m:r>
                        </m:sup>
                      </m:sSubSup>
                    </m:oMath>
                  </m:oMathPara>
                </a14:m>
                <a:endParaRPr lang="en-US" sz="2400" baseline="-25000" dirty="0">
                  <a:solidFill>
                    <a:srgbClr val="00863D"/>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4617584" y="5562600"/>
                <a:ext cx="1068388" cy="461665"/>
              </a:xfrm>
              <a:prstGeom prst="rect">
                <a:avLst/>
              </a:prstGeom>
              <a:blipFill rotWithShape="1">
                <a:blip r:embed="rId5"/>
                <a:stretch>
                  <a:fillRect b="-2667"/>
                </a:stretch>
              </a:blipFill>
            </p:spPr>
            <p:txBody>
              <a:bodyPr/>
              <a:lstStyle/>
              <a:p>
                <a:r>
                  <a:rPr lang="en-US">
                    <a:noFill/>
                  </a:rPr>
                  <a:t> </a:t>
                </a:r>
              </a:p>
            </p:txBody>
          </p:sp>
        </mc:Fallback>
      </mc:AlternateContent>
    </p:spTree>
    <p:extLst>
      <p:ext uri="{BB962C8B-B14F-4D97-AF65-F5344CB8AC3E}">
        <p14:creationId xmlns:p14="http://schemas.microsoft.com/office/powerpoint/2010/main" val="30427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p:cNvGrpSpPr/>
          <p:nvPr/>
        </p:nvGrpSpPr>
        <p:grpSpPr>
          <a:xfrm>
            <a:off x="2911450" y="1400205"/>
            <a:ext cx="4206240" cy="4218466"/>
            <a:chOff x="5318759" y="1117122"/>
            <a:chExt cx="4206240" cy="4218466"/>
          </a:xfrm>
        </p:grpSpPr>
        <p:cxnSp>
          <p:nvCxnSpPr>
            <p:cNvPr id="53" name="Straight Connector 52"/>
            <p:cNvCxnSpPr/>
            <p:nvPr/>
          </p:nvCxnSpPr>
          <p:spPr>
            <a:xfrm>
              <a:off x="5318759" y="5334000"/>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3231674" y="3219448"/>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854678" y="1290935"/>
            <a:ext cx="1071587" cy="461665"/>
          </a:xfrm>
          <a:prstGeom prst="rect">
            <a:avLst/>
          </a:prstGeom>
          <a:noFill/>
        </p:spPr>
        <p:txBody>
          <a:bodyPr wrap="square" rtlCol="0">
            <a:spAutoFit/>
          </a:bodyPr>
          <a:lstStyle/>
          <a:p>
            <a:pPr algn="r"/>
            <a:r>
              <a:rPr lang="en-US" sz="2400" dirty="0" err="1"/>
              <a:t>i</a:t>
            </a:r>
            <a:endParaRPr lang="en-US" sz="2400" baseline="-25000" dirty="0"/>
          </a:p>
        </p:txBody>
      </p:sp>
      <p:sp>
        <p:nvSpPr>
          <p:cNvPr id="20" name="TextBox 19"/>
          <p:cNvSpPr txBox="1"/>
          <p:nvPr/>
        </p:nvSpPr>
        <p:spPr>
          <a:xfrm>
            <a:off x="4876800" y="5558135"/>
            <a:ext cx="2332330" cy="461665"/>
          </a:xfrm>
          <a:prstGeom prst="rect">
            <a:avLst/>
          </a:prstGeom>
          <a:noFill/>
        </p:spPr>
        <p:txBody>
          <a:bodyPr wrap="square" rtlCol="0">
            <a:spAutoFit/>
          </a:bodyPr>
          <a:lstStyle/>
          <a:p>
            <a:pPr algn="r"/>
            <a:r>
              <a:rPr lang="en-US" sz="2400" dirty="0"/>
              <a:t>S, I</a:t>
            </a:r>
            <a:endParaRPr lang="en-US" sz="2400" baseline="-25000" dirty="0"/>
          </a:p>
        </p:txBody>
      </p:sp>
      <p:cxnSp>
        <p:nvCxnSpPr>
          <p:cNvPr id="21" name="Straight Connector 20"/>
          <p:cNvCxnSpPr/>
          <p:nvPr/>
        </p:nvCxnSpPr>
        <p:spPr>
          <a:xfrm rot="13380000" flipV="1">
            <a:off x="2832799" y="3563694"/>
            <a:ext cx="429768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373111" y="4796135"/>
            <a:ext cx="534194" cy="461665"/>
          </a:xfrm>
          <a:prstGeom prst="rect">
            <a:avLst/>
          </a:prstGeom>
          <a:noFill/>
        </p:spPr>
        <p:txBody>
          <a:bodyPr wrap="square" rtlCol="0">
            <a:spAutoFit/>
          </a:bodyPr>
          <a:lstStyle/>
          <a:p>
            <a:pPr algn="r"/>
            <a:r>
              <a:rPr lang="en-US" sz="2400" dirty="0">
                <a:solidFill>
                  <a:srgbClr val="003399"/>
                </a:solidFill>
              </a:rPr>
              <a:t>I</a:t>
            </a:r>
            <a:r>
              <a:rPr lang="en-US" sz="2400" baseline="-25000" dirty="0">
                <a:solidFill>
                  <a:srgbClr val="003399"/>
                </a:solidFill>
              </a:rPr>
              <a:t>1</a:t>
            </a:r>
          </a:p>
        </p:txBody>
      </p:sp>
      <p:cxnSp>
        <p:nvCxnSpPr>
          <p:cNvPr id="10" name="Straight Connector 9"/>
          <p:cNvCxnSpPr/>
          <p:nvPr/>
        </p:nvCxnSpPr>
        <p:spPr>
          <a:xfrm rot="17400000" flipV="1">
            <a:off x="2942985" y="3628326"/>
            <a:ext cx="3657600" cy="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2" name="TextBox 11"/>
              <p:cNvSpPr txBox="1"/>
              <p:nvPr/>
            </p:nvSpPr>
            <p:spPr>
              <a:xfrm>
                <a:off x="1845713" y="3200400"/>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panose="02040503050406030204" pitchFamily="18" charset="0"/>
                          </a:rPr>
                          <m:t>i</m:t>
                        </m:r>
                      </m:e>
                      <m:sub>
                        <m:r>
                          <a:rPr lang="en-US" sz="2400" i="1">
                            <a:solidFill>
                              <a:srgbClr val="003399"/>
                            </a:solidFill>
                            <a:latin typeface="Cambria Math"/>
                          </a:rPr>
                          <m:t>1</m:t>
                        </m:r>
                      </m:sub>
                      <m:sup>
                        <m:r>
                          <a:rPr lang="en-US" sz="2400" i="1">
                            <a:solidFill>
                              <a:srgbClr val="003399"/>
                            </a:solidFill>
                            <a:latin typeface="Cambria Math"/>
                          </a:rPr>
                          <m:t>∗</m:t>
                        </m:r>
                      </m:sup>
                    </m:sSubSup>
                  </m:oMath>
                </a14:m>
                <a:r>
                  <a:rPr lang="en-US" sz="2400" dirty="0">
                    <a:solidFill>
                      <a:srgbClr val="003399"/>
                    </a:solidFill>
                  </a:rPr>
                  <a:t> </a:t>
                </a:r>
                <a:endParaRPr lang="en-US" sz="2400" baseline="-25000" dirty="0">
                  <a:solidFill>
                    <a:srgbClr val="00863D"/>
                  </a:solidFill>
                </a:endParaRPr>
              </a:p>
            </p:txBody>
          </p:sp>
        </mc:Choice>
        <mc:Fallback>
          <p:sp>
            <p:nvSpPr>
              <p:cNvPr id="12" name="TextBox 11"/>
              <p:cNvSpPr txBox="1">
                <a:spLocks noRot="1" noChangeAspect="1" noMove="1" noResize="1" noEditPoints="1" noAdjustHandles="1" noChangeArrowheads="1" noChangeShapeType="1" noTextEdit="1"/>
              </p:cNvSpPr>
              <p:nvPr/>
            </p:nvSpPr>
            <p:spPr>
              <a:xfrm>
                <a:off x="1845713" y="3200400"/>
                <a:ext cx="1068388" cy="461665"/>
              </a:xfrm>
              <a:prstGeom prst="rect">
                <a:avLst/>
              </a:prstGeom>
              <a:blipFill>
                <a:blip r:embed="rId2"/>
                <a:stretch>
                  <a:fillRect b="-2703"/>
                </a:stretch>
              </a:blipFill>
            </p:spPr>
            <p:txBody>
              <a:bodyPr/>
              <a:lstStyle/>
              <a:p>
                <a:r>
                  <a:rPr lang="en-US">
                    <a:noFill/>
                  </a:rPr>
                  <a:t> </a:t>
                </a:r>
              </a:p>
            </p:txBody>
          </p:sp>
        </mc:Fallback>
      </mc:AlternateContent>
      <p:cxnSp>
        <p:nvCxnSpPr>
          <p:cNvPr id="13" name="Straight Connector 12"/>
          <p:cNvCxnSpPr/>
          <p:nvPr/>
        </p:nvCxnSpPr>
        <p:spPr>
          <a:xfrm flipH="1">
            <a:off x="2922495" y="3433741"/>
            <a:ext cx="1920240" cy="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845425" y="3429614"/>
            <a:ext cx="0" cy="2194560"/>
          </a:xfrm>
          <a:prstGeom prst="line">
            <a:avLst/>
          </a:prstGeom>
          <a:ln w="12700">
            <a:solidFill>
              <a:srgbClr val="003399"/>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p:cNvSpPr txBox="1"/>
              <p:nvPr/>
            </p:nvSpPr>
            <p:spPr>
              <a:xfrm>
                <a:off x="4343400" y="5558135"/>
                <a:ext cx="1068388" cy="45313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2400" i="1" smtClean="0">
                              <a:solidFill>
                                <a:srgbClr val="003399"/>
                              </a:solidFill>
                              <a:latin typeface="Cambria Math" panose="02040503050406030204" pitchFamily="18" charset="0"/>
                            </a:rPr>
                          </m:ctrlPr>
                        </m:sSubSupPr>
                        <m:e>
                          <m:r>
                            <m:rPr>
                              <m:sty m:val="p"/>
                            </m:rPr>
                            <a:rPr lang="en-US" sz="2400" b="0" i="0" smtClean="0">
                              <a:solidFill>
                                <a:srgbClr val="003399"/>
                              </a:solidFill>
                              <a:latin typeface="Cambria Math"/>
                            </a:rPr>
                            <m:t>I</m:t>
                          </m:r>
                        </m:e>
                        <m:sub>
                          <m:r>
                            <a:rPr lang="en-US" sz="2400" i="1">
                              <a:solidFill>
                                <a:srgbClr val="003399"/>
                              </a:solidFill>
                              <a:latin typeface="Cambria Math"/>
                            </a:rPr>
                            <m:t>1</m:t>
                          </m:r>
                        </m:sub>
                        <m:sup>
                          <m:r>
                            <a:rPr lang="en-US" sz="2400" i="1">
                              <a:solidFill>
                                <a:srgbClr val="003399"/>
                              </a:solidFill>
                              <a:latin typeface="Cambria Math"/>
                            </a:rPr>
                            <m:t>∗</m:t>
                          </m:r>
                        </m:sup>
                      </m:sSubSup>
                    </m:oMath>
                  </m:oMathPara>
                </a14:m>
                <a:endParaRPr lang="en-US" sz="2400" baseline="-25000" dirty="0">
                  <a:solidFill>
                    <a:srgbClr val="00863D"/>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4343400" y="5558135"/>
                <a:ext cx="1068388" cy="453137"/>
              </a:xfrm>
              <a:prstGeom prst="rect">
                <a:avLst/>
              </a:prstGeom>
              <a:blipFill rotWithShape="1">
                <a:blip r:embed="rId3"/>
                <a:stretch>
                  <a:fillRect b="-5405"/>
                </a:stretch>
              </a:blipFill>
            </p:spPr>
            <p:txBody>
              <a:bodyPr/>
              <a:lstStyle/>
              <a:p>
                <a:r>
                  <a:rPr lang="en-US">
                    <a:noFill/>
                  </a:rPr>
                  <a:t> </a:t>
                </a:r>
              </a:p>
            </p:txBody>
          </p:sp>
        </mc:Fallback>
      </mc:AlternateContent>
      <p:sp>
        <p:nvSpPr>
          <p:cNvPr id="22" name="TextBox 21"/>
          <p:cNvSpPr txBox="1"/>
          <p:nvPr/>
        </p:nvSpPr>
        <p:spPr>
          <a:xfrm>
            <a:off x="5257006" y="1779495"/>
            <a:ext cx="534194" cy="461665"/>
          </a:xfrm>
          <a:prstGeom prst="rect">
            <a:avLst/>
          </a:prstGeom>
          <a:noFill/>
        </p:spPr>
        <p:txBody>
          <a:bodyPr wrap="square" rtlCol="0">
            <a:spAutoFit/>
          </a:bodyPr>
          <a:lstStyle/>
          <a:p>
            <a:pPr algn="r"/>
            <a:r>
              <a:rPr lang="en-US" sz="2400" dirty="0">
                <a:solidFill>
                  <a:srgbClr val="003399"/>
                </a:solidFill>
              </a:rPr>
              <a:t>S</a:t>
            </a:r>
            <a:r>
              <a:rPr lang="en-US" sz="2400" baseline="-25000" dirty="0">
                <a:solidFill>
                  <a:srgbClr val="003399"/>
                </a:solidFill>
              </a:rPr>
              <a:t>1</a:t>
            </a:r>
          </a:p>
        </p:txBody>
      </p:sp>
      <p:cxnSp>
        <p:nvCxnSpPr>
          <p:cNvPr id="26" name="Straight Connector 25"/>
          <p:cNvCxnSpPr>
            <a:cxnSpLocks/>
          </p:cNvCxnSpPr>
          <p:nvPr/>
        </p:nvCxnSpPr>
        <p:spPr>
          <a:xfrm flipH="1">
            <a:off x="2922495" y="3886200"/>
            <a:ext cx="2380595" cy="0"/>
          </a:xfrm>
          <a:prstGeom prst="line">
            <a:avLst/>
          </a:prstGeom>
          <a:ln w="12700">
            <a:solidFill>
              <a:srgbClr val="00863D"/>
            </a:solidFill>
            <a:prstDash val="lg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cxnSpLocks/>
          </p:cNvCxnSpPr>
          <p:nvPr/>
        </p:nvCxnSpPr>
        <p:spPr>
          <a:xfrm>
            <a:off x="5271070" y="3886200"/>
            <a:ext cx="0" cy="1714850"/>
          </a:xfrm>
          <a:prstGeom prst="line">
            <a:avLst/>
          </a:prstGeom>
          <a:ln w="12700">
            <a:solidFill>
              <a:srgbClr val="00863D"/>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8" name="TextBox 27"/>
              <p:cNvSpPr txBox="1"/>
              <p:nvPr/>
            </p:nvSpPr>
            <p:spPr>
              <a:xfrm>
                <a:off x="1796279" y="3655367"/>
                <a:ext cx="1068388" cy="461665"/>
              </a:xfrm>
              <a:prstGeom prst="rect">
                <a:avLst/>
              </a:prstGeom>
              <a:noFill/>
            </p:spPr>
            <p:txBody>
              <a:bodyPr wrap="square" rtlCol="0">
                <a:spAutoFit/>
              </a:bodyPr>
              <a:lstStyle/>
              <a:p>
                <a:pPr algn="r"/>
                <a14:m>
                  <m:oMath xmlns:m="http://schemas.openxmlformats.org/officeDocument/2006/math">
                    <m:sSubSup>
                      <m:sSubSupPr>
                        <m:ctrlPr>
                          <a:rPr lang="en-US" sz="2400" i="1" smtClean="0">
                            <a:solidFill>
                              <a:srgbClr val="00863D"/>
                            </a:solidFill>
                            <a:latin typeface="Cambria Math" panose="02040503050406030204" pitchFamily="18" charset="0"/>
                          </a:rPr>
                        </m:ctrlPr>
                      </m:sSubSupPr>
                      <m:e>
                        <m:r>
                          <m:rPr>
                            <m:sty m:val="p"/>
                          </m:rPr>
                          <a:rPr lang="en-US" sz="2400" b="0" i="0" smtClean="0">
                            <a:solidFill>
                              <a:srgbClr val="00863D"/>
                            </a:solidFill>
                            <a:latin typeface="Cambria Math" panose="02040503050406030204" pitchFamily="18" charset="0"/>
                          </a:rPr>
                          <m:t>i</m:t>
                        </m:r>
                      </m:e>
                      <m:sub>
                        <m:r>
                          <a:rPr lang="en-US" sz="2400" b="0" i="1" smtClean="0">
                            <a:solidFill>
                              <a:srgbClr val="00863D"/>
                            </a:solidFill>
                            <a:latin typeface="Cambria Math"/>
                          </a:rPr>
                          <m:t>2</m:t>
                        </m:r>
                      </m:sub>
                      <m:sup>
                        <m:r>
                          <a:rPr lang="en-US" sz="2400" i="1">
                            <a:solidFill>
                              <a:srgbClr val="00863D"/>
                            </a:solidFill>
                            <a:latin typeface="Cambria Math"/>
                          </a:rPr>
                          <m:t>∗</m:t>
                        </m:r>
                      </m:sup>
                    </m:sSubSup>
                  </m:oMath>
                </a14:m>
                <a:r>
                  <a:rPr lang="en-US" sz="2400" dirty="0">
                    <a:solidFill>
                      <a:srgbClr val="00863D"/>
                    </a:solidFill>
                  </a:rPr>
                  <a:t> </a:t>
                </a:r>
                <a:endParaRPr lang="en-US" sz="2400" baseline="-25000" dirty="0">
                  <a:solidFill>
                    <a:srgbClr val="00863D"/>
                  </a:solidFill>
                </a:endParaRPr>
              </a:p>
            </p:txBody>
          </p:sp>
        </mc:Choice>
        <mc:Fallback>
          <p:sp>
            <p:nvSpPr>
              <p:cNvPr id="28" name="TextBox 27"/>
              <p:cNvSpPr txBox="1">
                <a:spLocks noRot="1" noChangeAspect="1" noMove="1" noResize="1" noEditPoints="1" noAdjustHandles="1" noChangeArrowheads="1" noChangeShapeType="1" noTextEdit="1"/>
              </p:cNvSpPr>
              <p:nvPr/>
            </p:nvSpPr>
            <p:spPr>
              <a:xfrm>
                <a:off x="1796279" y="3655367"/>
                <a:ext cx="1068388" cy="461665"/>
              </a:xfrm>
              <a:prstGeom prst="rect">
                <a:avLst/>
              </a:prstGeom>
              <a:blipFill>
                <a:blip r:embed="rId4"/>
                <a:stretch>
                  <a:fillRect b="-5556"/>
                </a:stretch>
              </a:blipFill>
            </p:spPr>
            <p:txBody>
              <a:bodyPr/>
              <a:lstStyle/>
              <a:p>
                <a:r>
                  <a:rPr lang="en-US">
                    <a:noFill/>
                  </a:rPr>
                  <a:t> </a:t>
                </a:r>
              </a:p>
            </p:txBody>
          </p:sp>
        </mc:Fallback>
      </mc:AlternateContent>
      <p:sp>
        <p:nvSpPr>
          <p:cNvPr id="30" name="TextBox 29"/>
          <p:cNvSpPr txBox="1"/>
          <p:nvPr/>
        </p:nvSpPr>
        <p:spPr>
          <a:xfrm>
            <a:off x="5879068" y="2010327"/>
            <a:ext cx="534194" cy="461665"/>
          </a:xfrm>
          <a:prstGeom prst="rect">
            <a:avLst/>
          </a:prstGeom>
          <a:noFill/>
        </p:spPr>
        <p:txBody>
          <a:bodyPr wrap="square" rtlCol="0">
            <a:spAutoFit/>
          </a:bodyPr>
          <a:lstStyle/>
          <a:p>
            <a:pPr algn="r"/>
            <a:r>
              <a:rPr lang="en-US" sz="2400" dirty="0">
                <a:solidFill>
                  <a:srgbClr val="00863D"/>
                </a:solidFill>
              </a:rPr>
              <a:t>S</a:t>
            </a:r>
            <a:r>
              <a:rPr lang="en-US" sz="2400" baseline="-25000" dirty="0">
                <a:solidFill>
                  <a:srgbClr val="00863D"/>
                </a:solidFill>
              </a:rPr>
              <a:t>2</a:t>
            </a:r>
          </a:p>
        </p:txBody>
      </p:sp>
      <p:sp>
        <p:nvSpPr>
          <p:cNvPr id="23" name="TextBox 22"/>
          <p:cNvSpPr txBox="1"/>
          <p:nvPr/>
        </p:nvSpPr>
        <p:spPr>
          <a:xfrm>
            <a:off x="839865" y="39076"/>
            <a:ext cx="7863840" cy="1077218"/>
          </a:xfrm>
          <a:prstGeom prst="rect">
            <a:avLst/>
          </a:prstGeom>
          <a:noFill/>
        </p:spPr>
        <p:txBody>
          <a:bodyPr wrap="square" rtlCol="0" anchor="ctr" anchorCtr="0">
            <a:spAutoFit/>
          </a:bodyPr>
          <a:lstStyle/>
          <a:p>
            <a:pPr algn="ctr"/>
            <a:r>
              <a:rPr lang="en-US" sz="3200" dirty="0">
                <a:solidFill>
                  <a:srgbClr val="003399"/>
                </a:solidFill>
              </a:rPr>
              <a:t>A shift out in household savings supply: people become less impatient</a:t>
            </a:r>
          </a:p>
        </p:txBody>
      </p:sp>
      <mc:AlternateContent xmlns:mc="http://schemas.openxmlformats.org/markup-compatibility/2006">
        <mc:Choice xmlns:a14="http://schemas.microsoft.com/office/drawing/2010/main" Requires="a14">
          <p:sp>
            <p:nvSpPr>
              <p:cNvPr id="24" name="TextBox 23"/>
              <p:cNvSpPr txBox="1"/>
              <p:nvPr/>
            </p:nvSpPr>
            <p:spPr>
              <a:xfrm>
                <a:off x="4771785" y="5572589"/>
                <a:ext cx="1068388"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2400" i="1">
                              <a:solidFill>
                                <a:srgbClr val="00863D"/>
                              </a:solidFill>
                              <a:latin typeface="Cambria Math" panose="02040503050406030204" pitchFamily="18" charset="0"/>
                            </a:rPr>
                          </m:ctrlPr>
                        </m:sSubSupPr>
                        <m:e>
                          <m:r>
                            <m:rPr>
                              <m:sty m:val="p"/>
                            </m:rPr>
                            <a:rPr lang="en-US" sz="2400">
                              <a:solidFill>
                                <a:srgbClr val="00863D"/>
                              </a:solidFill>
                              <a:latin typeface="Cambria Math"/>
                            </a:rPr>
                            <m:t>I</m:t>
                          </m:r>
                        </m:e>
                        <m:sub>
                          <m:r>
                            <a:rPr lang="en-US" sz="2400" i="1">
                              <a:solidFill>
                                <a:srgbClr val="00863D"/>
                              </a:solidFill>
                              <a:latin typeface="Cambria Math"/>
                            </a:rPr>
                            <m:t>2</m:t>
                          </m:r>
                        </m:sub>
                        <m:sup>
                          <m:r>
                            <a:rPr lang="en-US" sz="2400" i="1">
                              <a:solidFill>
                                <a:srgbClr val="00863D"/>
                              </a:solidFill>
                              <a:latin typeface="Cambria Math"/>
                            </a:rPr>
                            <m:t>∗</m:t>
                          </m:r>
                        </m:sup>
                      </m:sSubSup>
                    </m:oMath>
                  </m:oMathPara>
                </a14:m>
                <a:endParaRPr lang="en-US" sz="2400" baseline="-25000" dirty="0">
                  <a:solidFill>
                    <a:srgbClr val="00863D"/>
                  </a:solidFill>
                </a:endParaRPr>
              </a:p>
            </p:txBody>
          </p:sp>
        </mc:Choice>
        <mc:Fallback>
          <p:sp>
            <p:nvSpPr>
              <p:cNvPr id="24" name="TextBox 23"/>
              <p:cNvSpPr txBox="1">
                <a:spLocks noRot="1" noChangeAspect="1" noMove="1" noResize="1" noEditPoints="1" noAdjustHandles="1" noChangeArrowheads="1" noChangeShapeType="1" noTextEdit="1"/>
              </p:cNvSpPr>
              <p:nvPr/>
            </p:nvSpPr>
            <p:spPr>
              <a:xfrm>
                <a:off x="4771785" y="5572589"/>
                <a:ext cx="1068388" cy="461665"/>
              </a:xfrm>
              <a:prstGeom prst="rect">
                <a:avLst/>
              </a:prstGeom>
              <a:blipFill>
                <a:blip r:embed="rId5"/>
                <a:stretch>
                  <a:fillRect b="-2632"/>
                </a:stretch>
              </a:blipFill>
            </p:spPr>
            <p:txBody>
              <a:bodyPr/>
              <a:lstStyle/>
              <a:p>
                <a:r>
                  <a:rPr lang="en-US">
                    <a:noFill/>
                  </a:rPr>
                  <a:t> </a:t>
                </a:r>
              </a:p>
            </p:txBody>
          </p:sp>
        </mc:Fallback>
      </mc:AlternateContent>
      <p:cxnSp>
        <p:nvCxnSpPr>
          <p:cNvPr id="2" name="Straight Connector 1">
            <a:extLst>
              <a:ext uri="{FF2B5EF4-FFF2-40B4-BE49-F238E27FC236}">
                <a16:creationId xmlns:a16="http://schemas.microsoft.com/office/drawing/2014/main" id="{5F95A32F-82F3-44C1-ECBF-4A703E47A17E}"/>
              </a:ext>
            </a:extLst>
          </p:cNvPr>
          <p:cNvCxnSpPr/>
          <p:nvPr/>
        </p:nvCxnSpPr>
        <p:spPr>
          <a:xfrm rot="17400000" flipV="1">
            <a:off x="3474290" y="3796517"/>
            <a:ext cx="3657600" cy="0"/>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0402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indent="0" algn="ctr">
              <a:buNone/>
            </a:pPr>
            <a:r>
              <a:rPr lang="en-US" cap="small" dirty="0">
                <a:solidFill>
                  <a:srgbClr val="CC0000"/>
                </a:solidFill>
              </a:rPr>
              <a:t>VI. Wealth Fluctuations: </a:t>
            </a:r>
          </a:p>
          <a:p>
            <a:pPr marL="0" indent="0" algn="ctr">
              <a:buNone/>
            </a:pPr>
            <a:r>
              <a:rPr lang="en-US" cap="small" dirty="0">
                <a:solidFill>
                  <a:srgbClr val="CC0000"/>
                </a:solidFill>
              </a:rPr>
              <a:t>Stock Prices </a:t>
            </a:r>
            <a:endParaRPr lang="en-US" sz="3200" i="1" cap="small" dirty="0">
              <a:solidFill>
                <a:srgbClr val="CC0000"/>
              </a:solidFill>
            </a:endParaRPr>
          </a:p>
        </p:txBody>
      </p:sp>
    </p:spTree>
    <p:extLst>
      <p:ext uri="{BB962C8B-B14F-4D97-AF65-F5344CB8AC3E}">
        <p14:creationId xmlns:p14="http://schemas.microsoft.com/office/powerpoint/2010/main" val="2206053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0"/>
            <a:ext cx="891540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Wealth</a:t>
            </a:r>
          </a:p>
          <a:p>
            <a:pPr marL="365760" indent="-365760">
              <a:spcBef>
                <a:spcPts val="2400"/>
              </a:spcBef>
              <a:buClr>
                <a:srgbClr val="003399"/>
              </a:buClr>
            </a:pPr>
            <a:r>
              <a:rPr lang="en-US" sz="2600" dirty="0">
                <a:solidFill>
                  <a:srgbClr val="CC0000"/>
                </a:solidFill>
              </a:rPr>
              <a:t>Wealth</a:t>
            </a:r>
            <a:r>
              <a:rPr lang="en-US" sz="2600" dirty="0"/>
              <a:t> refers to the value of marketable assets (assets that are in principle tradeable). Main assets:</a:t>
            </a:r>
          </a:p>
          <a:p>
            <a:pPr marL="765810" lvl="1" indent="-365760">
              <a:spcBef>
                <a:spcPts val="2400"/>
              </a:spcBef>
              <a:buClr>
                <a:srgbClr val="003399"/>
              </a:buClr>
            </a:pPr>
            <a:r>
              <a:rPr lang="en-US" sz="2400" dirty="0"/>
              <a:t>Businesses (shares of corporations, smaller businesses)</a:t>
            </a:r>
          </a:p>
          <a:p>
            <a:pPr marL="765810" lvl="1" indent="-365760">
              <a:spcBef>
                <a:spcPts val="2400"/>
              </a:spcBef>
              <a:buClr>
                <a:srgbClr val="003399"/>
              </a:buClr>
            </a:pPr>
            <a:r>
              <a:rPr lang="en-US" sz="2400" dirty="0"/>
              <a:t>Housing</a:t>
            </a:r>
          </a:p>
          <a:p>
            <a:pPr marL="765810" lvl="1" indent="-365760">
              <a:spcBef>
                <a:spcPts val="2400"/>
              </a:spcBef>
              <a:buClr>
                <a:srgbClr val="003399"/>
              </a:buClr>
            </a:pPr>
            <a:r>
              <a:rPr lang="en-US" sz="2400" dirty="0"/>
              <a:t>Loans and debt: loan is positive wealth for lender and negative wealth for borrower (which net out)</a:t>
            </a:r>
          </a:p>
          <a:p>
            <a:pPr marL="765810" lvl="1" indent="-365760">
              <a:spcBef>
                <a:spcPts val="2400"/>
              </a:spcBef>
              <a:buClr>
                <a:srgbClr val="003399"/>
              </a:buClr>
            </a:pPr>
            <a:r>
              <a:rPr lang="en-US" sz="2400" dirty="0"/>
              <a:t>Durables (vehicles, collectibles, jewelry) small overall</a:t>
            </a:r>
          </a:p>
          <a:p>
            <a:pPr marL="365760" indent="-365760">
              <a:spcBef>
                <a:spcPts val="2400"/>
              </a:spcBef>
              <a:buClr>
                <a:srgbClr val="003399"/>
              </a:buClr>
            </a:pPr>
            <a:r>
              <a:rPr lang="en-US" sz="2600" dirty="0"/>
              <a:t>Wealth is a stock that accumulates from past savings and inheritances received</a:t>
            </a:r>
          </a:p>
          <a:p>
            <a:pPr marL="365760" indent="-365760">
              <a:spcBef>
                <a:spcPts val="2400"/>
              </a:spcBef>
              <a:buClr>
                <a:srgbClr val="003399"/>
              </a:buClr>
            </a:pPr>
            <a:r>
              <a:rPr lang="en-US" sz="2600" dirty="0"/>
              <a:t>Value of assets can fluctuate quickly and widely (stock prices)</a:t>
            </a:r>
          </a:p>
          <a:p>
            <a:pPr marL="400050" lvl="1" indent="0">
              <a:spcBef>
                <a:spcPts val="2400"/>
              </a:spcBef>
              <a:buClr>
                <a:srgbClr val="003399"/>
              </a:buClr>
              <a:buNone/>
            </a:pPr>
            <a:endParaRPr lang="en-US" sz="2400" dirty="0"/>
          </a:p>
          <a:p>
            <a:pPr marL="765810" lvl="1" indent="-365760">
              <a:spcBef>
                <a:spcPts val="2400"/>
              </a:spcBef>
              <a:buClr>
                <a:srgbClr val="003399"/>
              </a:buClr>
            </a:pPr>
            <a:endParaRPr lang="en-US" sz="2400" dirty="0"/>
          </a:p>
        </p:txBody>
      </p:sp>
    </p:spTree>
    <p:extLst>
      <p:ext uri="{BB962C8B-B14F-4D97-AF65-F5344CB8AC3E}">
        <p14:creationId xmlns:p14="http://schemas.microsoft.com/office/powerpoint/2010/main" val="6842499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5800" y="76200"/>
            <a:ext cx="7818120" cy="6370320"/>
          </a:xfrm>
          <a:solidFill>
            <a:schemeClr val="bg1"/>
          </a:solidFill>
        </p:spPr>
        <p:txBody>
          <a:bodyPr tIns="0" bIns="0">
            <a:noAutofit/>
          </a:bodyPr>
          <a:lstStyle/>
          <a:p>
            <a:pPr marL="0" indent="0" algn="ctr">
              <a:spcBef>
                <a:spcPts val="2400"/>
              </a:spcBef>
              <a:buClr>
                <a:srgbClr val="003399"/>
              </a:buClr>
              <a:buNone/>
            </a:pPr>
            <a:r>
              <a:rPr lang="en-US" dirty="0">
                <a:solidFill>
                  <a:srgbClr val="003399"/>
                </a:solidFill>
              </a:rPr>
              <a:t>How are Stock Prices (value of companies) Determined?</a:t>
            </a:r>
            <a:endParaRPr lang="en-US" sz="2800" dirty="0"/>
          </a:p>
          <a:p>
            <a:pPr>
              <a:spcBef>
                <a:spcPts val="1200"/>
              </a:spcBef>
              <a:buClr>
                <a:srgbClr val="003399"/>
              </a:buClr>
            </a:pPr>
            <a:r>
              <a:rPr lang="en-US" sz="2800" dirty="0"/>
              <a:t>For publicly traded companies (listed on a stock exchange, about 5000 largest companies in US), there is a continuous market for the stock</a:t>
            </a:r>
          </a:p>
          <a:p>
            <a:pPr>
              <a:spcBef>
                <a:spcPts val="1200"/>
              </a:spcBef>
              <a:buClr>
                <a:srgbClr val="003399"/>
              </a:buClr>
            </a:pPr>
            <a:r>
              <a:rPr lang="en-US" sz="2800" dirty="0"/>
              <a:t>Sellers meet buyers and price adjusts constantly so that supply equals demand</a:t>
            </a:r>
          </a:p>
          <a:p>
            <a:pPr>
              <a:spcBef>
                <a:spcPts val="1200"/>
              </a:spcBef>
              <a:buClr>
                <a:srgbClr val="003399"/>
              </a:buClr>
            </a:pPr>
            <a:r>
              <a:rPr lang="en-US" sz="2800" dirty="0"/>
              <a:t>If more people want to buy than sell, price goes up until this is adjusted. </a:t>
            </a:r>
          </a:p>
          <a:p>
            <a:pPr>
              <a:spcBef>
                <a:spcPts val="1200"/>
              </a:spcBef>
              <a:buClr>
                <a:srgbClr val="003399"/>
              </a:buClr>
            </a:pPr>
            <a:r>
              <a:rPr lang="en-US" sz="2800" dirty="0"/>
              <a:t>How should the price be determined?</a:t>
            </a:r>
          </a:p>
          <a:p>
            <a:pPr marL="0" indent="0" algn="ctr">
              <a:spcBef>
                <a:spcPts val="2400"/>
              </a:spcBef>
              <a:buClr>
                <a:srgbClr val="003399"/>
              </a:buClr>
              <a:buNone/>
            </a:pPr>
            <a:r>
              <a:rPr lang="en-US" sz="2800" dirty="0">
                <a:solidFill>
                  <a:srgbClr val="C00000"/>
                </a:solidFill>
              </a:rPr>
              <a:t>Stock price = </a:t>
            </a:r>
          </a:p>
          <a:p>
            <a:pPr marL="0" indent="0" algn="ctr">
              <a:spcBef>
                <a:spcPts val="1200"/>
              </a:spcBef>
              <a:buClr>
                <a:srgbClr val="003399"/>
              </a:buClr>
              <a:buNone/>
            </a:pPr>
            <a:r>
              <a:rPr lang="en-US" sz="2800" dirty="0">
                <a:solidFill>
                  <a:srgbClr val="C00000"/>
                </a:solidFill>
              </a:rPr>
              <a:t>PV(Stream of Expected Future Profits)</a:t>
            </a:r>
          </a:p>
          <a:p>
            <a:pPr marL="0" indent="0">
              <a:spcBef>
                <a:spcPts val="1200"/>
              </a:spcBef>
              <a:buClr>
                <a:srgbClr val="003399"/>
              </a:buClr>
              <a:buNone/>
            </a:pPr>
            <a:endParaRPr lang="en-US" sz="2800" dirty="0"/>
          </a:p>
          <a:p>
            <a:pPr marL="0" indent="0">
              <a:spcBef>
                <a:spcPts val="1200"/>
              </a:spcBef>
              <a:buClr>
                <a:srgbClr val="003399"/>
              </a:buClr>
              <a:buNone/>
            </a:pPr>
            <a:endParaRPr lang="en-US" sz="2800" dirty="0"/>
          </a:p>
        </p:txBody>
      </p:sp>
    </p:spTree>
    <p:extLst>
      <p:ext uri="{BB962C8B-B14F-4D97-AF65-F5344CB8AC3E}">
        <p14:creationId xmlns:p14="http://schemas.microsoft.com/office/powerpoint/2010/main" val="1554474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0245132-D4A2-5A84-C35B-2312C6D4C1CC}"/>
              </a:ext>
            </a:extLst>
          </p:cNvPr>
          <p:cNvPicPr>
            <a:picLocks noGrp="1" noChangeAspect="1"/>
          </p:cNvPicPr>
          <p:nvPr>
            <p:ph idx="1"/>
          </p:nvPr>
        </p:nvPicPr>
        <p:blipFill>
          <a:blip r:embed="rId2"/>
          <a:stretch>
            <a:fillRect/>
          </a:stretch>
        </p:blipFill>
        <p:spPr>
          <a:xfrm>
            <a:off x="685800" y="0"/>
            <a:ext cx="7315200" cy="5870347"/>
          </a:xfrm>
          <a:prstGeom prst="rect">
            <a:avLst/>
          </a:prstGeom>
        </p:spPr>
      </p:pic>
      <p:sp>
        <p:nvSpPr>
          <p:cNvPr id="5" name="TextBox 4">
            <a:extLst>
              <a:ext uri="{FF2B5EF4-FFF2-40B4-BE49-F238E27FC236}">
                <a16:creationId xmlns:a16="http://schemas.microsoft.com/office/drawing/2014/main" id="{69532F4D-4CF8-28FF-0BB5-51FDCAAA9031}"/>
              </a:ext>
            </a:extLst>
          </p:cNvPr>
          <p:cNvSpPr txBox="1"/>
          <p:nvPr/>
        </p:nvSpPr>
        <p:spPr>
          <a:xfrm>
            <a:off x="304800" y="6019800"/>
            <a:ext cx="8534399" cy="830997"/>
          </a:xfrm>
          <a:prstGeom prst="rect">
            <a:avLst/>
          </a:prstGeom>
          <a:noFill/>
        </p:spPr>
        <p:txBody>
          <a:bodyPr wrap="square" rtlCol="0">
            <a:spAutoFit/>
          </a:bodyPr>
          <a:lstStyle/>
          <a:p>
            <a:r>
              <a:rPr lang="en-US" sz="2400" dirty="0">
                <a:solidFill>
                  <a:srgbClr val="CC0000"/>
                </a:solidFill>
              </a:rPr>
              <a:t>Apple is the highest value US company (about $3.6T today). Stock price has been multiplied by 4 in last 5 years</a:t>
            </a:r>
          </a:p>
        </p:txBody>
      </p:sp>
    </p:spTree>
    <p:extLst>
      <p:ext uri="{BB962C8B-B14F-4D97-AF65-F5344CB8AC3E}">
        <p14:creationId xmlns:p14="http://schemas.microsoft.com/office/powerpoint/2010/main" val="4816965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aph showing the value of stocks&#10;&#10;Description automatically generated">
            <a:extLst>
              <a:ext uri="{FF2B5EF4-FFF2-40B4-BE49-F238E27FC236}">
                <a16:creationId xmlns:a16="http://schemas.microsoft.com/office/drawing/2014/main" id="{03EADBA4-302A-86AF-A9C8-FB61AF6801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23648"/>
            <a:ext cx="7010400" cy="5842000"/>
          </a:xfrm>
          <a:prstGeom prst="rect">
            <a:avLst/>
          </a:prstGeom>
        </p:spPr>
      </p:pic>
      <p:sp>
        <p:nvSpPr>
          <p:cNvPr id="6" name="TextBox 5">
            <a:extLst>
              <a:ext uri="{FF2B5EF4-FFF2-40B4-BE49-F238E27FC236}">
                <a16:creationId xmlns:a16="http://schemas.microsoft.com/office/drawing/2014/main" id="{0F5B9D8D-5335-CD5C-1A50-45EBCFA26C23}"/>
              </a:ext>
            </a:extLst>
          </p:cNvPr>
          <p:cNvSpPr txBox="1"/>
          <p:nvPr/>
        </p:nvSpPr>
        <p:spPr>
          <a:xfrm>
            <a:off x="304800" y="6019800"/>
            <a:ext cx="8534399" cy="830997"/>
          </a:xfrm>
          <a:prstGeom prst="rect">
            <a:avLst/>
          </a:prstGeom>
          <a:noFill/>
        </p:spPr>
        <p:txBody>
          <a:bodyPr wrap="square" rtlCol="0">
            <a:spAutoFit/>
          </a:bodyPr>
          <a:lstStyle/>
          <a:p>
            <a:r>
              <a:rPr lang="en-US" sz="2400" dirty="0">
                <a:solidFill>
                  <a:srgbClr val="CC0000"/>
                </a:solidFill>
              </a:rPr>
              <a:t>Publicly traded stocks are about 1/3 of total private wealth. Value (relative to GDP) fluctuates quite a bit. Particularly high in 2024.</a:t>
            </a:r>
          </a:p>
        </p:txBody>
      </p:sp>
    </p:spTree>
    <p:extLst>
      <p:ext uri="{BB962C8B-B14F-4D97-AF65-F5344CB8AC3E}">
        <p14:creationId xmlns:p14="http://schemas.microsoft.com/office/powerpoint/2010/main" val="33452215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What moves stock prices? </a:t>
            </a:r>
          </a:p>
          <a:p>
            <a:pPr marL="0" indent="0" algn="ctr">
              <a:spcBef>
                <a:spcPts val="2400"/>
              </a:spcBef>
              <a:buClr>
                <a:srgbClr val="003399"/>
              </a:buClr>
              <a:buNone/>
            </a:pPr>
            <a:r>
              <a:rPr lang="en-US" sz="2700" dirty="0"/>
              <a:t>Stock price = PV(Stream of Expected Future Profits)</a:t>
            </a:r>
            <a:endParaRPr lang="en-GB" sz="2700" dirty="0">
              <a:solidFill>
                <a:srgbClr val="CC0000"/>
              </a:solidFill>
            </a:endParaRPr>
          </a:p>
          <a:p>
            <a:pPr marL="365760" indent="-365760">
              <a:spcBef>
                <a:spcPts val="2400"/>
              </a:spcBef>
              <a:buClr>
                <a:srgbClr val="003399"/>
              </a:buClr>
            </a:pPr>
            <a:r>
              <a:rPr lang="en-GB" sz="2800" dirty="0">
                <a:solidFill>
                  <a:srgbClr val="CC0000"/>
                </a:solidFill>
              </a:rPr>
              <a:t>A change in the interest rate.</a:t>
            </a:r>
          </a:p>
          <a:p>
            <a:pPr marL="1165860" lvl="2" indent="-365760">
              <a:spcBef>
                <a:spcPts val="1200"/>
              </a:spcBef>
              <a:buClr>
                <a:srgbClr val="003399"/>
              </a:buClr>
            </a:pPr>
            <a:r>
              <a:rPr lang="en-GB" sz="2800" dirty="0"/>
              <a:t>Lower interest rates, all else equal, are likely to be associated with higher stock prices.</a:t>
            </a:r>
          </a:p>
          <a:p>
            <a:pPr marL="1165860" lvl="2" indent="-365760">
              <a:spcBef>
                <a:spcPts val="1200"/>
              </a:spcBef>
              <a:buClr>
                <a:srgbClr val="003399"/>
              </a:buClr>
            </a:pPr>
            <a:r>
              <a:rPr lang="en-GB" sz="2800" dirty="0"/>
              <a:t>This is because of the usual negative effect of the interest rate on present value.</a:t>
            </a:r>
          </a:p>
          <a:p>
            <a:pPr marL="1165860" lvl="2" indent="-365760">
              <a:spcBef>
                <a:spcPts val="1200"/>
              </a:spcBef>
              <a:buClr>
                <a:srgbClr val="003399"/>
              </a:buClr>
            </a:pPr>
            <a:r>
              <a:rPr lang="en-GB" sz="2800" dirty="0"/>
              <a:t>And because of the effect of interest rates on expected economic activity (see macro)</a:t>
            </a:r>
          </a:p>
          <a:p>
            <a:pPr marL="365760" indent="-365760">
              <a:spcBef>
                <a:spcPts val="1200"/>
              </a:spcBef>
              <a:buClr>
                <a:srgbClr val="003399"/>
              </a:buClr>
            </a:pPr>
            <a:r>
              <a:rPr lang="en-GB" sz="2800" dirty="0">
                <a:solidFill>
                  <a:srgbClr val="CC0000"/>
                </a:solidFill>
              </a:rPr>
              <a:t>Hard to see empirically as Fed picks interest rate to manage the economy (see macro)</a:t>
            </a:r>
          </a:p>
          <a:p>
            <a:pPr marL="365760" indent="-365760">
              <a:spcBef>
                <a:spcPts val="1200"/>
              </a:spcBef>
              <a:buClr>
                <a:srgbClr val="003399"/>
              </a:buClr>
            </a:pPr>
            <a:endParaRPr lang="en-GB" sz="3600" dirty="0"/>
          </a:p>
        </p:txBody>
      </p:sp>
    </p:spTree>
    <p:extLst>
      <p:ext uri="{BB962C8B-B14F-4D97-AF65-F5344CB8AC3E}">
        <p14:creationId xmlns:p14="http://schemas.microsoft.com/office/powerpoint/2010/main" val="632749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How much capital does a firm want to use?</a:t>
            </a:r>
          </a:p>
          <a:p>
            <a:pPr marL="365760" indent="-365760">
              <a:spcBef>
                <a:spcPts val="2400"/>
              </a:spcBef>
              <a:buClr>
                <a:srgbClr val="003399"/>
              </a:buClr>
            </a:pPr>
            <a:r>
              <a:rPr lang="en-US" sz="2800" dirty="0"/>
              <a:t>Its decision will be based on profit maximization.</a:t>
            </a:r>
          </a:p>
          <a:p>
            <a:pPr marL="365760" indent="-365760">
              <a:spcBef>
                <a:spcPts val="2400"/>
              </a:spcBef>
              <a:buClr>
                <a:srgbClr val="003399"/>
              </a:buClr>
            </a:pPr>
            <a:r>
              <a:rPr lang="en-US" sz="2800" dirty="0"/>
              <a:t>The firm looks at the marginal revenue product (</a:t>
            </a:r>
            <a:r>
              <a:rPr lang="en-US" sz="2800" dirty="0" err="1"/>
              <a:t>mrp</a:t>
            </a:r>
            <a:r>
              <a:rPr lang="en-US" sz="2800" dirty="0"/>
              <a:t>) of another unit of capital K (e.g. machine):</a:t>
            </a:r>
          </a:p>
          <a:p>
            <a:pPr marL="1165860" lvl="2" indent="-365760">
              <a:spcBef>
                <a:spcPts val="1200"/>
              </a:spcBef>
              <a:buClr>
                <a:srgbClr val="003399"/>
              </a:buClr>
            </a:pPr>
            <a:r>
              <a:rPr lang="en-US" sz="2800" dirty="0" err="1"/>
              <a:t>mrp</a:t>
            </a:r>
            <a:r>
              <a:rPr lang="en-US" sz="2800" baseline="-25000" dirty="0" err="1"/>
              <a:t>K</a:t>
            </a:r>
            <a:r>
              <a:rPr lang="en-US" sz="2800" dirty="0"/>
              <a:t> = </a:t>
            </a:r>
            <a:r>
              <a:rPr lang="en-US" sz="2800" dirty="0" err="1"/>
              <a:t>mp</a:t>
            </a:r>
            <a:r>
              <a:rPr lang="en-US" sz="2800" baseline="-25000" dirty="0" err="1"/>
              <a:t>K</a:t>
            </a:r>
            <a:r>
              <a:rPr lang="en-US" sz="2800" dirty="0"/>
              <a:t> </a:t>
            </a:r>
            <a:r>
              <a:rPr lang="en-US" sz="2000" dirty="0"/>
              <a:t>•</a:t>
            </a:r>
            <a:r>
              <a:rPr lang="en-US" sz="2800" dirty="0"/>
              <a:t> </a:t>
            </a:r>
            <a:r>
              <a:rPr lang="en-US" sz="2800" dirty="0" err="1"/>
              <a:t>mr</a:t>
            </a:r>
            <a:endParaRPr lang="en-US" sz="2800" dirty="0"/>
          </a:p>
          <a:p>
            <a:pPr marL="1165860" lvl="2" indent="-365760">
              <a:spcBef>
                <a:spcPts val="1200"/>
              </a:spcBef>
              <a:buClr>
                <a:srgbClr val="003399"/>
              </a:buClr>
            </a:pPr>
            <a:r>
              <a:rPr lang="en-US" sz="2800" dirty="0" err="1"/>
              <a:t>mp</a:t>
            </a:r>
            <a:r>
              <a:rPr lang="en-US" sz="2800" baseline="-25000" dirty="0" err="1"/>
              <a:t>K</a:t>
            </a:r>
            <a:r>
              <a:rPr lang="en-US" sz="2800" dirty="0"/>
              <a:t> is the marginal product of capital (the extra output you get with an extra machine)</a:t>
            </a:r>
          </a:p>
          <a:p>
            <a:pPr marL="1165860" lvl="2" indent="-365760">
              <a:spcBef>
                <a:spcPts val="1200"/>
              </a:spcBef>
              <a:buClr>
                <a:srgbClr val="003399"/>
              </a:buClr>
            </a:pPr>
            <a:r>
              <a:rPr lang="en-US" sz="2800" dirty="0" err="1"/>
              <a:t>mr</a:t>
            </a:r>
            <a:r>
              <a:rPr lang="en-US" sz="2800" dirty="0"/>
              <a:t> is the additional revenue a firm earns by producing and selling one more unit.</a:t>
            </a:r>
          </a:p>
          <a:p>
            <a:pPr marL="365760" lvl="2" indent="-365760">
              <a:spcBef>
                <a:spcPts val="2400"/>
              </a:spcBef>
              <a:buClr>
                <a:srgbClr val="003399"/>
              </a:buClr>
            </a:pPr>
            <a:r>
              <a:rPr lang="en-US" sz="2800" dirty="0">
                <a:solidFill>
                  <a:srgbClr val="CC0000"/>
                </a:solidFill>
              </a:rPr>
              <a:t>Key complication:</a:t>
            </a:r>
            <a:r>
              <a:rPr lang="en-US" sz="2800" dirty="0"/>
              <a:t> a capital asset is durable (=lasts for a number of years)</a:t>
            </a:r>
          </a:p>
        </p:txBody>
      </p:sp>
    </p:spTree>
    <p:extLst>
      <p:ext uri="{BB962C8B-B14F-4D97-AF65-F5344CB8AC3E}">
        <p14:creationId xmlns:p14="http://schemas.microsoft.com/office/powerpoint/2010/main" val="33758651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A618D562-E21A-6ED6-6F60-56341B4EB6E1}"/>
              </a:ext>
            </a:extLst>
          </p:cNvPr>
          <p:cNvSpPr/>
          <p:nvPr/>
        </p:nvSpPr>
        <p:spPr>
          <a:xfrm>
            <a:off x="5638800" y="1631406"/>
            <a:ext cx="1600200" cy="217859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TextBox 3"/>
          <p:cNvSpPr txBox="1"/>
          <p:nvPr/>
        </p:nvSpPr>
        <p:spPr>
          <a:xfrm>
            <a:off x="640080" y="347693"/>
            <a:ext cx="7863840" cy="584775"/>
          </a:xfrm>
          <a:prstGeom prst="rect">
            <a:avLst/>
          </a:prstGeom>
          <a:noFill/>
        </p:spPr>
        <p:txBody>
          <a:bodyPr wrap="square" rtlCol="0" anchor="ctr" anchorCtr="0">
            <a:spAutoFit/>
          </a:bodyPr>
          <a:lstStyle/>
          <a:p>
            <a:pPr algn="ctr"/>
            <a:r>
              <a:rPr lang="en-US" sz="3200" dirty="0">
                <a:solidFill>
                  <a:srgbClr val="003399"/>
                </a:solidFill>
              </a:rPr>
              <a:t>S&amp;P 500 and Interest Rates</a:t>
            </a:r>
          </a:p>
        </p:txBody>
      </p:sp>
      <p:sp>
        <p:nvSpPr>
          <p:cNvPr id="7" name="TextBox 6"/>
          <p:cNvSpPr txBox="1"/>
          <p:nvPr/>
        </p:nvSpPr>
        <p:spPr>
          <a:xfrm>
            <a:off x="640080" y="5989320"/>
            <a:ext cx="7863840" cy="365760"/>
          </a:xfrm>
          <a:prstGeom prst="rect">
            <a:avLst/>
          </a:prstGeom>
          <a:noFill/>
        </p:spPr>
        <p:txBody>
          <a:bodyPr wrap="square" rtlCol="0" anchor="ctr">
            <a:spAutoFit/>
          </a:bodyPr>
          <a:lstStyle/>
          <a:p>
            <a:r>
              <a:rPr lang="en-US" dirty="0">
                <a:solidFill>
                  <a:srgbClr val="CC0000"/>
                </a:solidFill>
              </a:rPr>
              <a:t>Source:  Federal Reserve Bank of St. Louis, FRED.</a:t>
            </a:r>
          </a:p>
        </p:txBody>
      </p:sp>
      <p:sp>
        <p:nvSpPr>
          <p:cNvPr id="8" name="TextBox 7">
            <a:extLst>
              <a:ext uri="{FF2B5EF4-FFF2-40B4-BE49-F238E27FC236}">
                <a16:creationId xmlns:a16="http://schemas.microsoft.com/office/drawing/2014/main" id="{7BA54C38-1337-4A08-A5C2-FC4DFC62494A}"/>
              </a:ext>
            </a:extLst>
          </p:cNvPr>
          <p:cNvSpPr txBox="1"/>
          <p:nvPr/>
        </p:nvSpPr>
        <p:spPr>
          <a:xfrm>
            <a:off x="7086600" y="1073499"/>
            <a:ext cx="990600" cy="450501"/>
          </a:xfrm>
          <a:prstGeom prst="rect">
            <a:avLst/>
          </a:prstGeom>
          <a:solidFill>
            <a:schemeClr val="bg1"/>
          </a:solidFill>
        </p:spPr>
        <p:txBody>
          <a:bodyPr wrap="square" rtlCol="0">
            <a:spAutoFit/>
          </a:bodyPr>
          <a:lstStyle/>
          <a:p>
            <a:endParaRPr lang="en-US" dirty="0"/>
          </a:p>
        </p:txBody>
      </p:sp>
      <p:graphicFrame>
        <p:nvGraphicFramePr>
          <p:cNvPr id="9" name="Chart 8"/>
          <p:cNvGraphicFramePr>
            <a:graphicFrameLocks noGrp="1"/>
          </p:cNvGraphicFramePr>
          <p:nvPr>
            <p:extLst>
              <p:ext uri="{D42A27DB-BD31-4B8C-83A1-F6EECF244321}">
                <p14:modId xmlns:p14="http://schemas.microsoft.com/office/powerpoint/2010/main" val="1199066996"/>
              </p:ext>
            </p:extLst>
          </p:nvPr>
        </p:nvGraphicFramePr>
        <p:xfrm>
          <a:off x="1005840" y="1005840"/>
          <a:ext cx="7132320" cy="42976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6194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What moves stock prices? (cont.)</a:t>
            </a:r>
          </a:p>
          <a:p>
            <a:pPr marL="0" indent="0" algn="ctr">
              <a:spcBef>
                <a:spcPts val="1800"/>
              </a:spcBef>
              <a:buClr>
                <a:srgbClr val="0000FF"/>
              </a:buClr>
              <a:buNone/>
            </a:pPr>
            <a:r>
              <a:rPr lang="en-US" sz="2700" dirty="0"/>
              <a:t>Stock price = PV(Stream of Expected Future Profits)</a:t>
            </a:r>
            <a:endParaRPr lang="en-GB" sz="2700" dirty="0">
              <a:solidFill>
                <a:srgbClr val="CC0000"/>
              </a:solidFill>
            </a:endParaRPr>
          </a:p>
          <a:p>
            <a:pPr marL="365760" indent="-365760">
              <a:spcBef>
                <a:spcPts val="2400"/>
              </a:spcBef>
              <a:buClr>
                <a:srgbClr val="003399"/>
              </a:buClr>
            </a:pPr>
            <a:r>
              <a:rPr lang="en-GB" sz="2800" dirty="0">
                <a:solidFill>
                  <a:srgbClr val="CC0000"/>
                </a:solidFill>
              </a:rPr>
              <a:t>A change in expected future profits.</a:t>
            </a:r>
          </a:p>
          <a:p>
            <a:pPr marL="1165860" lvl="2" indent="-365760">
              <a:spcBef>
                <a:spcPts val="1200"/>
              </a:spcBef>
              <a:buClr>
                <a:srgbClr val="003399"/>
              </a:buClr>
            </a:pPr>
            <a:r>
              <a:rPr lang="en-GB" sz="2800" dirty="0"/>
              <a:t>If something makes people expect lower future profits, that should be associated with a lower stock price.</a:t>
            </a:r>
          </a:p>
          <a:p>
            <a:pPr marL="1165860" lvl="2" indent="-365760">
              <a:spcBef>
                <a:spcPts val="1200"/>
              </a:spcBef>
              <a:buClr>
                <a:srgbClr val="003399"/>
              </a:buClr>
            </a:pPr>
            <a:r>
              <a:rPr lang="en-GB" sz="2800" dirty="0"/>
              <a:t>The lower expected profits could apply to a particular firm or to firms in general.</a:t>
            </a:r>
          </a:p>
          <a:p>
            <a:pPr marL="1165860" lvl="2" indent="-365760">
              <a:spcBef>
                <a:spcPts val="1200"/>
              </a:spcBef>
              <a:buClr>
                <a:srgbClr val="003399"/>
              </a:buClr>
            </a:pPr>
            <a:r>
              <a:rPr lang="en-GB" sz="2800" dirty="0"/>
              <a:t>People can develop irrational exuberance about future profits (1929 bubble, dot-com bubble of 2000)</a:t>
            </a:r>
          </a:p>
        </p:txBody>
      </p:sp>
    </p:spTree>
    <p:extLst>
      <p:ext uri="{BB962C8B-B14F-4D97-AF65-F5344CB8AC3E}">
        <p14:creationId xmlns:p14="http://schemas.microsoft.com/office/powerpoint/2010/main" val="25242073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47693"/>
            <a:ext cx="7863840" cy="584775"/>
          </a:xfrm>
          <a:prstGeom prst="rect">
            <a:avLst/>
          </a:prstGeom>
          <a:noFill/>
        </p:spPr>
        <p:txBody>
          <a:bodyPr wrap="square" rtlCol="0" anchor="ctr" anchorCtr="0">
            <a:spAutoFit/>
          </a:bodyPr>
          <a:lstStyle/>
          <a:p>
            <a:pPr algn="ctr"/>
            <a:r>
              <a:rPr lang="en-US" sz="3200" dirty="0">
                <a:solidFill>
                  <a:srgbClr val="003399"/>
                </a:solidFill>
              </a:rPr>
              <a:t>S&amp;P 500 and the Pandemic</a:t>
            </a:r>
          </a:p>
        </p:txBody>
      </p:sp>
      <p:sp>
        <p:nvSpPr>
          <p:cNvPr id="7" name="TextBox 6"/>
          <p:cNvSpPr txBox="1"/>
          <p:nvPr/>
        </p:nvSpPr>
        <p:spPr>
          <a:xfrm>
            <a:off x="228600" y="5818258"/>
            <a:ext cx="8610600" cy="707886"/>
          </a:xfrm>
          <a:prstGeom prst="rect">
            <a:avLst/>
          </a:prstGeom>
          <a:noFill/>
        </p:spPr>
        <p:txBody>
          <a:bodyPr wrap="square" rtlCol="0" anchor="ctr">
            <a:spAutoFit/>
          </a:bodyPr>
          <a:lstStyle/>
          <a:p>
            <a:r>
              <a:rPr lang="en-US" sz="2000" dirty="0">
                <a:solidFill>
                  <a:srgbClr val="CC0000"/>
                </a:solidFill>
              </a:rPr>
              <a:t>S&amp;P500 is an index that represents the value of the largest 500 US companies (about 80% of the value of all the 5000 US companies listed on stock exchange)</a:t>
            </a:r>
          </a:p>
        </p:txBody>
      </p:sp>
      <p:sp>
        <p:nvSpPr>
          <p:cNvPr id="8" name="TextBox 7">
            <a:extLst>
              <a:ext uri="{FF2B5EF4-FFF2-40B4-BE49-F238E27FC236}">
                <a16:creationId xmlns:a16="http://schemas.microsoft.com/office/drawing/2014/main" id="{7BA54C38-1337-4A08-A5C2-FC4DFC62494A}"/>
              </a:ext>
            </a:extLst>
          </p:cNvPr>
          <p:cNvSpPr txBox="1"/>
          <p:nvPr/>
        </p:nvSpPr>
        <p:spPr>
          <a:xfrm>
            <a:off x="7086600" y="1073499"/>
            <a:ext cx="990600" cy="450501"/>
          </a:xfrm>
          <a:prstGeom prst="rect">
            <a:avLst/>
          </a:prstGeom>
          <a:solidFill>
            <a:schemeClr val="bg1"/>
          </a:solidFill>
        </p:spPr>
        <p:txBody>
          <a:bodyPr wrap="square" rtlCol="0">
            <a:spAutoFit/>
          </a:bodyPr>
          <a:lstStyle/>
          <a:p>
            <a:endParaRPr lang="en-US" dirty="0"/>
          </a:p>
        </p:txBody>
      </p:sp>
      <p:pic>
        <p:nvPicPr>
          <p:cNvPr id="14" name="Picture 13">
            <a:extLst>
              <a:ext uri="{FF2B5EF4-FFF2-40B4-BE49-F238E27FC236}">
                <a16:creationId xmlns:a16="http://schemas.microsoft.com/office/drawing/2014/main" id="{57F21796-60EE-40E3-B38B-29FA8B5AF99D}"/>
              </a:ext>
            </a:extLst>
          </p:cNvPr>
          <p:cNvPicPr>
            <a:picLocks/>
          </p:cNvPicPr>
          <p:nvPr/>
        </p:nvPicPr>
        <p:blipFill>
          <a:blip r:embed="rId2"/>
          <a:stretch>
            <a:fillRect/>
          </a:stretch>
        </p:blipFill>
        <p:spPr>
          <a:xfrm>
            <a:off x="800100" y="1188720"/>
            <a:ext cx="7543800" cy="4114800"/>
          </a:xfrm>
          <a:prstGeom prst="rect">
            <a:avLst/>
          </a:prstGeom>
          <a:ln>
            <a:solidFill>
              <a:schemeClr val="bg1">
                <a:lumMod val="50000"/>
              </a:schemeClr>
            </a:solidFill>
          </a:ln>
        </p:spPr>
      </p:pic>
    </p:spTree>
    <p:extLst>
      <p:ext uri="{BB962C8B-B14F-4D97-AF65-F5344CB8AC3E}">
        <p14:creationId xmlns:p14="http://schemas.microsoft.com/office/powerpoint/2010/main" val="1863375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47693"/>
            <a:ext cx="7863840" cy="584775"/>
          </a:xfrm>
          <a:prstGeom prst="rect">
            <a:avLst/>
          </a:prstGeom>
          <a:noFill/>
        </p:spPr>
        <p:txBody>
          <a:bodyPr wrap="square" rtlCol="0" anchor="ctr" anchorCtr="0">
            <a:spAutoFit/>
          </a:bodyPr>
          <a:lstStyle/>
          <a:p>
            <a:pPr algn="ctr"/>
            <a:r>
              <a:rPr lang="en-US" sz="3200" dirty="0">
                <a:solidFill>
                  <a:srgbClr val="003399"/>
                </a:solidFill>
              </a:rPr>
              <a:t>Zoom Stock Price</a:t>
            </a:r>
          </a:p>
        </p:txBody>
      </p:sp>
      <p:sp>
        <p:nvSpPr>
          <p:cNvPr id="7" name="TextBox 6"/>
          <p:cNvSpPr txBox="1"/>
          <p:nvPr/>
        </p:nvSpPr>
        <p:spPr>
          <a:xfrm>
            <a:off x="640080" y="5818258"/>
            <a:ext cx="7863840" cy="707886"/>
          </a:xfrm>
          <a:prstGeom prst="rect">
            <a:avLst/>
          </a:prstGeom>
          <a:noFill/>
        </p:spPr>
        <p:txBody>
          <a:bodyPr wrap="square" rtlCol="0" anchor="ctr">
            <a:spAutoFit/>
          </a:bodyPr>
          <a:lstStyle/>
          <a:p>
            <a:r>
              <a:rPr lang="en-US" sz="2000" dirty="0">
                <a:solidFill>
                  <a:srgbClr val="CC0000"/>
                </a:solidFill>
              </a:rPr>
              <a:t>Source:  Google Finance: zoom reported extraordinary 2</a:t>
            </a:r>
            <a:r>
              <a:rPr lang="en-US" sz="2000" baseline="30000" dirty="0">
                <a:solidFill>
                  <a:srgbClr val="CC0000"/>
                </a:solidFill>
              </a:rPr>
              <a:t>nd</a:t>
            </a:r>
            <a:r>
              <a:rPr lang="en-US" sz="2000" dirty="0">
                <a:solidFill>
                  <a:srgbClr val="CC0000"/>
                </a:solidFill>
              </a:rPr>
              <a:t> quarter profits on August 31, 2020 driving up stock price by 30%</a:t>
            </a:r>
          </a:p>
        </p:txBody>
      </p:sp>
      <p:sp>
        <p:nvSpPr>
          <p:cNvPr id="8" name="TextBox 7">
            <a:extLst>
              <a:ext uri="{FF2B5EF4-FFF2-40B4-BE49-F238E27FC236}">
                <a16:creationId xmlns:a16="http://schemas.microsoft.com/office/drawing/2014/main" id="{7BA54C38-1337-4A08-A5C2-FC4DFC62494A}"/>
              </a:ext>
            </a:extLst>
          </p:cNvPr>
          <p:cNvSpPr txBox="1"/>
          <p:nvPr/>
        </p:nvSpPr>
        <p:spPr>
          <a:xfrm>
            <a:off x="7086600" y="1073499"/>
            <a:ext cx="990600" cy="450501"/>
          </a:xfrm>
          <a:prstGeom prst="rect">
            <a:avLst/>
          </a:prstGeom>
          <a:solidFill>
            <a:schemeClr val="bg1"/>
          </a:solidFill>
        </p:spPr>
        <p:txBody>
          <a:bodyPr wrap="square" rtlCol="0">
            <a:spAutoFit/>
          </a:bodyPr>
          <a:lstStyle/>
          <a:p>
            <a:endParaRPr lang="en-US" dirty="0"/>
          </a:p>
        </p:txBody>
      </p:sp>
      <p:pic>
        <p:nvPicPr>
          <p:cNvPr id="3" name="Picture 2">
            <a:extLst>
              <a:ext uri="{FF2B5EF4-FFF2-40B4-BE49-F238E27FC236}">
                <a16:creationId xmlns:a16="http://schemas.microsoft.com/office/drawing/2014/main" id="{508AD879-6E4B-4C03-9846-DDBF2C14E365}"/>
              </a:ext>
            </a:extLst>
          </p:cNvPr>
          <p:cNvPicPr>
            <a:picLocks/>
          </p:cNvPicPr>
          <p:nvPr/>
        </p:nvPicPr>
        <p:blipFill>
          <a:blip r:embed="rId2"/>
          <a:stretch>
            <a:fillRect/>
          </a:stretch>
        </p:blipFill>
        <p:spPr>
          <a:xfrm>
            <a:off x="800100" y="1144304"/>
            <a:ext cx="7543800" cy="4114800"/>
          </a:xfrm>
          <a:prstGeom prst="rect">
            <a:avLst/>
          </a:prstGeom>
          <a:ln>
            <a:solidFill>
              <a:schemeClr val="bg1">
                <a:lumMod val="50000"/>
              </a:schemeClr>
            </a:solidFill>
          </a:ln>
        </p:spPr>
      </p:pic>
    </p:spTree>
    <p:extLst>
      <p:ext uri="{BB962C8B-B14F-4D97-AF65-F5344CB8AC3E}">
        <p14:creationId xmlns:p14="http://schemas.microsoft.com/office/powerpoint/2010/main" val="29915211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47693"/>
            <a:ext cx="7863840" cy="584775"/>
          </a:xfrm>
          <a:prstGeom prst="rect">
            <a:avLst/>
          </a:prstGeom>
          <a:noFill/>
        </p:spPr>
        <p:txBody>
          <a:bodyPr wrap="square" rtlCol="0" anchor="ctr" anchorCtr="0">
            <a:spAutoFit/>
          </a:bodyPr>
          <a:lstStyle/>
          <a:p>
            <a:pPr algn="ctr"/>
            <a:r>
              <a:rPr lang="en-US" sz="3200" dirty="0">
                <a:solidFill>
                  <a:srgbClr val="003399"/>
                </a:solidFill>
              </a:rPr>
              <a:t>Carnival Cruise Stock Price</a:t>
            </a:r>
          </a:p>
        </p:txBody>
      </p:sp>
      <p:sp>
        <p:nvSpPr>
          <p:cNvPr id="7" name="TextBox 6"/>
          <p:cNvSpPr txBox="1"/>
          <p:nvPr/>
        </p:nvSpPr>
        <p:spPr>
          <a:xfrm>
            <a:off x="640080" y="5989320"/>
            <a:ext cx="7863840" cy="365760"/>
          </a:xfrm>
          <a:prstGeom prst="rect">
            <a:avLst/>
          </a:prstGeom>
          <a:noFill/>
        </p:spPr>
        <p:txBody>
          <a:bodyPr wrap="square" rtlCol="0" anchor="ctr">
            <a:spAutoFit/>
          </a:bodyPr>
          <a:lstStyle/>
          <a:p>
            <a:r>
              <a:rPr lang="en-US" dirty="0">
                <a:solidFill>
                  <a:srgbClr val="CC0000"/>
                </a:solidFill>
              </a:rPr>
              <a:t>Source: Market Finance</a:t>
            </a:r>
          </a:p>
        </p:txBody>
      </p:sp>
      <p:sp>
        <p:nvSpPr>
          <p:cNvPr id="8" name="TextBox 7">
            <a:extLst>
              <a:ext uri="{FF2B5EF4-FFF2-40B4-BE49-F238E27FC236}">
                <a16:creationId xmlns:a16="http://schemas.microsoft.com/office/drawing/2014/main" id="{7BA54C38-1337-4A08-A5C2-FC4DFC62494A}"/>
              </a:ext>
            </a:extLst>
          </p:cNvPr>
          <p:cNvSpPr txBox="1"/>
          <p:nvPr/>
        </p:nvSpPr>
        <p:spPr>
          <a:xfrm>
            <a:off x="7086600" y="1073499"/>
            <a:ext cx="990600" cy="450501"/>
          </a:xfrm>
          <a:prstGeom prst="rect">
            <a:avLst/>
          </a:prstGeom>
          <a:solidFill>
            <a:schemeClr val="bg1"/>
          </a:solidFill>
        </p:spPr>
        <p:txBody>
          <a:bodyPr wrap="square" rtlCol="0">
            <a:spAutoFit/>
          </a:bodyPr>
          <a:lstStyle/>
          <a:p>
            <a:endParaRPr lang="en-US" dirty="0"/>
          </a:p>
        </p:txBody>
      </p:sp>
      <p:pic>
        <p:nvPicPr>
          <p:cNvPr id="2" name="Picture 1"/>
          <p:cNvPicPr>
            <a:picLocks noChangeAspect="1"/>
          </p:cNvPicPr>
          <p:nvPr/>
        </p:nvPicPr>
        <p:blipFill>
          <a:blip r:embed="rId2"/>
          <a:stretch>
            <a:fillRect/>
          </a:stretch>
        </p:blipFill>
        <p:spPr>
          <a:xfrm>
            <a:off x="361112" y="1073499"/>
            <a:ext cx="8142808" cy="4504341"/>
          </a:xfrm>
          <a:prstGeom prst="rect">
            <a:avLst/>
          </a:prstGeom>
          <a:ln>
            <a:solidFill>
              <a:schemeClr val="bg1">
                <a:lumMod val="65000"/>
              </a:schemeClr>
            </a:solidFill>
          </a:ln>
        </p:spPr>
      </p:pic>
    </p:spTree>
    <p:extLst>
      <p:ext uri="{BB962C8B-B14F-4D97-AF65-F5344CB8AC3E}">
        <p14:creationId xmlns:p14="http://schemas.microsoft.com/office/powerpoint/2010/main" val="23884873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106393"/>
            <a:ext cx="7863840" cy="553998"/>
          </a:xfrm>
          <a:prstGeom prst="rect">
            <a:avLst/>
          </a:prstGeom>
          <a:noFill/>
        </p:spPr>
        <p:txBody>
          <a:bodyPr wrap="square" rtlCol="0" anchor="ctr" anchorCtr="0">
            <a:spAutoFit/>
          </a:bodyPr>
          <a:lstStyle/>
          <a:p>
            <a:pPr algn="ctr"/>
            <a:r>
              <a:rPr lang="en-US" sz="3000" dirty="0">
                <a:solidFill>
                  <a:srgbClr val="003399"/>
                </a:solidFill>
              </a:rPr>
              <a:t>1920s Stock Market Bubble</a:t>
            </a:r>
          </a:p>
        </p:txBody>
      </p:sp>
      <p:sp>
        <p:nvSpPr>
          <p:cNvPr id="18" name="TextBox 17"/>
          <p:cNvSpPr txBox="1"/>
          <p:nvPr/>
        </p:nvSpPr>
        <p:spPr>
          <a:xfrm>
            <a:off x="434340" y="5614642"/>
            <a:ext cx="8519160" cy="1384995"/>
          </a:xfrm>
          <a:prstGeom prst="rect">
            <a:avLst/>
          </a:prstGeom>
          <a:noFill/>
        </p:spPr>
        <p:txBody>
          <a:bodyPr wrap="square" rtlCol="0" anchor="ctr">
            <a:spAutoFit/>
          </a:bodyPr>
          <a:lstStyle/>
          <a:p>
            <a:r>
              <a:rPr lang="en-US" sz="2200" dirty="0">
                <a:solidFill>
                  <a:srgbClr val="CC0000"/>
                </a:solidFill>
              </a:rPr>
              <a:t>Bubble arises when asset prices get disconnected from future profits and when people buy the asset hoping that prices will keep increasing, until stockholders lose confidence, sell, and prices collapse</a:t>
            </a:r>
          </a:p>
          <a:p>
            <a:endParaRPr lang="en-US" dirty="0">
              <a:solidFill>
                <a:srgbClr val="CC0000"/>
              </a:solidFill>
            </a:endParaRPr>
          </a:p>
        </p:txBody>
      </p:sp>
      <p:graphicFrame>
        <p:nvGraphicFramePr>
          <p:cNvPr id="20" name="Chart 19"/>
          <p:cNvGraphicFramePr>
            <a:graphicFrameLocks noGrp="1"/>
          </p:cNvGraphicFramePr>
          <p:nvPr>
            <p:extLst>
              <p:ext uri="{D42A27DB-BD31-4B8C-83A1-F6EECF244321}">
                <p14:modId xmlns:p14="http://schemas.microsoft.com/office/powerpoint/2010/main" val="2602442679"/>
              </p:ext>
            </p:extLst>
          </p:nvPr>
        </p:nvGraphicFramePr>
        <p:xfrm>
          <a:off x="838200" y="916859"/>
          <a:ext cx="7025640" cy="4478101"/>
        </p:xfrm>
        <a:graphic>
          <a:graphicData uri="http://schemas.openxmlformats.org/drawingml/2006/chart">
            <c:chart xmlns:c="http://schemas.openxmlformats.org/drawingml/2006/chart" xmlns:r="http://schemas.openxmlformats.org/officeDocument/2006/relationships" r:id="rId2"/>
          </a:graphicData>
        </a:graphic>
      </p:graphicFrame>
      <p:cxnSp>
        <p:nvCxnSpPr>
          <p:cNvPr id="11" name="Straight Connector 10"/>
          <p:cNvCxnSpPr/>
          <p:nvPr/>
        </p:nvCxnSpPr>
        <p:spPr>
          <a:xfrm flipH="1">
            <a:off x="6048375" y="1381125"/>
            <a:ext cx="0" cy="3300984"/>
          </a:xfrm>
          <a:prstGeom prst="line">
            <a:avLst/>
          </a:prstGeom>
          <a:ln w="12700">
            <a:solidFill>
              <a:srgbClr val="CC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17227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1A44275-D344-1272-68BD-FF2A248E3847}"/>
              </a:ext>
            </a:extLst>
          </p:cNvPr>
          <p:cNvSpPr txBox="1"/>
          <p:nvPr/>
        </p:nvSpPr>
        <p:spPr>
          <a:xfrm>
            <a:off x="304800" y="6019800"/>
            <a:ext cx="8915400" cy="830997"/>
          </a:xfrm>
          <a:prstGeom prst="rect">
            <a:avLst/>
          </a:prstGeom>
          <a:noFill/>
        </p:spPr>
        <p:txBody>
          <a:bodyPr wrap="square" rtlCol="0">
            <a:spAutoFit/>
          </a:bodyPr>
          <a:lstStyle/>
          <a:p>
            <a:r>
              <a:rPr lang="en-US" sz="2400" dirty="0">
                <a:solidFill>
                  <a:srgbClr val="CC0000"/>
                </a:solidFill>
              </a:rPr>
              <a:t>Bitcoin price has increased by factor 100 from $630 in Oct 2016 to $67,500 in Oct 2024. Total bitcoin value is $1.3T today (1/3 of Apple)</a:t>
            </a:r>
          </a:p>
        </p:txBody>
      </p:sp>
      <p:pic>
        <p:nvPicPr>
          <p:cNvPr id="8" name="Picture 7">
            <a:extLst>
              <a:ext uri="{FF2B5EF4-FFF2-40B4-BE49-F238E27FC236}">
                <a16:creationId xmlns:a16="http://schemas.microsoft.com/office/drawing/2014/main" id="{8BE0B1E4-8D8C-CF0B-58E0-340DE89855EA}"/>
              </a:ext>
            </a:extLst>
          </p:cNvPr>
          <p:cNvPicPr>
            <a:picLocks noChangeAspect="1"/>
          </p:cNvPicPr>
          <p:nvPr/>
        </p:nvPicPr>
        <p:blipFill>
          <a:blip r:embed="rId3"/>
          <a:stretch>
            <a:fillRect/>
          </a:stretch>
        </p:blipFill>
        <p:spPr>
          <a:xfrm>
            <a:off x="533400" y="15086"/>
            <a:ext cx="7772400" cy="6039364"/>
          </a:xfrm>
          <a:prstGeom prst="rect">
            <a:avLst/>
          </a:prstGeom>
        </p:spPr>
      </p:pic>
    </p:spTree>
    <p:extLst>
      <p:ext uri="{BB962C8B-B14F-4D97-AF65-F5344CB8AC3E}">
        <p14:creationId xmlns:p14="http://schemas.microsoft.com/office/powerpoint/2010/main" val="31271424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76200"/>
            <a:ext cx="7863840" cy="6035040"/>
          </a:xfrm>
          <a:solidFill>
            <a:schemeClr val="bg1"/>
          </a:solidFill>
        </p:spPr>
        <p:txBody>
          <a:bodyPr tIns="0" bIns="0">
            <a:noAutofit/>
          </a:bodyPr>
          <a:lstStyle/>
          <a:p>
            <a:pPr marL="0" indent="0" algn="ctr">
              <a:spcBef>
                <a:spcPts val="1800"/>
              </a:spcBef>
              <a:buClr>
                <a:srgbClr val="0000FF"/>
              </a:buClr>
              <a:buNone/>
            </a:pPr>
            <a:r>
              <a:rPr lang="en-US" sz="3600" dirty="0">
                <a:solidFill>
                  <a:srgbClr val="003399"/>
                </a:solidFill>
              </a:rPr>
              <a:t>Poll on Bitcoin</a:t>
            </a:r>
          </a:p>
          <a:p>
            <a:pPr marL="0" indent="0">
              <a:spcBef>
                <a:spcPts val="2400"/>
              </a:spcBef>
              <a:buClr>
                <a:srgbClr val="003399"/>
              </a:buClr>
              <a:buNone/>
            </a:pPr>
            <a:r>
              <a:rPr lang="en-US" sz="2800" dirty="0"/>
              <a:t>What do you think of bitcoin, the largest crypto currency? Current price of one bitcoin is $67,500, a hundredfold increase over the last 8 years.</a:t>
            </a:r>
          </a:p>
          <a:p>
            <a:pPr marL="365760" indent="-365760">
              <a:spcBef>
                <a:spcPts val="2400"/>
              </a:spcBef>
              <a:buClr>
                <a:srgbClr val="003399"/>
              </a:buClr>
            </a:pPr>
            <a:r>
              <a:rPr lang="en-US" sz="2800" dirty="0"/>
              <a:t>A. Bitcoin is a scam, it should be prohibited</a:t>
            </a:r>
          </a:p>
          <a:p>
            <a:pPr marL="365760" indent="-365760">
              <a:spcBef>
                <a:spcPts val="2400"/>
              </a:spcBef>
              <a:buClr>
                <a:srgbClr val="003399"/>
              </a:buClr>
            </a:pPr>
            <a:r>
              <a:rPr lang="en-US" sz="2800" dirty="0"/>
              <a:t>B. Bitcoin seems risky, I don’t want to touch it</a:t>
            </a:r>
          </a:p>
          <a:p>
            <a:pPr marL="365760" indent="-365760">
              <a:spcBef>
                <a:spcPts val="2400"/>
              </a:spcBef>
              <a:buClr>
                <a:srgbClr val="003399"/>
              </a:buClr>
            </a:pPr>
            <a:r>
              <a:rPr lang="en-US" sz="2800" dirty="0"/>
              <a:t>C. Bitcoin is the future and I’d love to own some.</a:t>
            </a:r>
          </a:p>
          <a:p>
            <a:pPr marL="365760" indent="-365760">
              <a:spcBef>
                <a:spcPts val="2400"/>
              </a:spcBef>
              <a:buClr>
                <a:srgbClr val="003399"/>
              </a:buClr>
            </a:pPr>
            <a:r>
              <a:rPr lang="en-US" sz="2800" dirty="0"/>
              <a:t>D. I would like to buy bitcoins and sell them later when they are worth even more</a:t>
            </a:r>
          </a:p>
          <a:p>
            <a:pPr marL="365760" indent="-365760">
              <a:spcBef>
                <a:spcPts val="2400"/>
              </a:spcBef>
              <a:buClr>
                <a:srgbClr val="003399"/>
              </a:buClr>
            </a:pPr>
            <a:r>
              <a:rPr lang="en-US" sz="2800" dirty="0"/>
              <a:t>E. I don’t know or understand what bitcoin is</a:t>
            </a:r>
          </a:p>
        </p:txBody>
      </p:sp>
    </p:spTree>
    <p:extLst>
      <p:ext uri="{BB962C8B-B14F-4D97-AF65-F5344CB8AC3E}">
        <p14:creationId xmlns:p14="http://schemas.microsoft.com/office/powerpoint/2010/main" val="6651664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76200"/>
            <a:ext cx="819912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Crypto Currencies and Bubbles</a:t>
            </a:r>
          </a:p>
          <a:p>
            <a:pPr marL="365760" indent="-365760">
              <a:spcBef>
                <a:spcPts val="2400"/>
              </a:spcBef>
              <a:buClr>
                <a:srgbClr val="003399"/>
              </a:buClr>
            </a:pPr>
            <a:r>
              <a:rPr lang="en-US" sz="2600" dirty="0"/>
              <a:t>Crypto currencies are a form of asset (modern analogy to gold mining)</a:t>
            </a:r>
          </a:p>
          <a:p>
            <a:pPr marL="365760" indent="-365760">
              <a:spcBef>
                <a:spcPts val="2400"/>
              </a:spcBef>
              <a:buClr>
                <a:srgbClr val="003399"/>
              </a:buClr>
            </a:pPr>
            <a:r>
              <a:rPr lang="en-US" sz="2600" dirty="0"/>
              <a:t>They are costly to produce (electricity and computers)</a:t>
            </a:r>
          </a:p>
          <a:p>
            <a:pPr marL="365760" indent="-365760">
              <a:spcBef>
                <a:spcPts val="2400"/>
              </a:spcBef>
              <a:buClr>
                <a:srgbClr val="003399"/>
              </a:buClr>
            </a:pPr>
            <a:r>
              <a:rPr lang="en-US" sz="2600" dirty="0"/>
              <a:t>They do not provide profits nor much services </a:t>
            </a:r>
          </a:p>
          <a:p>
            <a:pPr marL="365760" indent="-365760">
              <a:spcBef>
                <a:spcPts val="2400"/>
              </a:spcBef>
              <a:buClr>
                <a:srgbClr val="003399"/>
              </a:buClr>
            </a:pPr>
            <a:r>
              <a:rPr lang="en-US" sz="2600" dirty="0"/>
              <a:t>But they have subjective value to some people and many others buy it expecting prices to rise further</a:t>
            </a:r>
          </a:p>
          <a:p>
            <a:pPr marL="365760" indent="-365760">
              <a:spcBef>
                <a:spcPts val="2400"/>
              </a:spcBef>
              <a:buClr>
                <a:srgbClr val="003399"/>
              </a:buClr>
            </a:pPr>
            <a:r>
              <a:rPr lang="en-US" sz="2600" dirty="0"/>
              <a:t>This can lead to a </a:t>
            </a:r>
            <a:r>
              <a:rPr lang="en-US" sz="2600" dirty="0">
                <a:solidFill>
                  <a:srgbClr val="FF0000"/>
                </a:solidFill>
              </a:rPr>
              <a:t>speculative bubble</a:t>
            </a:r>
            <a:r>
              <a:rPr lang="en-US" sz="2600" dirty="0"/>
              <a:t>. Bubble bursts when owners lose confidence the asset price will keep increasing  and start selling in droves </a:t>
            </a:r>
          </a:p>
          <a:p>
            <a:pPr marL="365760" indent="-365760">
              <a:spcBef>
                <a:spcPts val="2400"/>
              </a:spcBef>
              <a:buClr>
                <a:srgbClr val="003399"/>
              </a:buClr>
            </a:pPr>
            <a:r>
              <a:rPr lang="en-US" sz="2600" dirty="0"/>
              <a:t>Examples: 1929 US stock market, dotcom bubble 2000, Tulip mania of 1630s Netherlands, crypto today?</a:t>
            </a:r>
          </a:p>
        </p:txBody>
      </p:sp>
    </p:spTree>
    <p:extLst>
      <p:ext uri="{BB962C8B-B14F-4D97-AF65-F5344CB8AC3E}">
        <p14:creationId xmlns:p14="http://schemas.microsoft.com/office/powerpoint/2010/main" val="4697372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228600"/>
            <a:ext cx="838200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Efficient Markets Hypothesis</a:t>
            </a:r>
          </a:p>
          <a:p>
            <a:pPr marL="365760" indent="-365760">
              <a:spcBef>
                <a:spcPts val="2400"/>
              </a:spcBef>
              <a:buClr>
                <a:srgbClr val="003399"/>
              </a:buClr>
            </a:pPr>
            <a:r>
              <a:rPr lang="en-US" sz="2800" dirty="0"/>
              <a:t>It is difficult to make money off news in the stock market because information is processed very quickly</a:t>
            </a:r>
          </a:p>
          <a:p>
            <a:pPr marL="365760" indent="-365760">
              <a:spcBef>
                <a:spcPts val="2400"/>
              </a:spcBef>
              <a:buClr>
                <a:srgbClr val="003399"/>
              </a:buClr>
            </a:pPr>
            <a:r>
              <a:rPr lang="en-US" sz="2800" dirty="0"/>
              <a:t>Example of a common short-run scam: </a:t>
            </a:r>
          </a:p>
          <a:p>
            <a:pPr marL="765810" lvl="1" indent="-365760">
              <a:spcBef>
                <a:spcPts val="2400"/>
              </a:spcBef>
              <a:buClr>
                <a:srgbClr val="003399"/>
              </a:buClr>
            </a:pPr>
            <a:r>
              <a:rPr lang="en-US" sz="2400" dirty="0"/>
              <a:t>An influencer quietly buys a specific stock then tells their followers the price will increase. </a:t>
            </a:r>
          </a:p>
          <a:p>
            <a:pPr marL="765810" lvl="1" indent="-365760">
              <a:spcBef>
                <a:spcPts val="2400"/>
              </a:spcBef>
              <a:buClr>
                <a:srgbClr val="003399"/>
              </a:buClr>
            </a:pPr>
            <a:r>
              <a:rPr lang="en-US" sz="2400" dirty="0"/>
              <a:t>Followers buy the stock, leading to a temporary price surge. Scammer then quickly sells its stocks while price is abnormally high.</a:t>
            </a:r>
          </a:p>
          <a:p>
            <a:pPr marL="365760" indent="-365760">
              <a:spcBef>
                <a:spcPts val="2400"/>
              </a:spcBef>
              <a:buClr>
                <a:srgbClr val="003399"/>
              </a:buClr>
            </a:pPr>
            <a:r>
              <a:rPr lang="en-US" sz="2800" dirty="0"/>
              <a:t>But hard to influence stock prices for the long-run</a:t>
            </a:r>
          </a:p>
        </p:txBody>
      </p:sp>
    </p:spTree>
    <p:extLst>
      <p:ext uri="{BB962C8B-B14F-4D97-AF65-F5344CB8AC3E}">
        <p14:creationId xmlns:p14="http://schemas.microsoft.com/office/powerpoint/2010/main" val="1180164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algn="ctr">
              <a:buNone/>
            </a:pPr>
            <a:r>
              <a:rPr lang="en-US" cap="small" dirty="0">
                <a:solidFill>
                  <a:srgbClr val="CC0000"/>
                </a:solidFill>
              </a:rPr>
              <a:t>II.  Present Value and Interest</a:t>
            </a:r>
            <a:endParaRPr lang="en-US" sz="3200" i="1" cap="small" dirty="0">
              <a:solidFill>
                <a:srgbClr val="CC0000"/>
              </a:solidFill>
            </a:endParaRPr>
          </a:p>
        </p:txBody>
      </p:sp>
    </p:spTree>
    <p:extLst>
      <p:ext uri="{BB962C8B-B14F-4D97-AF65-F5344CB8AC3E}">
        <p14:creationId xmlns:p14="http://schemas.microsoft.com/office/powerpoint/2010/main" val="10548256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36786"/>
            <a:ext cx="8534400" cy="662940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How economists manage their finances</a:t>
            </a:r>
          </a:p>
          <a:p>
            <a:pPr marL="365760" indent="-365760">
              <a:spcBef>
                <a:spcPts val="2400"/>
              </a:spcBef>
              <a:buClr>
                <a:srgbClr val="003399"/>
              </a:buClr>
            </a:pPr>
            <a:r>
              <a:rPr lang="en-US" sz="2800" dirty="0"/>
              <a:t>Avoid high interest debt (such as credit card) or pay it back in priority</a:t>
            </a:r>
          </a:p>
          <a:p>
            <a:pPr marL="365760" indent="-365760">
              <a:spcBef>
                <a:spcPts val="2400"/>
              </a:spcBef>
              <a:buClr>
                <a:srgbClr val="003399"/>
              </a:buClr>
            </a:pPr>
            <a:r>
              <a:rPr lang="en-US" sz="2800" dirty="0"/>
              <a:t>Have some cushion in your bank account for unexpected expenses </a:t>
            </a:r>
          </a:p>
          <a:p>
            <a:pPr marL="365760" indent="-365760">
              <a:spcBef>
                <a:spcPts val="2400"/>
              </a:spcBef>
              <a:buClr>
                <a:srgbClr val="003399"/>
              </a:buClr>
            </a:pPr>
            <a:r>
              <a:rPr lang="en-US" sz="2800" dirty="0"/>
              <a:t>Invest extra savings in a broad passive index of stocks (such as S&amp;P500) rather than </a:t>
            </a:r>
          </a:p>
          <a:p>
            <a:pPr marL="765810" lvl="1" indent="-365760">
              <a:spcBef>
                <a:spcPts val="2400"/>
              </a:spcBef>
              <a:buClr>
                <a:srgbClr val="003399"/>
              </a:buClr>
            </a:pPr>
            <a:r>
              <a:rPr lang="en-US" sz="2400" dirty="0"/>
              <a:t>betting on specific stocks (or bitcoin) is more risky</a:t>
            </a:r>
          </a:p>
          <a:p>
            <a:pPr marL="765810" lvl="1" indent="-365760">
              <a:spcBef>
                <a:spcPts val="2400"/>
              </a:spcBef>
              <a:buClr>
                <a:srgbClr val="003399"/>
              </a:buClr>
            </a:pPr>
            <a:r>
              <a:rPr lang="en-US" sz="2400" dirty="0"/>
              <a:t>Managed funds charge a lot and do not deliver higher returns on average</a:t>
            </a:r>
          </a:p>
          <a:p>
            <a:pPr marL="365760" indent="-365760">
              <a:spcBef>
                <a:spcPts val="2400"/>
              </a:spcBef>
              <a:buClr>
                <a:srgbClr val="003399"/>
              </a:buClr>
            </a:pPr>
            <a:r>
              <a:rPr lang="en-US" sz="2800" dirty="0"/>
              <a:t>Save in subsidized retirement savings 401(k)s with your employer</a:t>
            </a:r>
          </a:p>
        </p:txBody>
      </p:sp>
    </p:spTree>
    <p:extLst>
      <p:ext uri="{BB962C8B-B14F-4D97-AF65-F5344CB8AC3E}">
        <p14:creationId xmlns:p14="http://schemas.microsoft.com/office/powerpoint/2010/main" val="273249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References</a:t>
            </a:r>
          </a:p>
          <a:p>
            <a:pPr marL="365760" indent="-365760">
              <a:spcBef>
                <a:spcPts val="2400"/>
              </a:spcBef>
              <a:buClr>
                <a:srgbClr val="003399"/>
              </a:buClr>
            </a:pPr>
            <a:r>
              <a:rPr lang="en-US" sz="2800" dirty="0">
                <a:hlinkClick r:id="rId3"/>
              </a:rPr>
              <a:t>CORE-The Economy</a:t>
            </a:r>
            <a:r>
              <a:rPr lang="en-US" sz="2800" dirty="0"/>
              <a:t>, Chapter 10.</a:t>
            </a:r>
          </a:p>
          <a:p>
            <a:pPr marL="365760" indent="-365760">
              <a:spcBef>
                <a:spcPts val="2400"/>
              </a:spcBef>
              <a:buClr>
                <a:srgbClr val="003399"/>
              </a:buClr>
            </a:pPr>
            <a:r>
              <a:rPr lang="en-US" sz="2800" dirty="0"/>
              <a:t>Principles of Economics, Chapters 21 and 33.</a:t>
            </a:r>
          </a:p>
          <a:p>
            <a:pPr marL="0" indent="0">
              <a:spcBef>
                <a:spcPts val="2400"/>
              </a:spcBef>
              <a:buClr>
                <a:srgbClr val="003399"/>
              </a:buClr>
              <a:buNone/>
            </a:pPr>
            <a:endParaRPr lang="en-US" sz="2800" dirty="0"/>
          </a:p>
        </p:txBody>
      </p:sp>
    </p:spTree>
    <p:extLst>
      <p:ext uri="{BB962C8B-B14F-4D97-AF65-F5344CB8AC3E}">
        <p14:creationId xmlns:p14="http://schemas.microsoft.com/office/powerpoint/2010/main" val="2568714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762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Poll</a:t>
            </a:r>
          </a:p>
          <a:p>
            <a:pPr marL="365760" indent="-365760">
              <a:spcBef>
                <a:spcPts val="2400"/>
              </a:spcBef>
              <a:buClr>
                <a:srgbClr val="003399"/>
              </a:buClr>
            </a:pPr>
            <a:r>
              <a:rPr lang="en-US" sz="2800" dirty="0"/>
              <a:t>Suppose I can give you each $100 today. Or I can give you more if you wait 1 year. How much would I need to give you in 1 year to make you as happy as getting $100 today:</a:t>
            </a:r>
          </a:p>
          <a:p>
            <a:pPr marL="365760" indent="-365760">
              <a:spcBef>
                <a:spcPts val="2400"/>
              </a:spcBef>
              <a:buClr>
                <a:srgbClr val="003399"/>
              </a:buClr>
            </a:pPr>
            <a:r>
              <a:rPr lang="en-US" sz="2800" dirty="0"/>
              <a:t>A. $100</a:t>
            </a:r>
          </a:p>
          <a:p>
            <a:pPr marL="365760" indent="-365760">
              <a:spcBef>
                <a:spcPts val="2400"/>
              </a:spcBef>
              <a:buClr>
                <a:srgbClr val="003399"/>
              </a:buClr>
            </a:pPr>
            <a:r>
              <a:rPr lang="en-US" sz="2800" dirty="0"/>
              <a:t>B. $103</a:t>
            </a:r>
          </a:p>
          <a:p>
            <a:pPr marL="365760" indent="-365760">
              <a:spcBef>
                <a:spcPts val="2400"/>
              </a:spcBef>
              <a:buClr>
                <a:srgbClr val="003399"/>
              </a:buClr>
            </a:pPr>
            <a:r>
              <a:rPr lang="en-US" sz="2800" dirty="0"/>
              <a:t>C. $105</a:t>
            </a:r>
          </a:p>
          <a:p>
            <a:pPr marL="365760" indent="-365760">
              <a:spcBef>
                <a:spcPts val="2400"/>
              </a:spcBef>
              <a:buClr>
                <a:srgbClr val="003399"/>
              </a:buClr>
            </a:pPr>
            <a:r>
              <a:rPr lang="en-US" sz="2800" dirty="0"/>
              <a:t>D. $110</a:t>
            </a:r>
          </a:p>
          <a:p>
            <a:pPr marL="365760" indent="-365760">
              <a:spcBef>
                <a:spcPts val="2400"/>
              </a:spcBef>
              <a:buClr>
                <a:srgbClr val="003399"/>
              </a:buClr>
            </a:pPr>
            <a:r>
              <a:rPr lang="en-US" sz="2800" dirty="0"/>
              <a:t>E. $120 or more</a:t>
            </a:r>
          </a:p>
        </p:txBody>
      </p:sp>
    </p:spTree>
    <p:extLst>
      <p:ext uri="{BB962C8B-B14F-4D97-AF65-F5344CB8AC3E}">
        <p14:creationId xmlns:p14="http://schemas.microsoft.com/office/powerpoint/2010/main" val="3116478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762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Time Preferences</a:t>
            </a:r>
          </a:p>
          <a:p>
            <a:pPr marL="365760" indent="-365760">
              <a:spcBef>
                <a:spcPts val="2400"/>
              </a:spcBef>
              <a:buClr>
                <a:srgbClr val="003399"/>
              </a:buClr>
            </a:pPr>
            <a:r>
              <a:rPr lang="en-US" sz="2800" dirty="0"/>
              <a:t>People prefer things today to things tomorrow = impatience</a:t>
            </a:r>
          </a:p>
          <a:p>
            <a:pPr marL="365760" indent="-365760">
              <a:spcBef>
                <a:spcPts val="2400"/>
              </a:spcBef>
              <a:buClr>
                <a:srgbClr val="003399"/>
              </a:buClr>
            </a:pPr>
            <a:r>
              <a:rPr lang="en-US" sz="2800" dirty="0"/>
              <a:t>Time preference is the reason that banks pay interest on saving deposits or why you have to pay interest if you borrow (student loan, credit card)</a:t>
            </a:r>
          </a:p>
          <a:p>
            <a:pPr marL="765810" lvl="1" indent="-365760">
              <a:spcBef>
                <a:spcPts val="2400"/>
              </a:spcBef>
              <a:buClr>
                <a:srgbClr val="003399"/>
              </a:buClr>
            </a:pPr>
            <a:r>
              <a:rPr lang="en-US" sz="2400" dirty="0"/>
              <a:t>Interest is the amount extra that you receive each year above what you put into into your savings account</a:t>
            </a:r>
          </a:p>
          <a:p>
            <a:pPr marL="765810" lvl="1" indent="-365760">
              <a:spcBef>
                <a:spcPts val="2400"/>
              </a:spcBef>
              <a:buClr>
                <a:srgbClr val="003399"/>
              </a:buClr>
            </a:pPr>
            <a:r>
              <a:rPr lang="en-US" sz="2400" dirty="0"/>
              <a:t>Interest is also the amount extra you have to pay each year above what you borrowed if you take a loan</a:t>
            </a:r>
          </a:p>
          <a:p>
            <a:pPr marL="365760" indent="-365760">
              <a:spcBef>
                <a:spcPts val="2400"/>
              </a:spcBef>
              <a:buClr>
                <a:srgbClr val="003399"/>
              </a:buClr>
            </a:pPr>
            <a:r>
              <a:rPr lang="en-US" sz="2800" dirty="0"/>
              <a:t>Time preferences very heterogeneous, inconsistent (behavioral economics)</a:t>
            </a:r>
          </a:p>
        </p:txBody>
      </p:sp>
    </p:spTree>
    <p:extLst>
      <p:ext uri="{BB962C8B-B14F-4D97-AF65-F5344CB8AC3E}">
        <p14:creationId xmlns:p14="http://schemas.microsoft.com/office/powerpoint/2010/main" val="126750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Present Value</a:t>
            </a:r>
          </a:p>
          <a:p>
            <a:pPr marL="365760" indent="-365760">
              <a:spcBef>
                <a:spcPts val="2400"/>
              </a:spcBef>
              <a:buClr>
                <a:srgbClr val="003399"/>
              </a:buClr>
            </a:pPr>
            <a:r>
              <a:rPr lang="en-US" sz="2800" dirty="0"/>
              <a:t>What a payment to be received in the future is worth to you today.</a:t>
            </a:r>
          </a:p>
          <a:p>
            <a:pPr marL="365760" indent="-365760">
              <a:spcBef>
                <a:spcPts val="2400"/>
              </a:spcBef>
              <a:buClr>
                <a:srgbClr val="003399"/>
              </a:buClr>
            </a:pPr>
            <a:r>
              <a:rPr lang="en-US" sz="2800" dirty="0"/>
              <a:t>If you have $1 today and save it, you will have $1+i one year from now where </a:t>
            </a:r>
            <a:r>
              <a:rPr lang="en-US" sz="2800" dirty="0" err="1"/>
              <a:t>i</a:t>
            </a:r>
            <a:r>
              <a:rPr lang="en-US" sz="2800" dirty="0"/>
              <a:t> is the interest rate</a:t>
            </a:r>
          </a:p>
          <a:p>
            <a:pPr marL="365760" indent="-365760">
              <a:spcBef>
                <a:spcPts val="2400"/>
              </a:spcBef>
              <a:buClr>
                <a:srgbClr val="003399"/>
              </a:buClr>
            </a:pPr>
            <a:r>
              <a:rPr lang="en-US" sz="2800" dirty="0"/>
              <a:t>Typically </a:t>
            </a:r>
            <a:r>
              <a:rPr lang="en-US" sz="2800" dirty="0" err="1"/>
              <a:t>i</a:t>
            </a:r>
            <a:r>
              <a:rPr lang="en-US" sz="2800" dirty="0"/>
              <a:t> is around 5% but varies quite a bit overtime and based on the saving vehicle you use</a:t>
            </a:r>
          </a:p>
          <a:p>
            <a:pPr marL="365760" indent="-365760">
              <a:spcBef>
                <a:spcPts val="2400"/>
              </a:spcBef>
              <a:buClr>
                <a:srgbClr val="003399"/>
              </a:buClr>
            </a:pPr>
            <a:r>
              <a:rPr lang="en-US" sz="2800" dirty="0"/>
              <a:t>We are going to assume a single and constant interest </a:t>
            </a:r>
            <a:r>
              <a:rPr lang="en-US" sz="2800" dirty="0" err="1"/>
              <a:t>i</a:t>
            </a:r>
            <a:r>
              <a:rPr lang="en-US" sz="2800" dirty="0"/>
              <a:t> for simplicity</a:t>
            </a:r>
          </a:p>
        </p:txBody>
      </p:sp>
    </p:spTree>
    <p:extLst>
      <p:ext uri="{BB962C8B-B14F-4D97-AF65-F5344CB8AC3E}">
        <p14:creationId xmlns:p14="http://schemas.microsoft.com/office/powerpoint/2010/main" val="1794489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Present value A of $100 one year from now:</a:t>
            </a:r>
          </a:p>
          <a:p>
            <a:pPr marL="365760" indent="-365760">
              <a:spcBef>
                <a:spcPts val="2400"/>
              </a:spcBef>
              <a:buClr>
                <a:srgbClr val="003399"/>
              </a:buClr>
            </a:pPr>
            <a:r>
              <a:rPr lang="en-US" sz="2800" dirty="0">
                <a:solidFill>
                  <a:srgbClr val="CC0000"/>
                </a:solidFill>
              </a:rPr>
              <a:t>Assuming the interest rate is 3%.</a:t>
            </a:r>
          </a:p>
          <a:p>
            <a:pPr marL="0" indent="0">
              <a:spcBef>
                <a:spcPts val="3600"/>
              </a:spcBef>
              <a:buClr>
                <a:srgbClr val="003399"/>
              </a:buClr>
              <a:buNone/>
            </a:pPr>
            <a:r>
              <a:rPr lang="en-US" sz="2800" dirty="0"/>
              <a:t>                           A</a:t>
            </a:r>
            <a:r>
              <a:rPr lang="en-US" sz="1200" dirty="0"/>
              <a:t> </a:t>
            </a:r>
            <a:r>
              <a:rPr lang="en-US" sz="2800" dirty="0"/>
              <a:t>(1+.03)   =   100</a:t>
            </a:r>
          </a:p>
          <a:p>
            <a:pPr marL="0" indent="0">
              <a:lnSpc>
                <a:spcPct val="50000"/>
              </a:lnSpc>
              <a:spcBef>
                <a:spcPts val="0"/>
              </a:spcBef>
              <a:buClr>
                <a:srgbClr val="003399"/>
              </a:buClr>
              <a:buNone/>
            </a:pPr>
            <a:r>
              <a:rPr lang="en-US" sz="2800" dirty="0"/>
              <a:t>                                            </a:t>
            </a:r>
          </a:p>
          <a:p>
            <a:pPr marL="0" indent="0">
              <a:lnSpc>
                <a:spcPct val="50000"/>
              </a:lnSpc>
              <a:spcBef>
                <a:spcPts val="0"/>
              </a:spcBef>
              <a:buClr>
                <a:srgbClr val="003399"/>
              </a:buClr>
              <a:buNone/>
            </a:pPr>
            <a:endParaRPr lang="en-US" sz="2800" dirty="0"/>
          </a:p>
          <a:p>
            <a:pPr marL="0" indent="0">
              <a:lnSpc>
                <a:spcPct val="50000"/>
              </a:lnSpc>
              <a:spcBef>
                <a:spcPts val="0"/>
              </a:spcBef>
              <a:buClr>
                <a:srgbClr val="003399"/>
              </a:buClr>
              <a:buNone/>
            </a:pPr>
            <a:r>
              <a:rPr lang="en-US" sz="2800" dirty="0"/>
              <a:t>                                                       100</a:t>
            </a:r>
          </a:p>
          <a:p>
            <a:pPr marL="0" indent="0">
              <a:lnSpc>
                <a:spcPct val="50000"/>
              </a:lnSpc>
              <a:spcBef>
                <a:spcPts val="0"/>
              </a:spcBef>
              <a:buClr>
                <a:srgbClr val="003399"/>
              </a:buClr>
              <a:buNone/>
            </a:pPr>
            <a:r>
              <a:rPr lang="en-US" sz="2800" dirty="0"/>
              <a:t>                                        A   =    </a:t>
            </a:r>
          </a:p>
          <a:p>
            <a:pPr marL="0" indent="0">
              <a:lnSpc>
                <a:spcPct val="50000"/>
              </a:lnSpc>
              <a:spcBef>
                <a:spcPts val="0"/>
              </a:spcBef>
              <a:buClr>
                <a:srgbClr val="003399"/>
              </a:buClr>
              <a:buNone/>
            </a:pPr>
            <a:r>
              <a:rPr lang="en-US" sz="2800" dirty="0"/>
              <a:t>                                                   (1 + .03)</a:t>
            </a:r>
          </a:p>
          <a:p>
            <a:pPr marL="0" indent="0">
              <a:lnSpc>
                <a:spcPct val="50000"/>
              </a:lnSpc>
              <a:spcBef>
                <a:spcPts val="2400"/>
              </a:spcBef>
              <a:buClr>
                <a:srgbClr val="003399"/>
              </a:buClr>
              <a:buNone/>
            </a:pPr>
            <a:endParaRPr lang="en-US" sz="2800" dirty="0"/>
          </a:p>
          <a:p>
            <a:pPr marL="0" indent="0">
              <a:lnSpc>
                <a:spcPct val="50000"/>
              </a:lnSpc>
              <a:spcBef>
                <a:spcPts val="1200"/>
              </a:spcBef>
              <a:buClr>
                <a:srgbClr val="003399"/>
              </a:buClr>
              <a:buNone/>
            </a:pPr>
            <a:r>
              <a:rPr lang="en-US" sz="2800" dirty="0"/>
              <a:t>                                        A   =   $97.1</a:t>
            </a:r>
          </a:p>
        </p:txBody>
      </p:sp>
      <p:cxnSp>
        <p:nvCxnSpPr>
          <p:cNvPr id="3" name="Straight Connector 2"/>
          <p:cNvCxnSpPr/>
          <p:nvPr/>
        </p:nvCxnSpPr>
        <p:spPr>
          <a:xfrm>
            <a:off x="4829175" y="3171825"/>
            <a:ext cx="1219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223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2718</Words>
  <Application>Microsoft Macintosh PowerPoint</Application>
  <PresentationFormat>On-screen Show (4:3)</PresentationFormat>
  <Paragraphs>352</Paragraphs>
  <Slides>51</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Cambria Math</vt:lpstr>
      <vt:lpstr>Times New Roman</vt:lpstr>
      <vt:lpstr>Office Theme</vt:lpstr>
      <vt:lpstr>Lecture 12 Capital, Interest, and Savings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2011-01-19T08:19:55Z</dcterms:created>
  <dcterms:modified xsi:type="dcterms:W3CDTF">2024-10-23T22:45:47Z</dcterms:modified>
</cp:coreProperties>
</file>