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8" r:id="rId1"/>
  </p:sldMasterIdLst>
  <p:notesMasterIdLst>
    <p:notesMasterId r:id="rId67"/>
  </p:notesMasterIdLst>
  <p:handoutMasterIdLst>
    <p:handoutMasterId r:id="rId68"/>
  </p:handoutMasterIdLst>
  <p:sldIdLst>
    <p:sldId id="778" r:id="rId2"/>
    <p:sldId id="1086" r:id="rId3"/>
    <p:sldId id="1414" r:id="rId4"/>
    <p:sldId id="1386" r:id="rId5"/>
    <p:sldId id="1381" r:id="rId6"/>
    <p:sldId id="1352" r:id="rId7"/>
    <p:sldId id="1387" r:id="rId8"/>
    <p:sldId id="1388" r:id="rId9"/>
    <p:sldId id="1405" r:id="rId10"/>
    <p:sldId id="1389" r:id="rId11"/>
    <p:sldId id="1406" r:id="rId12"/>
    <p:sldId id="1444" r:id="rId13"/>
    <p:sldId id="1201" r:id="rId14"/>
    <p:sldId id="1417" r:id="rId15"/>
    <p:sldId id="1418" r:id="rId16"/>
    <p:sldId id="1318" r:id="rId17"/>
    <p:sldId id="1391" r:id="rId18"/>
    <p:sldId id="1390" r:id="rId19"/>
    <p:sldId id="1407" r:id="rId20"/>
    <p:sldId id="1382" r:id="rId21"/>
    <p:sldId id="1450" r:id="rId22"/>
    <p:sldId id="1372" r:id="rId23"/>
    <p:sldId id="1409" r:id="rId24"/>
    <p:sldId id="1420" r:id="rId25"/>
    <p:sldId id="1324" r:id="rId26"/>
    <p:sldId id="1326" r:id="rId27"/>
    <p:sldId id="1364" r:id="rId28"/>
    <p:sldId id="1261" r:id="rId29"/>
    <p:sldId id="1363" r:id="rId30"/>
    <p:sldId id="1423" r:id="rId31"/>
    <p:sldId id="1440" r:id="rId32"/>
    <p:sldId id="1330" r:id="rId33"/>
    <p:sldId id="1393" r:id="rId34"/>
    <p:sldId id="1437" r:id="rId35"/>
    <p:sldId id="1395" r:id="rId36"/>
    <p:sldId id="1422" r:id="rId37"/>
    <p:sldId id="1331" r:id="rId38"/>
    <p:sldId id="1438" r:id="rId39"/>
    <p:sldId id="1441" r:id="rId40"/>
    <p:sldId id="1397" r:id="rId41"/>
    <p:sldId id="1398" r:id="rId42"/>
    <p:sldId id="1411" r:id="rId43"/>
    <p:sldId id="1399" r:id="rId44"/>
    <p:sldId id="1442" r:id="rId45"/>
    <p:sldId id="1400" r:id="rId46"/>
    <p:sldId id="1412" r:id="rId47"/>
    <p:sldId id="1446" r:id="rId48"/>
    <p:sldId id="1451" r:id="rId49"/>
    <p:sldId id="288" r:id="rId50"/>
    <p:sldId id="1447" r:id="rId51"/>
    <p:sldId id="1448" r:id="rId52"/>
    <p:sldId id="1449" r:id="rId53"/>
    <p:sldId id="1452" r:id="rId54"/>
    <p:sldId id="1425" r:id="rId55"/>
    <p:sldId id="1426" r:id="rId56"/>
    <p:sldId id="1428" r:id="rId57"/>
    <p:sldId id="1433" r:id="rId58"/>
    <p:sldId id="1429" r:id="rId59"/>
    <p:sldId id="1436" r:id="rId60"/>
    <p:sldId id="1430" r:id="rId61"/>
    <p:sldId id="1434" r:id="rId62"/>
    <p:sldId id="1443" r:id="rId63"/>
    <p:sldId id="1445" r:id="rId64"/>
    <p:sldId id="1432" r:id="rId65"/>
    <p:sldId id="1304" r:id="rId6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63D"/>
    <a:srgbClr val="CC0000"/>
    <a:srgbClr val="003399"/>
    <a:srgbClr val="4D4D4D"/>
    <a:srgbClr val="CC3300"/>
    <a:srgbClr val="660066"/>
    <a:srgbClr val="FF0066"/>
    <a:srgbClr val="1F497D"/>
    <a:srgbClr val="0000CC"/>
    <a:srgbClr val="C705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60" autoAdjust="0"/>
    <p:restoredTop sz="94604" autoAdjust="0"/>
  </p:normalViewPr>
  <p:slideViewPr>
    <p:cSldViewPr>
      <p:cViewPr varScale="1">
        <p:scale>
          <a:sx n="177" d="100"/>
          <a:sy n="177" d="100"/>
        </p:scale>
        <p:origin x="1192"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6" tIns="46583" rIns="93166" bIns="46583" rtlCol="0"/>
          <a:lstStyle>
            <a:lvl1pPr algn="l">
              <a:defRPr sz="1200"/>
            </a:lvl1pPr>
          </a:lstStyle>
          <a:p>
            <a:endParaRPr lang="en-US" dirty="0"/>
          </a:p>
        </p:txBody>
      </p:sp>
      <p:sp>
        <p:nvSpPr>
          <p:cNvPr id="3" name="Date Placeholder 2"/>
          <p:cNvSpPr>
            <a:spLocks noGrp="1"/>
          </p:cNvSpPr>
          <p:nvPr>
            <p:ph type="dt" sz="quarter" idx="1"/>
          </p:nvPr>
        </p:nvSpPr>
        <p:spPr>
          <a:xfrm>
            <a:off x="3970939" y="0"/>
            <a:ext cx="3037840" cy="464820"/>
          </a:xfrm>
          <a:prstGeom prst="rect">
            <a:avLst/>
          </a:prstGeom>
        </p:spPr>
        <p:txBody>
          <a:bodyPr vert="horz" lIns="93166" tIns="46583" rIns="93166" bIns="46583" rtlCol="0"/>
          <a:lstStyle>
            <a:lvl1pPr algn="r">
              <a:defRPr sz="1200"/>
            </a:lvl1pPr>
          </a:lstStyle>
          <a:p>
            <a:fld id="{E5A66F56-A5C5-4E5C-98EA-3FFA400B1030}" type="datetimeFigureOut">
              <a:rPr lang="en-US" smtClean="0"/>
              <a:pPr/>
              <a:t>9/18/24</a:t>
            </a:fld>
            <a:endParaRPr lang="en-US" dirty="0"/>
          </a:p>
        </p:txBody>
      </p:sp>
      <p:sp>
        <p:nvSpPr>
          <p:cNvPr id="4" name="Footer Placeholder 3"/>
          <p:cNvSpPr>
            <a:spLocks noGrp="1"/>
          </p:cNvSpPr>
          <p:nvPr>
            <p:ph type="ftr" sz="quarter" idx="2"/>
          </p:nvPr>
        </p:nvSpPr>
        <p:spPr>
          <a:xfrm>
            <a:off x="1" y="8829966"/>
            <a:ext cx="3037840" cy="464820"/>
          </a:xfrm>
          <a:prstGeom prst="rect">
            <a:avLst/>
          </a:prstGeom>
        </p:spPr>
        <p:txBody>
          <a:bodyPr vert="horz" lIns="93166" tIns="46583" rIns="93166" bIns="4658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9" y="8829966"/>
            <a:ext cx="3037840" cy="464820"/>
          </a:xfrm>
          <a:prstGeom prst="rect">
            <a:avLst/>
          </a:prstGeom>
        </p:spPr>
        <p:txBody>
          <a:bodyPr vert="horz" lIns="93166" tIns="46583" rIns="93166" bIns="46583" rtlCol="0" anchor="b"/>
          <a:lstStyle>
            <a:lvl1pPr algn="r">
              <a:defRPr sz="1200"/>
            </a:lvl1pPr>
          </a:lstStyle>
          <a:p>
            <a:fld id="{9B30214C-2DF2-4DBB-A967-E418902A82AD}" type="slidenum">
              <a:rPr lang="en-US" smtClean="0"/>
              <a:pPr/>
              <a:t>‹#›</a:t>
            </a:fld>
            <a:endParaRPr lang="en-US" dirty="0"/>
          </a:p>
        </p:txBody>
      </p:sp>
    </p:spTree>
    <p:extLst>
      <p:ext uri="{BB962C8B-B14F-4D97-AF65-F5344CB8AC3E}">
        <p14:creationId xmlns:p14="http://schemas.microsoft.com/office/powerpoint/2010/main" val="2183069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6" tIns="46583" rIns="93166" bIns="46583"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66" tIns="46583" rIns="93166" bIns="46583" rtlCol="0"/>
          <a:lstStyle>
            <a:lvl1pPr algn="r">
              <a:defRPr sz="1200"/>
            </a:lvl1pPr>
          </a:lstStyle>
          <a:p>
            <a:fld id="{9C68A976-CB51-4B99-8C3F-8CD9B0C35D47}" type="datetimeFigureOut">
              <a:rPr lang="en-US" smtClean="0"/>
              <a:pPr/>
              <a:t>9/18/24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6" tIns="46583" rIns="93166" bIns="46583"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6" tIns="46583" rIns="93166" bIns="4658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6"/>
            <a:ext cx="3037840" cy="464820"/>
          </a:xfrm>
          <a:prstGeom prst="rect">
            <a:avLst/>
          </a:prstGeom>
        </p:spPr>
        <p:txBody>
          <a:bodyPr vert="horz" lIns="93166" tIns="46583" rIns="93166" bIns="4658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6"/>
            <a:ext cx="3037840" cy="464820"/>
          </a:xfrm>
          <a:prstGeom prst="rect">
            <a:avLst/>
          </a:prstGeom>
        </p:spPr>
        <p:txBody>
          <a:bodyPr vert="horz" lIns="93166" tIns="46583" rIns="93166" bIns="46583" rtlCol="0" anchor="b"/>
          <a:lstStyle>
            <a:lvl1pPr algn="r">
              <a:defRPr sz="1200"/>
            </a:lvl1pPr>
          </a:lstStyle>
          <a:p>
            <a:fld id="{D3291083-C2A9-40DF-A677-C5772AEAFE49}" type="slidenum">
              <a:rPr lang="en-US" smtClean="0"/>
              <a:pPr/>
              <a:t>‹#›</a:t>
            </a:fld>
            <a:endParaRPr lang="en-US" dirty="0"/>
          </a:p>
        </p:txBody>
      </p:sp>
    </p:spTree>
    <p:extLst>
      <p:ext uri="{BB962C8B-B14F-4D97-AF65-F5344CB8AC3E}">
        <p14:creationId xmlns:p14="http://schemas.microsoft.com/office/powerpoint/2010/main" val="172314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12</a:t>
            </a:fld>
            <a:endParaRPr lang="en-US" dirty="0"/>
          </a:p>
        </p:txBody>
      </p:sp>
    </p:spTree>
    <p:extLst>
      <p:ext uri="{BB962C8B-B14F-4D97-AF65-F5344CB8AC3E}">
        <p14:creationId xmlns:p14="http://schemas.microsoft.com/office/powerpoint/2010/main" val="3791638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21</a:t>
            </a:fld>
            <a:endParaRPr lang="en-US" dirty="0"/>
          </a:p>
        </p:txBody>
      </p:sp>
    </p:spTree>
    <p:extLst>
      <p:ext uri="{BB962C8B-B14F-4D97-AF65-F5344CB8AC3E}">
        <p14:creationId xmlns:p14="http://schemas.microsoft.com/office/powerpoint/2010/main" val="3888100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7154D7-3C4C-4D18-A69F-6C6E8F89EE9E}"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25</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26</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27</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28</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29</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30</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31</a:t>
            </a:fld>
            <a:endParaRPr lang="en-US" dirty="0"/>
          </a:p>
        </p:txBody>
      </p:sp>
    </p:spTree>
    <p:extLst>
      <p:ext uri="{BB962C8B-B14F-4D97-AF65-F5344CB8AC3E}">
        <p14:creationId xmlns:p14="http://schemas.microsoft.com/office/powerpoint/2010/main" val="22377589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32</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33</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34</a:t>
            </a:fld>
            <a:endParaRPr lang="en-US" dirty="0"/>
          </a:p>
        </p:txBody>
      </p:sp>
    </p:spTree>
    <p:extLst>
      <p:ext uri="{BB962C8B-B14F-4D97-AF65-F5344CB8AC3E}">
        <p14:creationId xmlns:p14="http://schemas.microsoft.com/office/powerpoint/2010/main" val="26740555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37</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39</a:t>
            </a:fld>
            <a:endParaRPr lang="en-US" dirty="0"/>
          </a:p>
        </p:txBody>
      </p:sp>
    </p:spTree>
    <p:extLst>
      <p:ext uri="{BB962C8B-B14F-4D97-AF65-F5344CB8AC3E}">
        <p14:creationId xmlns:p14="http://schemas.microsoft.com/office/powerpoint/2010/main" val="34054923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40</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43</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47</a:t>
            </a:fld>
            <a:endParaRPr lang="en-US" dirty="0"/>
          </a:p>
        </p:txBody>
      </p:sp>
    </p:spTree>
    <p:extLst>
      <p:ext uri="{BB962C8B-B14F-4D97-AF65-F5344CB8AC3E}">
        <p14:creationId xmlns:p14="http://schemas.microsoft.com/office/powerpoint/2010/main" val="2460114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48</a:t>
            </a:fld>
            <a:endParaRPr lang="en-US" dirty="0"/>
          </a:p>
        </p:txBody>
      </p:sp>
    </p:spTree>
    <p:extLst>
      <p:ext uri="{BB962C8B-B14F-4D97-AF65-F5344CB8AC3E}">
        <p14:creationId xmlns:p14="http://schemas.microsoft.com/office/powerpoint/2010/main" val="399721464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51</a:t>
            </a:fld>
            <a:endParaRPr lang="en-US" dirty="0"/>
          </a:p>
        </p:txBody>
      </p:sp>
    </p:spTree>
    <p:extLst>
      <p:ext uri="{BB962C8B-B14F-4D97-AF65-F5344CB8AC3E}">
        <p14:creationId xmlns:p14="http://schemas.microsoft.com/office/powerpoint/2010/main" val="29268201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52</a:t>
            </a:fld>
            <a:endParaRPr lang="en-US" dirty="0"/>
          </a:p>
        </p:txBody>
      </p:sp>
    </p:spTree>
    <p:extLst>
      <p:ext uri="{BB962C8B-B14F-4D97-AF65-F5344CB8AC3E}">
        <p14:creationId xmlns:p14="http://schemas.microsoft.com/office/powerpoint/2010/main" val="355677033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53</a:t>
            </a:fld>
            <a:endParaRPr lang="en-US" dirty="0"/>
          </a:p>
        </p:txBody>
      </p:sp>
    </p:spTree>
    <p:extLst>
      <p:ext uri="{BB962C8B-B14F-4D97-AF65-F5344CB8AC3E}">
        <p14:creationId xmlns:p14="http://schemas.microsoft.com/office/powerpoint/2010/main" val="280681790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54</a:t>
            </a:fld>
            <a:endParaRPr lang="en-US" dirty="0"/>
          </a:p>
        </p:txBody>
      </p:sp>
    </p:spTree>
    <p:extLst>
      <p:ext uri="{BB962C8B-B14F-4D97-AF65-F5344CB8AC3E}">
        <p14:creationId xmlns:p14="http://schemas.microsoft.com/office/powerpoint/2010/main" val="191505808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55</a:t>
            </a:fld>
            <a:endParaRPr lang="en-US" dirty="0"/>
          </a:p>
        </p:txBody>
      </p:sp>
    </p:spTree>
    <p:extLst>
      <p:ext uri="{BB962C8B-B14F-4D97-AF65-F5344CB8AC3E}">
        <p14:creationId xmlns:p14="http://schemas.microsoft.com/office/powerpoint/2010/main" val="301087978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56</a:t>
            </a:fld>
            <a:endParaRPr lang="en-US" dirty="0"/>
          </a:p>
        </p:txBody>
      </p:sp>
    </p:spTree>
    <p:extLst>
      <p:ext uri="{BB962C8B-B14F-4D97-AF65-F5344CB8AC3E}">
        <p14:creationId xmlns:p14="http://schemas.microsoft.com/office/powerpoint/2010/main" val="190560087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57</a:t>
            </a:fld>
            <a:endParaRPr lang="en-US" dirty="0"/>
          </a:p>
        </p:txBody>
      </p:sp>
    </p:spTree>
    <p:extLst>
      <p:ext uri="{BB962C8B-B14F-4D97-AF65-F5344CB8AC3E}">
        <p14:creationId xmlns:p14="http://schemas.microsoft.com/office/powerpoint/2010/main" val="325614192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58</a:t>
            </a:fld>
            <a:endParaRPr lang="en-US" dirty="0"/>
          </a:p>
        </p:txBody>
      </p:sp>
    </p:spTree>
    <p:extLst>
      <p:ext uri="{BB962C8B-B14F-4D97-AF65-F5344CB8AC3E}">
        <p14:creationId xmlns:p14="http://schemas.microsoft.com/office/powerpoint/2010/main" val="17992749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59</a:t>
            </a:fld>
            <a:endParaRPr lang="en-US" dirty="0"/>
          </a:p>
        </p:txBody>
      </p:sp>
    </p:spTree>
    <p:extLst>
      <p:ext uri="{BB962C8B-B14F-4D97-AF65-F5344CB8AC3E}">
        <p14:creationId xmlns:p14="http://schemas.microsoft.com/office/powerpoint/2010/main" val="417205023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60</a:t>
            </a:fld>
            <a:endParaRPr lang="en-US" dirty="0"/>
          </a:p>
        </p:txBody>
      </p:sp>
    </p:spTree>
    <p:extLst>
      <p:ext uri="{BB962C8B-B14F-4D97-AF65-F5344CB8AC3E}">
        <p14:creationId xmlns:p14="http://schemas.microsoft.com/office/powerpoint/2010/main" val="198319660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61</a:t>
            </a:fld>
            <a:endParaRPr lang="en-US" dirty="0"/>
          </a:p>
        </p:txBody>
      </p:sp>
    </p:spTree>
    <p:extLst>
      <p:ext uri="{BB962C8B-B14F-4D97-AF65-F5344CB8AC3E}">
        <p14:creationId xmlns:p14="http://schemas.microsoft.com/office/powerpoint/2010/main" val="5161806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5</a:t>
            </a:fld>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62</a:t>
            </a:fld>
            <a:endParaRPr lang="en-US" dirty="0"/>
          </a:p>
        </p:txBody>
      </p:sp>
    </p:spTree>
    <p:extLst>
      <p:ext uri="{BB962C8B-B14F-4D97-AF65-F5344CB8AC3E}">
        <p14:creationId xmlns:p14="http://schemas.microsoft.com/office/powerpoint/2010/main" val="239150258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63</a:t>
            </a:fld>
            <a:endParaRPr lang="en-US" dirty="0"/>
          </a:p>
        </p:txBody>
      </p:sp>
    </p:spTree>
    <p:extLst>
      <p:ext uri="{BB962C8B-B14F-4D97-AF65-F5344CB8AC3E}">
        <p14:creationId xmlns:p14="http://schemas.microsoft.com/office/powerpoint/2010/main" val="386397452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64</a:t>
            </a:fld>
            <a:endParaRPr lang="en-US" dirty="0"/>
          </a:p>
        </p:txBody>
      </p:sp>
    </p:spTree>
    <p:extLst>
      <p:ext uri="{BB962C8B-B14F-4D97-AF65-F5344CB8AC3E}">
        <p14:creationId xmlns:p14="http://schemas.microsoft.com/office/powerpoint/2010/main" val="113764549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65</a:t>
            </a:fld>
            <a:endParaRPr lang="en-US" dirty="0"/>
          </a:p>
        </p:txBody>
      </p:sp>
    </p:spTree>
    <p:extLst>
      <p:ext uri="{BB962C8B-B14F-4D97-AF65-F5344CB8AC3E}">
        <p14:creationId xmlns:p14="http://schemas.microsoft.com/office/powerpoint/2010/main" val="31519106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291083-C2A9-40DF-A677-C5772AEAFE49}"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CCD1625-AA3B-46DA-BA66-9D7F7C02BD33}" type="datetimeFigureOut">
              <a:rPr lang="en-US" smtClean="0"/>
              <a:pPr/>
              <a:t>9/18/24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CD1625-AA3B-46DA-BA66-9D7F7C02BD33}" type="datetimeFigureOut">
              <a:rPr lang="en-US" smtClean="0"/>
              <a:pPr/>
              <a:t>9/18/24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CD1625-AA3B-46DA-BA66-9D7F7C02BD33}" type="datetimeFigureOut">
              <a:rPr lang="en-US" smtClean="0"/>
              <a:pPr/>
              <a:t>9/18/24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CD1625-AA3B-46DA-BA66-9D7F7C02BD33}" type="datetimeFigureOut">
              <a:rPr lang="en-US" smtClean="0"/>
              <a:pPr/>
              <a:t>9/18/24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CD1625-AA3B-46DA-BA66-9D7F7C02BD33}" type="datetimeFigureOut">
              <a:rPr lang="en-US" smtClean="0"/>
              <a:pPr/>
              <a:t>9/18/24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CD1625-AA3B-46DA-BA66-9D7F7C02BD33}" type="datetimeFigureOut">
              <a:rPr lang="en-US" smtClean="0"/>
              <a:pPr/>
              <a:t>9/18/24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CD1625-AA3B-46DA-BA66-9D7F7C02BD33}" type="datetimeFigureOut">
              <a:rPr lang="en-US" smtClean="0"/>
              <a:pPr/>
              <a:t>9/18/24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CD1625-AA3B-46DA-BA66-9D7F7C02BD33}" type="datetimeFigureOut">
              <a:rPr lang="en-US" smtClean="0"/>
              <a:pPr/>
              <a:t>9/18/24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CD1625-AA3B-46DA-BA66-9D7F7C02BD33}" type="datetimeFigureOut">
              <a:rPr lang="en-US" smtClean="0"/>
              <a:pPr/>
              <a:t>9/18/24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CD1625-AA3B-46DA-BA66-9D7F7C02BD33}" type="datetimeFigureOut">
              <a:rPr lang="en-US" smtClean="0"/>
              <a:pPr/>
              <a:t>9/18/24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CD1625-AA3B-46DA-BA66-9D7F7C02BD33}" type="datetimeFigureOut">
              <a:rPr lang="en-US" smtClean="0"/>
              <a:pPr/>
              <a:t>9/18/24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9A058D-C55E-4EC3-9ACB-26470E640C6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CD1625-AA3B-46DA-BA66-9D7F7C02BD33}" type="datetimeFigureOut">
              <a:rPr lang="en-US" smtClean="0"/>
              <a:pPr/>
              <a:t>9/18/24</a:t>
            </a:fld>
            <a:endParaRPr lang="en-US" dirty="0"/>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9A058D-C55E-4EC3-9ACB-26470E640C6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elsa.berkeley.edu/~saez/course131/Kahneman-FairnessConstraintProfit-1986.pdf"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microsoft.com/office/2007/relationships/hdphoto" Target="../media/hdphoto1.wdp"/></Relationships>
</file>

<file path=ppt/slides/_rels/slide5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46.xml"/><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5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7.xml"/><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8.xml"/><Relationship Id="rId1" Type="http://schemas.openxmlformats.org/officeDocument/2006/relationships/slideLayout" Target="../slideLayouts/slideLayout2.xml"/><Relationship Id="rId4" Type="http://schemas.microsoft.com/office/2007/relationships/hdphoto" Target="../media/hdphoto3.wdp"/></Relationships>
</file>

<file path=ppt/slides/_rels/slide61.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www.core-econ.org/the-economy/book/text/0-3-contents.html" TargetMode="External"/><Relationship Id="rId2" Type="http://schemas.openxmlformats.org/officeDocument/2006/relationships/notesSlide" Target="../notesSlides/notesSlide53.xml"/><Relationship Id="rId1" Type="http://schemas.openxmlformats.org/officeDocument/2006/relationships/slideLayout" Target="../slideLayouts/slideLayout2.xml"/><Relationship Id="rId4" Type="http://schemas.openxmlformats.org/officeDocument/2006/relationships/hyperlink" Target="http://elsa.berkeley.edu/~saez/course131/Kahneman-FairnessConstraintProfit-1986.pd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0080" y="1905003"/>
            <a:ext cx="7863840" cy="1523999"/>
          </a:xfrm>
        </p:spPr>
        <p:txBody>
          <a:bodyPr>
            <a:normAutofit/>
          </a:bodyPr>
          <a:lstStyle/>
          <a:p>
            <a:r>
              <a:rPr lang="en-US" sz="4000" cap="small">
                <a:solidFill>
                  <a:srgbClr val="003399"/>
                </a:solidFill>
              </a:rPr>
              <a:t>Lecture 6</a:t>
            </a:r>
            <a:br>
              <a:rPr lang="en-US" sz="4000" dirty="0"/>
            </a:br>
            <a:r>
              <a:rPr lang="en-US" sz="4000" dirty="0"/>
              <a:t>Consumers and Utility Maximization</a:t>
            </a:r>
            <a:endParaRPr lang="en-US" sz="3600" dirty="0"/>
          </a:p>
        </p:txBody>
      </p:sp>
      <p:pic>
        <p:nvPicPr>
          <p:cNvPr id="4" name="Picture 3"/>
          <p:cNvPicPr>
            <a:picLocks noChangeAspect="1"/>
          </p:cNvPicPr>
          <p:nvPr/>
        </p:nvPicPr>
        <p:blipFill>
          <a:blip r:embed="rId3" cstate="print"/>
          <a:srcRect/>
          <a:stretch>
            <a:fillRect/>
          </a:stretch>
        </p:blipFill>
        <p:spPr bwMode="auto">
          <a:xfrm>
            <a:off x="1066801" y="4114800"/>
            <a:ext cx="1282763" cy="1282762"/>
          </a:xfrm>
          <a:prstGeom prst="rect">
            <a:avLst/>
          </a:prstGeom>
          <a:noFill/>
          <a:ln w="9525">
            <a:noFill/>
            <a:miter lim="800000"/>
            <a:headEnd/>
            <a:tailEnd/>
          </a:ln>
        </p:spPr>
      </p:pic>
      <p:sp>
        <p:nvSpPr>
          <p:cNvPr id="6" name="Title 1"/>
          <p:cNvSpPr txBox="1">
            <a:spLocks/>
          </p:cNvSpPr>
          <p:nvPr/>
        </p:nvSpPr>
        <p:spPr>
          <a:xfrm>
            <a:off x="640080" y="411480"/>
            <a:ext cx="7863840" cy="762000"/>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b="0" i="0" u="none" strike="noStrike" kern="1200" cap="none" spc="0" normalizeH="0" baseline="0" noProof="0" dirty="0">
                <a:ln>
                  <a:noFill/>
                </a:ln>
                <a:solidFill>
                  <a:schemeClr val="tx1"/>
                </a:solidFill>
                <a:effectLst/>
                <a:uLnTx/>
                <a:uFillTx/>
                <a:latin typeface="+mj-lt"/>
                <a:ea typeface="+mj-ea"/>
                <a:cs typeface="+mj-cs"/>
              </a:rPr>
              <a:t>Economics</a:t>
            </a:r>
            <a:r>
              <a:rPr kumimoji="0" lang="en-US" b="0" i="0" u="none" strike="noStrike" kern="1200" cap="none" spc="0" normalizeH="0" noProof="0" dirty="0">
                <a:ln>
                  <a:noFill/>
                </a:ln>
                <a:solidFill>
                  <a:schemeClr val="tx1"/>
                </a:solidFill>
                <a:effectLst/>
                <a:uLnTx/>
                <a:uFillTx/>
                <a:latin typeface="+mj-lt"/>
                <a:ea typeface="+mj-ea"/>
                <a:cs typeface="+mj-cs"/>
              </a:rPr>
              <a:t> 2                                                                                                Emmanuel </a:t>
            </a:r>
            <a:r>
              <a:rPr kumimoji="0" lang="en-US" b="0" i="0" u="none" strike="noStrike" kern="1200" cap="none" spc="0" normalizeH="0" noProof="0" dirty="0" err="1">
                <a:ln>
                  <a:noFill/>
                </a:ln>
                <a:solidFill>
                  <a:schemeClr val="tx1"/>
                </a:solidFill>
                <a:effectLst/>
                <a:uLnTx/>
                <a:uFillTx/>
                <a:latin typeface="+mj-lt"/>
                <a:ea typeface="+mj-ea"/>
                <a:cs typeface="+mj-cs"/>
              </a:rPr>
              <a:t>Saez</a:t>
            </a:r>
            <a:endParaRPr kumimoji="0" lang="en-US" b="0" i="0" u="none" strike="noStrike" kern="1200" cap="none" spc="0" normalizeH="0" noProof="0" dirty="0">
              <a:ln>
                <a:noFill/>
              </a:ln>
              <a:solidFill>
                <a:schemeClr val="tx1"/>
              </a:solidFill>
              <a:effectLst/>
              <a:uLnTx/>
              <a:uFillTx/>
              <a:latin typeface="+mj-lt"/>
              <a:ea typeface="+mj-ea"/>
              <a:cs typeface="+mj-cs"/>
            </a:endParaRPr>
          </a:p>
          <a:p>
            <a:pPr marL="0" marR="0" lvl="0" indent="0" defTabSz="914400" rtl="0" eaLnBrk="1" fontAlgn="auto" latinLnBrk="0" hangingPunct="1">
              <a:lnSpc>
                <a:spcPct val="100000"/>
              </a:lnSpc>
              <a:spcBef>
                <a:spcPct val="0"/>
              </a:spcBef>
              <a:spcAft>
                <a:spcPts val="0"/>
              </a:spcAft>
              <a:buClrTx/>
              <a:buSzTx/>
              <a:buFontTx/>
              <a:buNone/>
              <a:tabLst/>
              <a:defRPr/>
            </a:pPr>
            <a:r>
              <a:rPr lang="en-US" dirty="0">
                <a:latin typeface="+mj-lt"/>
                <a:ea typeface="+mj-ea"/>
                <a:cs typeface="+mj-cs"/>
              </a:rPr>
              <a:t>Fall</a:t>
            </a:r>
            <a:r>
              <a:rPr lang="en-US" baseline="0" dirty="0">
                <a:latin typeface="+mj-lt"/>
                <a:ea typeface="+mj-ea"/>
                <a:cs typeface="+mj-cs"/>
              </a:rPr>
              <a:t> 2024</a:t>
            </a:r>
            <a:endParaRPr kumimoji="0" lang="en-US" b="0" i="0" u="none" strike="noStrike" kern="1200" cap="none" spc="0" normalizeH="0" baseline="0" noProof="0" dirty="0">
              <a:ln>
                <a:noFill/>
              </a:ln>
              <a:solidFill>
                <a:schemeClr val="tx1"/>
              </a:solidFill>
              <a:effectLst/>
              <a:uLnTx/>
              <a:uFillTx/>
              <a:latin typeface="+mj-lt"/>
              <a:ea typeface="+mj-ea"/>
              <a:cs typeface="+mj-cs"/>
            </a:endParaRPr>
          </a:p>
        </p:txBody>
      </p:sp>
      <p:sp>
        <p:nvSpPr>
          <p:cNvPr id="7" name="Subtitle 6">
            <a:extLst>
              <a:ext uri="{FF2B5EF4-FFF2-40B4-BE49-F238E27FC236}">
                <a16:creationId xmlns:a16="http://schemas.microsoft.com/office/drawing/2014/main" id="{F2D80CA4-9AD4-C2E6-371E-437440B0FCB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794593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600"/>
              </a:spcBef>
              <a:buClr>
                <a:srgbClr val="0000FF"/>
              </a:buClr>
              <a:buNone/>
            </a:pPr>
            <a:r>
              <a:rPr lang="en-US" dirty="0">
                <a:solidFill>
                  <a:srgbClr val="003399"/>
                </a:solidFill>
              </a:rPr>
              <a:t>A Rise in the Price of Clothing</a:t>
            </a:r>
          </a:p>
          <a:p>
            <a:pPr marL="0" indent="0">
              <a:spcBef>
                <a:spcPts val="2400"/>
              </a:spcBef>
              <a:buClr>
                <a:srgbClr val="003399"/>
              </a:buClr>
              <a:buNone/>
            </a:pPr>
            <a:endParaRPr lang="en-US" sz="2800" dirty="0"/>
          </a:p>
        </p:txBody>
      </p:sp>
      <p:grpSp>
        <p:nvGrpSpPr>
          <p:cNvPr id="13" name="Group 12"/>
          <p:cNvGrpSpPr/>
          <p:nvPr/>
        </p:nvGrpSpPr>
        <p:grpSpPr>
          <a:xfrm>
            <a:off x="1676400" y="1280160"/>
            <a:ext cx="5689599" cy="4656308"/>
            <a:chOff x="1676400" y="1371600"/>
            <a:chExt cx="5689599" cy="4656308"/>
          </a:xfrm>
        </p:grpSpPr>
        <p:grpSp>
          <p:nvGrpSpPr>
            <p:cNvPr id="3" name="Group 7"/>
            <p:cNvGrpSpPr/>
            <p:nvPr/>
          </p:nvGrpSpPr>
          <p:grpSpPr>
            <a:xfrm>
              <a:off x="1676400" y="1371600"/>
              <a:ext cx="5334000" cy="4656308"/>
              <a:chOff x="1475034" y="1158815"/>
              <a:chExt cx="5334000" cy="4656308"/>
            </a:xfrm>
          </p:grpSpPr>
          <p:cxnSp>
            <p:nvCxnSpPr>
              <p:cNvPr id="4" name="Straight Connector 3"/>
              <p:cNvCxnSpPr/>
              <p:nvPr/>
            </p:nvCxnSpPr>
            <p:spPr>
              <a:xfrm rot="5400000">
                <a:off x="191826" y="3304592"/>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295304" y="5393266"/>
                <a:ext cx="438912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437440" y="5291903"/>
                <a:ext cx="1371594" cy="523220"/>
              </a:xfrm>
              <a:prstGeom prst="rect">
                <a:avLst/>
              </a:prstGeom>
              <a:noFill/>
            </p:spPr>
            <p:txBody>
              <a:bodyPr wrap="square" rtlCol="0">
                <a:spAutoFit/>
              </a:bodyPr>
              <a:lstStyle/>
              <a:p>
                <a:r>
                  <a:rPr lang="en-US" sz="2800" dirty="0"/>
                  <a:t>  </a:t>
                </a:r>
                <a:r>
                  <a:rPr lang="en-US" sz="2800" dirty="0" err="1"/>
                  <a:t>q</a:t>
                </a:r>
                <a:r>
                  <a:rPr lang="en-US" sz="2800" baseline="-25000" dirty="0" err="1"/>
                  <a:t>clothing</a:t>
                </a:r>
                <a:endParaRPr lang="en-US" sz="2800" dirty="0"/>
              </a:p>
            </p:txBody>
          </p:sp>
          <p:sp>
            <p:nvSpPr>
              <p:cNvPr id="8" name="TextBox 7"/>
              <p:cNvSpPr txBox="1"/>
              <p:nvPr/>
            </p:nvSpPr>
            <p:spPr>
              <a:xfrm>
                <a:off x="1475034" y="1158815"/>
                <a:ext cx="1066800" cy="445635"/>
              </a:xfrm>
              <a:prstGeom prst="rect">
                <a:avLst/>
              </a:prstGeom>
              <a:noFill/>
            </p:spPr>
            <p:txBody>
              <a:bodyPr wrap="square" rtlCol="0">
                <a:spAutoFit/>
              </a:bodyPr>
              <a:lstStyle/>
              <a:p>
                <a:pPr>
                  <a:lnSpc>
                    <a:spcPct val="80000"/>
                  </a:lnSpc>
                </a:pPr>
                <a:r>
                  <a:rPr lang="en-US" sz="2800" dirty="0" err="1"/>
                  <a:t>q</a:t>
                </a:r>
                <a:r>
                  <a:rPr lang="en-US" sz="2800" baseline="-25000" dirty="0" err="1"/>
                  <a:t>food</a:t>
                </a:r>
                <a:endParaRPr lang="en-US" sz="2800" dirty="0"/>
              </a:p>
            </p:txBody>
          </p:sp>
        </p:grpSp>
        <p:cxnSp>
          <p:nvCxnSpPr>
            <p:cNvPr id="9" name="Straight Connector 8"/>
            <p:cNvCxnSpPr/>
            <p:nvPr/>
          </p:nvCxnSpPr>
          <p:spPr>
            <a:xfrm>
              <a:off x="2494281" y="2133600"/>
              <a:ext cx="3474720" cy="347472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470399" y="3810000"/>
              <a:ext cx="2895600" cy="461665"/>
            </a:xfrm>
            <a:prstGeom prst="rect">
              <a:avLst/>
            </a:prstGeom>
            <a:noFill/>
          </p:spPr>
          <p:txBody>
            <a:bodyPr wrap="square" rtlCol="0">
              <a:spAutoFit/>
            </a:bodyPr>
            <a:lstStyle/>
            <a:p>
              <a:r>
                <a:rPr lang="en-US" sz="2400" dirty="0">
                  <a:solidFill>
                    <a:srgbClr val="003399"/>
                  </a:solidFill>
                </a:rPr>
                <a:t>Budget constraint</a:t>
              </a:r>
              <a:r>
                <a:rPr lang="en-US" sz="2400" baseline="-25000" dirty="0">
                  <a:solidFill>
                    <a:srgbClr val="003399"/>
                  </a:solidFill>
                </a:rPr>
                <a:t>1</a:t>
              </a:r>
            </a:p>
          </p:txBody>
        </p:sp>
      </p:grpSp>
    </p:spTree>
    <p:extLst>
      <p:ext uri="{BB962C8B-B14F-4D97-AF65-F5344CB8AC3E}">
        <p14:creationId xmlns:p14="http://schemas.microsoft.com/office/powerpoint/2010/main" val="1712765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600"/>
              </a:spcBef>
              <a:buClr>
                <a:srgbClr val="0000FF"/>
              </a:buClr>
              <a:buNone/>
            </a:pPr>
            <a:r>
              <a:rPr lang="en-US" dirty="0">
                <a:solidFill>
                  <a:srgbClr val="003399"/>
                </a:solidFill>
              </a:rPr>
              <a:t>A Rise in the Price of Clothing</a:t>
            </a:r>
          </a:p>
          <a:p>
            <a:pPr marL="0" indent="0">
              <a:spcBef>
                <a:spcPts val="2400"/>
              </a:spcBef>
              <a:buClr>
                <a:srgbClr val="003399"/>
              </a:buClr>
              <a:buNone/>
            </a:pPr>
            <a:endParaRPr lang="en-US" sz="2800" dirty="0"/>
          </a:p>
        </p:txBody>
      </p:sp>
      <p:grpSp>
        <p:nvGrpSpPr>
          <p:cNvPr id="13" name="Group 12"/>
          <p:cNvGrpSpPr/>
          <p:nvPr/>
        </p:nvGrpSpPr>
        <p:grpSpPr>
          <a:xfrm>
            <a:off x="1676400" y="1280160"/>
            <a:ext cx="5689599" cy="4656308"/>
            <a:chOff x="1676400" y="1371600"/>
            <a:chExt cx="5689599" cy="4656308"/>
          </a:xfrm>
        </p:grpSpPr>
        <p:grpSp>
          <p:nvGrpSpPr>
            <p:cNvPr id="3" name="Group 7"/>
            <p:cNvGrpSpPr/>
            <p:nvPr/>
          </p:nvGrpSpPr>
          <p:grpSpPr>
            <a:xfrm>
              <a:off x="1676400" y="1371600"/>
              <a:ext cx="5334000" cy="4656308"/>
              <a:chOff x="1475034" y="1158815"/>
              <a:chExt cx="5334000" cy="4656308"/>
            </a:xfrm>
          </p:grpSpPr>
          <p:cxnSp>
            <p:nvCxnSpPr>
              <p:cNvPr id="4" name="Straight Connector 3"/>
              <p:cNvCxnSpPr/>
              <p:nvPr/>
            </p:nvCxnSpPr>
            <p:spPr>
              <a:xfrm rot="5400000">
                <a:off x="191826" y="3304592"/>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295304" y="5393266"/>
                <a:ext cx="438912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437440" y="5291903"/>
                <a:ext cx="1371594" cy="523220"/>
              </a:xfrm>
              <a:prstGeom prst="rect">
                <a:avLst/>
              </a:prstGeom>
              <a:noFill/>
            </p:spPr>
            <p:txBody>
              <a:bodyPr wrap="square" rtlCol="0">
                <a:spAutoFit/>
              </a:bodyPr>
              <a:lstStyle/>
              <a:p>
                <a:r>
                  <a:rPr lang="en-US" sz="2800" dirty="0"/>
                  <a:t>  </a:t>
                </a:r>
                <a:r>
                  <a:rPr lang="en-US" sz="2800" dirty="0" err="1"/>
                  <a:t>q</a:t>
                </a:r>
                <a:r>
                  <a:rPr lang="en-US" sz="2800" baseline="-25000" dirty="0" err="1"/>
                  <a:t>clothing</a:t>
                </a:r>
                <a:endParaRPr lang="en-US" sz="2800" dirty="0"/>
              </a:p>
            </p:txBody>
          </p:sp>
          <p:sp>
            <p:nvSpPr>
              <p:cNvPr id="8" name="TextBox 7"/>
              <p:cNvSpPr txBox="1"/>
              <p:nvPr/>
            </p:nvSpPr>
            <p:spPr>
              <a:xfrm>
                <a:off x="1475034" y="1158815"/>
                <a:ext cx="1066800" cy="445635"/>
              </a:xfrm>
              <a:prstGeom prst="rect">
                <a:avLst/>
              </a:prstGeom>
              <a:noFill/>
            </p:spPr>
            <p:txBody>
              <a:bodyPr wrap="square" rtlCol="0">
                <a:spAutoFit/>
              </a:bodyPr>
              <a:lstStyle/>
              <a:p>
                <a:pPr>
                  <a:lnSpc>
                    <a:spcPct val="80000"/>
                  </a:lnSpc>
                </a:pPr>
                <a:r>
                  <a:rPr lang="en-US" sz="2800" dirty="0" err="1"/>
                  <a:t>q</a:t>
                </a:r>
                <a:r>
                  <a:rPr lang="en-US" sz="2800" baseline="-25000" dirty="0" err="1"/>
                  <a:t>food</a:t>
                </a:r>
                <a:endParaRPr lang="en-US" sz="2800" dirty="0"/>
              </a:p>
            </p:txBody>
          </p:sp>
        </p:grpSp>
        <p:cxnSp>
          <p:nvCxnSpPr>
            <p:cNvPr id="9" name="Straight Connector 8"/>
            <p:cNvCxnSpPr/>
            <p:nvPr/>
          </p:nvCxnSpPr>
          <p:spPr>
            <a:xfrm>
              <a:off x="2494281" y="2133600"/>
              <a:ext cx="3474720" cy="347472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470399" y="3810000"/>
              <a:ext cx="2895600" cy="461665"/>
            </a:xfrm>
            <a:prstGeom prst="rect">
              <a:avLst/>
            </a:prstGeom>
            <a:noFill/>
          </p:spPr>
          <p:txBody>
            <a:bodyPr wrap="square" rtlCol="0">
              <a:spAutoFit/>
            </a:bodyPr>
            <a:lstStyle/>
            <a:p>
              <a:r>
                <a:rPr lang="en-US" sz="2400" dirty="0">
                  <a:solidFill>
                    <a:srgbClr val="003399"/>
                  </a:solidFill>
                </a:rPr>
                <a:t>Budget constraint</a:t>
              </a:r>
              <a:r>
                <a:rPr lang="en-US" sz="2400" baseline="-25000" dirty="0">
                  <a:solidFill>
                    <a:srgbClr val="003399"/>
                  </a:solidFill>
                </a:rPr>
                <a:t>1</a:t>
              </a:r>
            </a:p>
          </p:txBody>
        </p:sp>
        <p:cxnSp>
          <p:nvCxnSpPr>
            <p:cNvPr id="11" name="Straight Connector 10"/>
            <p:cNvCxnSpPr>
              <a:cxnSpLocks noChangeAspect="1"/>
            </p:cNvCxnSpPr>
            <p:nvPr/>
          </p:nvCxnSpPr>
          <p:spPr>
            <a:xfrm>
              <a:off x="2497115" y="2133600"/>
              <a:ext cx="2797342" cy="3478530"/>
            </a:xfrm>
            <a:prstGeom prst="line">
              <a:avLst/>
            </a:prstGeom>
            <a:ln w="31750">
              <a:solidFill>
                <a:srgbClr val="00863D"/>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489199" y="4872335"/>
              <a:ext cx="2895600" cy="461665"/>
            </a:xfrm>
            <a:prstGeom prst="rect">
              <a:avLst/>
            </a:prstGeom>
            <a:noFill/>
          </p:spPr>
          <p:txBody>
            <a:bodyPr wrap="square" rtlCol="0">
              <a:spAutoFit/>
            </a:bodyPr>
            <a:lstStyle/>
            <a:p>
              <a:r>
                <a:rPr lang="en-US" sz="2400" dirty="0">
                  <a:solidFill>
                    <a:srgbClr val="00863D"/>
                  </a:solidFill>
                </a:rPr>
                <a:t>Budget constraint</a:t>
              </a:r>
              <a:r>
                <a:rPr lang="en-US" sz="2400" baseline="-25000" dirty="0">
                  <a:solidFill>
                    <a:srgbClr val="00863D"/>
                  </a:solidFill>
                </a:rPr>
                <a:t>2</a:t>
              </a:r>
            </a:p>
          </p:txBody>
        </p:sp>
      </p:grpSp>
      <p:sp>
        <p:nvSpPr>
          <p:cNvPr id="2" name="TextBox 1"/>
          <p:cNvSpPr txBox="1"/>
          <p:nvPr/>
        </p:nvSpPr>
        <p:spPr>
          <a:xfrm>
            <a:off x="1638299" y="6035040"/>
            <a:ext cx="6742111" cy="400110"/>
          </a:xfrm>
          <a:prstGeom prst="rect">
            <a:avLst/>
          </a:prstGeom>
          <a:noFill/>
        </p:spPr>
        <p:txBody>
          <a:bodyPr wrap="square" rtlCol="0">
            <a:spAutoFit/>
          </a:bodyPr>
          <a:lstStyle/>
          <a:p>
            <a:r>
              <a:rPr lang="en-US" sz="2000" dirty="0">
                <a:solidFill>
                  <a:srgbClr val="CC0000"/>
                </a:solidFill>
              </a:rPr>
              <a:t>Recall that the slope of the budget constraint is −</a:t>
            </a:r>
            <a:r>
              <a:rPr lang="en-US" sz="2000" dirty="0" err="1">
                <a:solidFill>
                  <a:srgbClr val="CC0000"/>
                </a:solidFill>
              </a:rPr>
              <a:t>P</a:t>
            </a:r>
            <a:r>
              <a:rPr lang="en-US" sz="2000" baseline="-25000" dirty="0" err="1">
                <a:solidFill>
                  <a:srgbClr val="CC0000"/>
                </a:solidFill>
              </a:rPr>
              <a:t>clothing</a:t>
            </a:r>
            <a:r>
              <a:rPr lang="en-US" sz="2000" baseline="-25000" dirty="0">
                <a:solidFill>
                  <a:srgbClr val="CC0000"/>
                </a:solidFill>
              </a:rPr>
              <a:t> </a:t>
            </a:r>
            <a:r>
              <a:rPr lang="en-US" sz="2000" dirty="0">
                <a:solidFill>
                  <a:srgbClr val="CC0000"/>
                </a:solidFill>
              </a:rPr>
              <a:t>/</a:t>
            </a:r>
            <a:r>
              <a:rPr lang="en-US" sz="2000" dirty="0" err="1">
                <a:solidFill>
                  <a:srgbClr val="CC0000"/>
                </a:solidFill>
              </a:rPr>
              <a:t>P</a:t>
            </a:r>
            <a:r>
              <a:rPr lang="en-US" sz="2000" baseline="-25000" dirty="0" err="1">
                <a:solidFill>
                  <a:srgbClr val="CC0000"/>
                </a:solidFill>
              </a:rPr>
              <a:t>food</a:t>
            </a:r>
            <a:r>
              <a:rPr lang="en-US" sz="2000" baseline="-25000" dirty="0">
                <a:solidFill>
                  <a:srgbClr val="CC0000"/>
                </a:solidFill>
              </a:rPr>
              <a:t> </a:t>
            </a:r>
            <a:r>
              <a:rPr lang="en-US" sz="2000" dirty="0">
                <a:solidFill>
                  <a:srgbClr val="CC0000"/>
                </a:solidFill>
              </a:rPr>
              <a:t>.</a:t>
            </a:r>
          </a:p>
        </p:txBody>
      </p:sp>
    </p:spTree>
    <p:extLst>
      <p:ext uri="{BB962C8B-B14F-4D97-AF65-F5344CB8AC3E}">
        <p14:creationId xmlns:p14="http://schemas.microsoft.com/office/powerpoint/2010/main" val="642955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600"/>
              </a:spcBef>
              <a:buClr>
                <a:srgbClr val="0000FF"/>
              </a:buClr>
              <a:buNone/>
            </a:pPr>
            <a:r>
              <a:rPr lang="en-US" dirty="0">
                <a:solidFill>
                  <a:srgbClr val="003399"/>
                </a:solidFill>
              </a:rPr>
              <a:t>What point does the consumer choose on the budget constraint?</a:t>
            </a:r>
          </a:p>
          <a:p>
            <a:pPr marL="0" indent="0">
              <a:spcBef>
                <a:spcPts val="2400"/>
              </a:spcBef>
              <a:buClr>
                <a:srgbClr val="003399"/>
              </a:buClr>
              <a:buNone/>
            </a:pPr>
            <a:endParaRPr lang="en-US" sz="2800" dirty="0"/>
          </a:p>
        </p:txBody>
      </p:sp>
      <p:grpSp>
        <p:nvGrpSpPr>
          <p:cNvPr id="2" name="Group 1"/>
          <p:cNvGrpSpPr/>
          <p:nvPr/>
        </p:nvGrpSpPr>
        <p:grpSpPr>
          <a:xfrm>
            <a:off x="1676400" y="1592330"/>
            <a:ext cx="5334000" cy="4656070"/>
            <a:chOff x="1676400" y="1371600"/>
            <a:chExt cx="5334000" cy="4656070"/>
          </a:xfrm>
        </p:grpSpPr>
        <p:grpSp>
          <p:nvGrpSpPr>
            <p:cNvPr id="3" name="Group 7"/>
            <p:cNvGrpSpPr/>
            <p:nvPr/>
          </p:nvGrpSpPr>
          <p:grpSpPr>
            <a:xfrm>
              <a:off x="1676400" y="1371600"/>
              <a:ext cx="5334000" cy="4656070"/>
              <a:chOff x="1475034" y="1158815"/>
              <a:chExt cx="5334000" cy="4656070"/>
            </a:xfrm>
          </p:grpSpPr>
          <p:cxnSp>
            <p:nvCxnSpPr>
              <p:cNvPr id="4" name="Straight Connector 3"/>
              <p:cNvCxnSpPr/>
              <p:nvPr/>
            </p:nvCxnSpPr>
            <p:spPr>
              <a:xfrm rot="5400000">
                <a:off x="191826" y="3304592"/>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295304" y="5393266"/>
                <a:ext cx="438912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437440" y="5291665"/>
                <a:ext cx="1371594" cy="523220"/>
              </a:xfrm>
              <a:prstGeom prst="rect">
                <a:avLst/>
              </a:prstGeom>
              <a:noFill/>
            </p:spPr>
            <p:txBody>
              <a:bodyPr wrap="square" rtlCol="0">
                <a:spAutoFit/>
              </a:bodyPr>
              <a:lstStyle/>
              <a:p>
                <a:r>
                  <a:rPr lang="en-US" sz="2800" dirty="0"/>
                  <a:t>  </a:t>
                </a:r>
                <a:r>
                  <a:rPr lang="en-US" sz="2800" dirty="0" err="1"/>
                  <a:t>q</a:t>
                </a:r>
                <a:r>
                  <a:rPr lang="en-US" sz="2800" baseline="-25000" dirty="0" err="1"/>
                  <a:t>clothing</a:t>
                </a:r>
                <a:endParaRPr lang="en-US" sz="2800" dirty="0"/>
              </a:p>
            </p:txBody>
          </p:sp>
          <p:sp>
            <p:nvSpPr>
              <p:cNvPr id="8" name="TextBox 7"/>
              <p:cNvSpPr txBox="1"/>
              <p:nvPr/>
            </p:nvSpPr>
            <p:spPr>
              <a:xfrm>
                <a:off x="1475034" y="1158815"/>
                <a:ext cx="1066800" cy="445635"/>
              </a:xfrm>
              <a:prstGeom prst="rect">
                <a:avLst/>
              </a:prstGeom>
              <a:noFill/>
            </p:spPr>
            <p:txBody>
              <a:bodyPr wrap="square" rtlCol="0">
                <a:spAutoFit/>
              </a:bodyPr>
              <a:lstStyle/>
              <a:p>
                <a:pPr>
                  <a:lnSpc>
                    <a:spcPct val="80000"/>
                  </a:lnSpc>
                </a:pPr>
                <a:r>
                  <a:rPr lang="en-US" sz="2800" dirty="0" err="1"/>
                  <a:t>q</a:t>
                </a:r>
                <a:r>
                  <a:rPr lang="en-US" sz="2800" baseline="-25000" dirty="0" err="1"/>
                  <a:t>food</a:t>
                </a:r>
                <a:endParaRPr lang="en-US" sz="2800" dirty="0"/>
              </a:p>
            </p:txBody>
          </p:sp>
        </p:grpSp>
        <p:cxnSp>
          <p:nvCxnSpPr>
            <p:cNvPr id="9" name="Straight Connector 8"/>
            <p:cNvCxnSpPr/>
            <p:nvPr/>
          </p:nvCxnSpPr>
          <p:spPr>
            <a:xfrm>
              <a:off x="2494281" y="2133600"/>
              <a:ext cx="3474720" cy="347472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183475" y="5029200"/>
              <a:ext cx="2895600" cy="461665"/>
            </a:xfrm>
            <a:prstGeom prst="rect">
              <a:avLst/>
            </a:prstGeom>
            <a:noFill/>
          </p:spPr>
          <p:txBody>
            <a:bodyPr wrap="square" rtlCol="0">
              <a:spAutoFit/>
            </a:bodyPr>
            <a:lstStyle/>
            <a:p>
              <a:r>
                <a:rPr lang="en-US" sz="2400" dirty="0">
                  <a:solidFill>
                    <a:srgbClr val="003399"/>
                  </a:solidFill>
                </a:rPr>
                <a:t>Budget constraint</a:t>
              </a:r>
              <a:r>
                <a:rPr lang="en-US" sz="2400" baseline="-25000" dirty="0">
                  <a:solidFill>
                    <a:srgbClr val="003399"/>
                  </a:solidFill>
                </a:rPr>
                <a:t>1</a:t>
              </a:r>
            </a:p>
          </p:txBody>
        </p:sp>
      </p:grpSp>
    </p:spTree>
    <p:extLst>
      <p:ext uri="{BB962C8B-B14F-4D97-AF65-F5344CB8AC3E}">
        <p14:creationId xmlns:p14="http://schemas.microsoft.com/office/powerpoint/2010/main" val="1968406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p:spPr>
        <p:txBody>
          <a:bodyPr/>
          <a:lstStyle/>
          <a:p>
            <a:pPr marL="571500" indent="-571500" algn="ctr">
              <a:lnSpc>
                <a:spcPct val="110000"/>
              </a:lnSpc>
              <a:spcBef>
                <a:spcPts val="1200"/>
              </a:spcBef>
              <a:buClr>
                <a:srgbClr val="FF0000"/>
              </a:buClr>
              <a:buNone/>
            </a:pPr>
            <a:endParaRPr lang="en-US" cap="small" dirty="0">
              <a:solidFill>
                <a:srgbClr val="FF0000"/>
              </a:solidFill>
            </a:endParaRPr>
          </a:p>
          <a:p>
            <a:pPr marL="0" indent="0" algn="ctr">
              <a:spcBef>
                <a:spcPts val="600"/>
              </a:spcBef>
              <a:buFont typeface="+mj-lt"/>
              <a:buAutoNum type="romanUcPeriod" startAt="3"/>
            </a:pPr>
            <a:r>
              <a:rPr lang="en-US" cap="small" dirty="0">
                <a:solidFill>
                  <a:srgbClr val="CC0000"/>
                </a:solidFill>
              </a:rPr>
              <a:t>  Utility Maximization</a:t>
            </a:r>
            <a:endParaRPr lang="en-US" sz="3200" i="1" cap="small" dirty="0">
              <a:solidFill>
                <a:srgbClr val="CC0000"/>
              </a:solidFill>
            </a:endParaRPr>
          </a:p>
        </p:txBody>
      </p:sp>
    </p:spTree>
    <p:extLst>
      <p:ext uri="{BB962C8B-B14F-4D97-AF65-F5344CB8AC3E}">
        <p14:creationId xmlns:p14="http://schemas.microsoft.com/office/powerpoint/2010/main" val="688873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What do we think consumers maximize?</a:t>
            </a:r>
          </a:p>
          <a:p>
            <a:pPr marL="365760" indent="-365760">
              <a:spcBef>
                <a:spcPts val="2400"/>
              </a:spcBef>
              <a:buClr>
                <a:srgbClr val="003399"/>
              </a:buClr>
            </a:pPr>
            <a:endParaRPr lang="en-US" sz="2800" dirty="0"/>
          </a:p>
        </p:txBody>
      </p:sp>
    </p:spTree>
    <p:extLst>
      <p:ext uri="{BB962C8B-B14F-4D97-AF65-F5344CB8AC3E}">
        <p14:creationId xmlns:p14="http://schemas.microsoft.com/office/powerpoint/2010/main" val="2155762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What do we think consumers maximize?</a:t>
            </a:r>
          </a:p>
          <a:p>
            <a:pPr marL="365760" indent="-365760">
              <a:spcBef>
                <a:spcPts val="2400"/>
              </a:spcBef>
              <a:buClr>
                <a:srgbClr val="003399"/>
              </a:buClr>
            </a:pPr>
            <a:r>
              <a:rPr lang="en-US" sz="2800" dirty="0"/>
              <a:t>Happiness, satisfaction, utility.</a:t>
            </a:r>
          </a:p>
          <a:p>
            <a:pPr marL="365760" indent="-365760">
              <a:spcBef>
                <a:spcPts val="2400"/>
              </a:spcBef>
              <a:buClr>
                <a:srgbClr val="003399"/>
              </a:buClr>
            </a:pPr>
            <a:r>
              <a:rPr lang="en-US" sz="2800" dirty="0"/>
              <a:t>Economists don’t make judgments about </a:t>
            </a:r>
            <a:r>
              <a:rPr lang="en-US" sz="2800" i="1" dirty="0"/>
              <a:t>what</a:t>
            </a:r>
            <a:r>
              <a:rPr lang="en-US" sz="2800" dirty="0"/>
              <a:t> gives people happiness.</a:t>
            </a:r>
          </a:p>
          <a:p>
            <a:pPr marL="365760" indent="-365760">
              <a:spcBef>
                <a:spcPts val="2400"/>
              </a:spcBef>
              <a:buClr>
                <a:srgbClr val="003399"/>
              </a:buClr>
            </a:pPr>
            <a:r>
              <a:rPr lang="en-US" sz="2800" dirty="0"/>
              <a:t>Preferences of individuals are “sacred” for economists and are revealed by their choices</a:t>
            </a:r>
          </a:p>
        </p:txBody>
      </p:sp>
    </p:spTree>
    <p:extLst>
      <p:ext uri="{BB962C8B-B14F-4D97-AF65-F5344CB8AC3E}">
        <p14:creationId xmlns:p14="http://schemas.microsoft.com/office/powerpoint/2010/main" val="3701643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Utility</a:t>
            </a:r>
          </a:p>
          <a:p>
            <a:pPr marL="365760" indent="-365760">
              <a:spcBef>
                <a:spcPts val="2400"/>
              </a:spcBef>
              <a:buClr>
                <a:srgbClr val="003399"/>
              </a:buClr>
            </a:pPr>
            <a:r>
              <a:rPr lang="en-US" sz="2800" dirty="0">
                <a:solidFill>
                  <a:srgbClr val="CC0000"/>
                </a:solidFill>
              </a:rPr>
              <a:t>Total utility:  </a:t>
            </a:r>
            <a:r>
              <a:rPr lang="en-US" sz="2800" dirty="0"/>
              <a:t>The total happiness one gets from consuming a given amount of a good.</a:t>
            </a:r>
          </a:p>
          <a:p>
            <a:pPr marL="365760" indent="-365760">
              <a:spcBef>
                <a:spcPts val="2400"/>
              </a:spcBef>
              <a:buClr>
                <a:srgbClr val="003399"/>
              </a:buClr>
            </a:pPr>
            <a:r>
              <a:rPr lang="en-US" sz="2800" dirty="0">
                <a:solidFill>
                  <a:srgbClr val="CC0000"/>
                </a:solidFill>
              </a:rPr>
              <a:t>Marginal utility:  </a:t>
            </a:r>
            <a:r>
              <a:rPr lang="en-US" sz="2800" dirty="0"/>
              <a:t>The extra utility derived from consuming one more unit of a good.</a:t>
            </a:r>
          </a:p>
        </p:txBody>
      </p:sp>
    </p:spTree>
    <p:extLst>
      <p:ext uri="{BB962C8B-B14F-4D97-AF65-F5344CB8AC3E}">
        <p14:creationId xmlns:p14="http://schemas.microsoft.com/office/powerpoint/2010/main" val="3428323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Diminishing Marginal Utility</a:t>
            </a:r>
          </a:p>
          <a:p>
            <a:pPr marL="365760" indent="-365760">
              <a:spcBef>
                <a:spcPts val="1800"/>
              </a:spcBef>
              <a:buClr>
                <a:srgbClr val="003399"/>
              </a:buClr>
            </a:pPr>
            <a:r>
              <a:rPr lang="en-US" sz="2800" dirty="0"/>
              <a:t>As a household consumes more of a given good, the marginal utility of the good declines.</a:t>
            </a:r>
          </a:p>
          <a:p>
            <a:pPr marL="365760" indent="-365760">
              <a:spcBef>
                <a:spcPts val="1800"/>
              </a:spcBef>
              <a:buClr>
                <a:srgbClr val="003399"/>
              </a:buClr>
            </a:pPr>
            <a:r>
              <a:rPr lang="en-US" sz="2800" dirty="0"/>
              <a:t>Canonical example is food: </a:t>
            </a:r>
          </a:p>
          <a:p>
            <a:pPr marL="765810" lvl="1" indent="-365760">
              <a:spcBef>
                <a:spcPts val="1800"/>
              </a:spcBef>
              <a:buClr>
                <a:srgbClr val="003399"/>
              </a:buClr>
            </a:pPr>
            <a:r>
              <a:rPr lang="en-US" sz="2400" dirty="0"/>
              <a:t>when hungry, an extra unit of food gives you a lot of utility</a:t>
            </a:r>
          </a:p>
          <a:p>
            <a:pPr marL="765810" lvl="1" indent="-365760">
              <a:spcBef>
                <a:spcPts val="1800"/>
              </a:spcBef>
              <a:buClr>
                <a:srgbClr val="003399"/>
              </a:buClr>
            </a:pPr>
            <a:r>
              <a:rPr lang="en-US" sz="2400" dirty="0"/>
              <a:t>when satiated, an extra unit of good gives you a lot less utility, eventually negative</a:t>
            </a:r>
          </a:p>
          <a:p>
            <a:pPr marL="400050" lvl="1" indent="0">
              <a:spcBef>
                <a:spcPts val="1800"/>
              </a:spcBef>
              <a:buClr>
                <a:srgbClr val="003399"/>
              </a:buClr>
              <a:buNone/>
            </a:pPr>
            <a:endParaRPr lang="en-US" sz="2400" dirty="0"/>
          </a:p>
        </p:txBody>
      </p:sp>
    </p:spTree>
    <p:extLst>
      <p:ext uri="{BB962C8B-B14F-4D97-AF65-F5344CB8AC3E}">
        <p14:creationId xmlns:p14="http://schemas.microsoft.com/office/powerpoint/2010/main" val="1016377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600"/>
              </a:spcBef>
              <a:buClr>
                <a:srgbClr val="0000FF"/>
              </a:buClr>
              <a:buNone/>
            </a:pPr>
            <a:r>
              <a:rPr lang="en-US" dirty="0">
                <a:solidFill>
                  <a:srgbClr val="003399"/>
                </a:solidFill>
              </a:rPr>
              <a:t>Diminishing Marginal Utility</a:t>
            </a:r>
          </a:p>
          <a:p>
            <a:pPr marL="0" indent="0">
              <a:spcBef>
                <a:spcPts val="2400"/>
              </a:spcBef>
              <a:buClr>
                <a:srgbClr val="003399"/>
              </a:buClr>
              <a:buNone/>
            </a:pPr>
            <a:endParaRPr lang="en-US" sz="2800" dirty="0"/>
          </a:p>
        </p:txBody>
      </p:sp>
      <p:grpSp>
        <p:nvGrpSpPr>
          <p:cNvPr id="3" name="Group 7"/>
          <p:cNvGrpSpPr/>
          <p:nvPr/>
        </p:nvGrpSpPr>
        <p:grpSpPr>
          <a:xfrm>
            <a:off x="1044790" y="1288627"/>
            <a:ext cx="5965604" cy="4647603"/>
            <a:chOff x="843424" y="1167282"/>
            <a:chExt cx="5965604" cy="4647603"/>
          </a:xfrm>
        </p:grpSpPr>
        <p:cxnSp>
          <p:nvCxnSpPr>
            <p:cNvPr id="4" name="Straight Connector 3"/>
            <p:cNvCxnSpPr/>
            <p:nvPr/>
          </p:nvCxnSpPr>
          <p:spPr>
            <a:xfrm rot="5400000">
              <a:off x="191826" y="3304592"/>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295304" y="5393266"/>
              <a:ext cx="438912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199434" y="5291665"/>
              <a:ext cx="609594" cy="523220"/>
            </a:xfrm>
            <a:prstGeom prst="rect">
              <a:avLst/>
            </a:prstGeom>
            <a:noFill/>
          </p:spPr>
          <p:txBody>
            <a:bodyPr wrap="square" rtlCol="0">
              <a:spAutoFit/>
            </a:bodyPr>
            <a:lstStyle/>
            <a:p>
              <a:r>
                <a:rPr lang="en-US" sz="2800" dirty="0"/>
                <a:t>  q</a:t>
              </a:r>
            </a:p>
          </p:txBody>
        </p:sp>
        <p:sp>
          <p:nvSpPr>
            <p:cNvPr id="8" name="TextBox 7"/>
            <p:cNvSpPr txBox="1"/>
            <p:nvPr/>
          </p:nvSpPr>
          <p:spPr>
            <a:xfrm>
              <a:off x="843424" y="1167282"/>
              <a:ext cx="1571411" cy="781752"/>
            </a:xfrm>
            <a:prstGeom prst="rect">
              <a:avLst/>
            </a:prstGeom>
            <a:noFill/>
          </p:spPr>
          <p:txBody>
            <a:bodyPr wrap="square" rtlCol="0">
              <a:spAutoFit/>
            </a:bodyPr>
            <a:lstStyle/>
            <a:p>
              <a:pPr>
                <a:lnSpc>
                  <a:spcPct val="80000"/>
                </a:lnSpc>
              </a:pPr>
              <a:r>
                <a:rPr lang="en-US" sz="2800" dirty="0"/>
                <a:t>marginal</a:t>
              </a:r>
            </a:p>
            <a:p>
              <a:pPr>
                <a:lnSpc>
                  <a:spcPct val="80000"/>
                </a:lnSpc>
              </a:pPr>
              <a:r>
                <a:rPr lang="en-US" sz="2800" dirty="0"/>
                <a:t>   utility</a:t>
              </a:r>
            </a:p>
          </p:txBody>
        </p:sp>
      </p:grpSp>
    </p:spTree>
    <p:extLst>
      <p:ext uri="{BB962C8B-B14F-4D97-AF65-F5344CB8AC3E}">
        <p14:creationId xmlns:p14="http://schemas.microsoft.com/office/powerpoint/2010/main" val="1261657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600"/>
              </a:spcBef>
              <a:buClr>
                <a:srgbClr val="0000FF"/>
              </a:buClr>
              <a:buNone/>
            </a:pPr>
            <a:r>
              <a:rPr lang="en-US" dirty="0">
                <a:solidFill>
                  <a:srgbClr val="003399"/>
                </a:solidFill>
              </a:rPr>
              <a:t>Diminishing Marginal Utility</a:t>
            </a:r>
          </a:p>
          <a:p>
            <a:pPr marL="0" indent="0">
              <a:spcBef>
                <a:spcPts val="2400"/>
              </a:spcBef>
              <a:buClr>
                <a:srgbClr val="003399"/>
              </a:buClr>
              <a:buNone/>
            </a:pPr>
            <a:endParaRPr lang="en-US" sz="2800" dirty="0"/>
          </a:p>
        </p:txBody>
      </p:sp>
      <p:grpSp>
        <p:nvGrpSpPr>
          <p:cNvPr id="3" name="Group 7"/>
          <p:cNvGrpSpPr/>
          <p:nvPr/>
        </p:nvGrpSpPr>
        <p:grpSpPr>
          <a:xfrm>
            <a:off x="1044790" y="1288627"/>
            <a:ext cx="5965604" cy="4647603"/>
            <a:chOff x="843424" y="1167282"/>
            <a:chExt cx="5965604" cy="4647603"/>
          </a:xfrm>
        </p:grpSpPr>
        <p:cxnSp>
          <p:nvCxnSpPr>
            <p:cNvPr id="4" name="Straight Connector 3"/>
            <p:cNvCxnSpPr/>
            <p:nvPr/>
          </p:nvCxnSpPr>
          <p:spPr>
            <a:xfrm rot="5400000">
              <a:off x="191826" y="3304592"/>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295304" y="5393266"/>
              <a:ext cx="438912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199434" y="5291665"/>
              <a:ext cx="609594" cy="523220"/>
            </a:xfrm>
            <a:prstGeom prst="rect">
              <a:avLst/>
            </a:prstGeom>
            <a:noFill/>
          </p:spPr>
          <p:txBody>
            <a:bodyPr wrap="square" rtlCol="0">
              <a:spAutoFit/>
            </a:bodyPr>
            <a:lstStyle/>
            <a:p>
              <a:r>
                <a:rPr lang="en-US" sz="2800" dirty="0"/>
                <a:t>  q</a:t>
              </a:r>
            </a:p>
          </p:txBody>
        </p:sp>
        <p:sp>
          <p:nvSpPr>
            <p:cNvPr id="8" name="TextBox 7"/>
            <p:cNvSpPr txBox="1"/>
            <p:nvPr/>
          </p:nvSpPr>
          <p:spPr>
            <a:xfrm>
              <a:off x="843424" y="1167282"/>
              <a:ext cx="1571411" cy="781752"/>
            </a:xfrm>
            <a:prstGeom prst="rect">
              <a:avLst/>
            </a:prstGeom>
            <a:noFill/>
          </p:spPr>
          <p:txBody>
            <a:bodyPr wrap="square" rtlCol="0">
              <a:spAutoFit/>
            </a:bodyPr>
            <a:lstStyle/>
            <a:p>
              <a:pPr>
                <a:lnSpc>
                  <a:spcPct val="80000"/>
                </a:lnSpc>
              </a:pPr>
              <a:r>
                <a:rPr lang="en-US" sz="2800" dirty="0"/>
                <a:t>marginal</a:t>
              </a:r>
            </a:p>
            <a:p>
              <a:pPr>
                <a:lnSpc>
                  <a:spcPct val="80000"/>
                </a:lnSpc>
              </a:pPr>
              <a:r>
                <a:rPr lang="en-US" sz="2800" dirty="0"/>
                <a:t>   utility</a:t>
              </a:r>
            </a:p>
          </p:txBody>
        </p:sp>
      </p:grpSp>
      <p:cxnSp>
        <p:nvCxnSpPr>
          <p:cNvPr id="9" name="Straight Connector 8"/>
          <p:cNvCxnSpPr>
            <a:cxnSpLocks noChangeAspect="1"/>
          </p:cNvCxnSpPr>
          <p:nvPr/>
        </p:nvCxnSpPr>
        <p:spPr>
          <a:xfrm>
            <a:off x="2495518" y="3154275"/>
            <a:ext cx="3584447" cy="2781955"/>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986391" y="4494110"/>
            <a:ext cx="838203" cy="523220"/>
          </a:xfrm>
          <a:prstGeom prst="rect">
            <a:avLst/>
          </a:prstGeom>
          <a:noFill/>
        </p:spPr>
        <p:txBody>
          <a:bodyPr wrap="square" rtlCol="0">
            <a:spAutoFit/>
          </a:bodyPr>
          <a:lstStyle/>
          <a:p>
            <a:r>
              <a:rPr lang="en-US" sz="2800" dirty="0">
                <a:solidFill>
                  <a:srgbClr val="003399"/>
                </a:solidFill>
              </a:rPr>
              <a:t>mu</a:t>
            </a:r>
            <a:endParaRPr lang="en-US" sz="2800" baseline="-25000" dirty="0">
              <a:solidFill>
                <a:srgbClr val="003399"/>
              </a:solidFill>
            </a:endParaRPr>
          </a:p>
        </p:txBody>
      </p:sp>
    </p:spTree>
    <p:extLst>
      <p:ext uri="{BB962C8B-B14F-4D97-AF65-F5344CB8AC3E}">
        <p14:creationId xmlns:p14="http://schemas.microsoft.com/office/powerpoint/2010/main" val="905099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p:spPr>
        <p:txBody>
          <a:bodyPr/>
          <a:lstStyle/>
          <a:p>
            <a:pPr marL="571500" indent="-571500" algn="ctr">
              <a:lnSpc>
                <a:spcPct val="110000"/>
              </a:lnSpc>
              <a:spcBef>
                <a:spcPts val="1200"/>
              </a:spcBef>
              <a:buClr>
                <a:srgbClr val="FF0000"/>
              </a:buClr>
              <a:buNone/>
            </a:pPr>
            <a:endParaRPr lang="en-US" cap="small" dirty="0">
              <a:solidFill>
                <a:srgbClr val="FF0000"/>
              </a:solidFill>
            </a:endParaRPr>
          </a:p>
          <a:p>
            <a:pPr marL="0" indent="0" algn="ctr">
              <a:spcBef>
                <a:spcPts val="600"/>
              </a:spcBef>
              <a:buNone/>
            </a:pPr>
            <a:r>
              <a:rPr lang="en-US" cap="small" dirty="0">
                <a:solidFill>
                  <a:srgbClr val="CC0000"/>
                </a:solidFill>
              </a:rPr>
              <a:t>I.  Introduction to Consumer Optimization</a:t>
            </a:r>
            <a:endParaRPr lang="en-US" sz="3200" i="1" cap="small" dirty="0">
              <a:solidFill>
                <a:srgbClr val="CC0000"/>
              </a:solidFill>
            </a:endParaRPr>
          </a:p>
        </p:txBody>
      </p:sp>
    </p:spTree>
    <p:extLst>
      <p:ext uri="{BB962C8B-B14F-4D97-AF65-F5344CB8AC3E}">
        <p14:creationId xmlns:p14="http://schemas.microsoft.com/office/powerpoint/2010/main" val="41588477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600" y="152400"/>
            <a:ext cx="7894320" cy="6400800"/>
          </a:xfrm>
          <a:solidFill>
            <a:schemeClr val="bg1"/>
          </a:solidFill>
        </p:spPr>
        <p:txBody>
          <a:bodyPr tIns="0" bIns="0">
            <a:noAutofit/>
          </a:bodyPr>
          <a:lstStyle/>
          <a:p>
            <a:pPr marL="0" indent="0" algn="ctr">
              <a:lnSpc>
                <a:spcPct val="90000"/>
              </a:lnSpc>
              <a:spcBef>
                <a:spcPts val="0"/>
              </a:spcBef>
              <a:buClr>
                <a:srgbClr val="0000FF"/>
              </a:buClr>
              <a:buNone/>
            </a:pPr>
            <a:r>
              <a:rPr lang="en-US" dirty="0">
                <a:solidFill>
                  <a:srgbClr val="003399"/>
                </a:solidFill>
              </a:rPr>
              <a:t>Relationship between </a:t>
            </a:r>
          </a:p>
          <a:p>
            <a:pPr marL="0" indent="0" algn="ctr">
              <a:lnSpc>
                <a:spcPct val="90000"/>
              </a:lnSpc>
              <a:spcBef>
                <a:spcPts val="0"/>
              </a:spcBef>
              <a:buClr>
                <a:srgbClr val="0000FF"/>
              </a:buClr>
              <a:buNone/>
            </a:pPr>
            <a:r>
              <a:rPr lang="en-US" dirty="0">
                <a:solidFill>
                  <a:srgbClr val="003399"/>
                </a:solidFill>
              </a:rPr>
              <a:t>Total Utility and Marginal Utility</a:t>
            </a:r>
          </a:p>
          <a:p>
            <a:pPr marL="365760" indent="-365760">
              <a:spcBef>
                <a:spcPts val="2400"/>
              </a:spcBef>
              <a:buClr>
                <a:srgbClr val="003399"/>
              </a:buClr>
            </a:pPr>
            <a:r>
              <a:rPr lang="en-US" sz="2800" dirty="0"/>
              <a:t>Suppose                   </a:t>
            </a:r>
          </a:p>
          <a:p>
            <a:pPr marL="0" indent="0" algn="ctr">
              <a:spcBef>
                <a:spcPts val="0"/>
              </a:spcBef>
              <a:buClr>
                <a:srgbClr val="003399"/>
              </a:buClr>
              <a:buNone/>
            </a:pPr>
            <a:r>
              <a:rPr lang="en-US" sz="2800" i="1" dirty="0">
                <a:solidFill>
                  <a:srgbClr val="CC0000"/>
                </a:solidFill>
              </a:rPr>
              <a:t>u = f(q) </a:t>
            </a:r>
          </a:p>
          <a:p>
            <a:pPr marL="365760" indent="0">
              <a:spcBef>
                <a:spcPts val="2400"/>
              </a:spcBef>
              <a:buClr>
                <a:srgbClr val="003399"/>
              </a:buClr>
              <a:buNone/>
            </a:pPr>
            <a:r>
              <a:rPr lang="en-US" sz="2800" dirty="0"/>
              <a:t>where q is the quantity of some good a household consumes, and </a:t>
            </a:r>
            <a:r>
              <a:rPr lang="en-US" sz="2800" i="1" dirty="0"/>
              <a:t>u</a:t>
            </a:r>
            <a:r>
              <a:rPr lang="en-US" sz="2800" dirty="0"/>
              <a:t> is the total utility the household gets from consuming the good.</a:t>
            </a:r>
          </a:p>
          <a:p>
            <a:pPr marL="365760" indent="-365760">
              <a:spcBef>
                <a:spcPts val="2400"/>
              </a:spcBef>
              <a:buClr>
                <a:srgbClr val="003399"/>
              </a:buClr>
            </a:pPr>
            <a:r>
              <a:rPr lang="en-US" sz="2800" dirty="0"/>
              <a:t>Then </a:t>
            </a:r>
          </a:p>
          <a:p>
            <a:pPr marL="0" indent="0" algn="ctr">
              <a:spcBef>
                <a:spcPts val="0"/>
              </a:spcBef>
              <a:buClr>
                <a:srgbClr val="003399"/>
              </a:buClr>
              <a:buNone/>
            </a:pPr>
            <a:r>
              <a:rPr lang="en-US" sz="2800" i="1" dirty="0">
                <a:solidFill>
                  <a:srgbClr val="CC0000"/>
                </a:solidFill>
              </a:rPr>
              <a:t>mu = f’(q) </a:t>
            </a:r>
          </a:p>
          <a:p>
            <a:pPr marL="365760" indent="0">
              <a:spcBef>
                <a:spcPts val="2400"/>
              </a:spcBef>
              <a:buClr>
                <a:srgbClr val="003399"/>
              </a:buClr>
              <a:buNone/>
            </a:pPr>
            <a:r>
              <a:rPr lang="en-US" sz="2800" dirty="0"/>
              <a:t>where </a:t>
            </a:r>
            <a:r>
              <a:rPr lang="en-US" sz="2800" i="1" dirty="0"/>
              <a:t>mu</a:t>
            </a:r>
            <a:r>
              <a:rPr lang="en-US" sz="2800" dirty="0"/>
              <a:t> is marginal utility</a:t>
            </a:r>
          </a:p>
          <a:p>
            <a:pPr marL="365760" indent="0">
              <a:spcBef>
                <a:spcPts val="2400"/>
              </a:spcBef>
              <a:buClr>
                <a:srgbClr val="003399"/>
              </a:buClr>
              <a:buNone/>
            </a:pPr>
            <a:r>
              <a:rPr lang="en-US" sz="2800" i="1" dirty="0"/>
              <a:t>f’(q) </a:t>
            </a:r>
            <a:r>
              <a:rPr lang="en-US" sz="2800" dirty="0"/>
              <a:t>is derivative of function f at point q</a:t>
            </a:r>
          </a:p>
          <a:p>
            <a:pPr marL="365760" indent="0">
              <a:spcBef>
                <a:spcPts val="2400"/>
              </a:spcBef>
              <a:buClr>
                <a:srgbClr val="003399"/>
              </a:buClr>
              <a:buNone/>
            </a:pPr>
            <a:endParaRPr lang="en-US" sz="2800" dirty="0"/>
          </a:p>
        </p:txBody>
      </p:sp>
    </p:spTree>
    <p:extLst>
      <p:ext uri="{BB962C8B-B14F-4D97-AF65-F5344CB8AC3E}">
        <p14:creationId xmlns:p14="http://schemas.microsoft.com/office/powerpoint/2010/main" val="4271920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600" y="152400"/>
            <a:ext cx="7894320" cy="6400800"/>
          </a:xfrm>
          <a:solidFill>
            <a:schemeClr val="bg1"/>
          </a:solidFill>
        </p:spPr>
        <p:txBody>
          <a:bodyPr tIns="0" bIns="0">
            <a:noAutofit/>
          </a:bodyPr>
          <a:lstStyle/>
          <a:p>
            <a:pPr marL="0" indent="0" algn="ctr">
              <a:lnSpc>
                <a:spcPct val="90000"/>
              </a:lnSpc>
              <a:spcBef>
                <a:spcPts val="0"/>
              </a:spcBef>
              <a:buClr>
                <a:srgbClr val="0000FF"/>
              </a:buClr>
              <a:buNone/>
            </a:pPr>
            <a:r>
              <a:rPr lang="en-US" dirty="0">
                <a:solidFill>
                  <a:srgbClr val="003399"/>
                </a:solidFill>
              </a:rPr>
              <a:t>Recall about derivatives</a:t>
            </a:r>
            <a:endParaRPr lang="en-US" sz="2800" dirty="0"/>
          </a:p>
          <a:p>
            <a:pPr marL="822960" indent="-457200">
              <a:spcBef>
                <a:spcPts val="2400"/>
              </a:spcBef>
              <a:buClr>
                <a:srgbClr val="003399"/>
              </a:buClr>
            </a:pPr>
            <a:r>
              <a:rPr lang="en-US" sz="2800" dirty="0"/>
              <a:t>Function f(x)</a:t>
            </a:r>
          </a:p>
          <a:p>
            <a:pPr marL="822960" indent="-457200">
              <a:spcBef>
                <a:spcPts val="2400"/>
              </a:spcBef>
              <a:buClr>
                <a:srgbClr val="003399"/>
              </a:buClr>
            </a:pPr>
            <a:r>
              <a:rPr lang="en-US" sz="2800" dirty="0"/>
              <a:t>Derivative f’(x) is the slope of function at x</a:t>
            </a:r>
          </a:p>
          <a:p>
            <a:pPr marL="365760" indent="0">
              <a:spcBef>
                <a:spcPts val="2400"/>
              </a:spcBef>
              <a:buClr>
                <a:srgbClr val="003399"/>
              </a:buClr>
              <a:buNone/>
            </a:pPr>
            <a:r>
              <a:rPr lang="en-US" sz="2800" dirty="0"/>
              <a:t>			</a:t>
            </a:r>
            <a:r>
              <a:rPr lang="en-US" sz="2800" dirty="0">
                <a:solidFill>
                  <a:srgbClr val="C00000"/>
                </a:solidFill>
              </a:rPr>
              <a:t>f’(x)=(f(x+1)-f(x))/1 </a:t>
            </a:r>
          </a:p>
          <a:p>
            <a:pPr marL="365760" indent="0">
              <a:spcBef>
                <a:spcPts val="2400"/>
              </a:spcBef>
              <a:buClr>
                <a:srgbClr val="003399"/>
              </a:buClr>
              <a:buNone/>
            </a:pPr>
            <a:r>
              <a:rPr lang="en-US" sz="2800" dirty="0"/>
              <a:t>assuming that 1 extra unit is small</a:t>
            </a:r>
          </a:p>
          <a:p>
            <a:pPr marL="822960" indent="-457200">
              <a:spcBef>
                <a:spcPts val="2400"/>
              </a:spcBef>
              <a:buClr>
                <a:srgbClr val="003399"/>
              </a:buClr>
            </a:pPr>
            <a:r>
              <a:rPr lang="en-US" sz="2800" dirty="0"/>
              <a:t>Formal mathematical definition is: </a:t>
            </a:r>
          </a:p>
          <a:p>
            <a:pPr marL="365760" indent="0">
              <a:spcBef>
                <a:spcPts val="2400"/>
              </a:spcBef>
              <a:buClr>
                <a:srgbClr val="003399"/>
              </a:buClr>
              <a:buNone/>
            </a:pPr>
            <a:r>
              <a:rPr lang="en-US" sz="2800" dirty="0"/>
              <a:t>f’(x) = limit of (f(</a:t>
            </a:r>
            <a:r>
              <a:rPr lang="en-US" sz="2800" dirty="0" err="1"/>
              <a:t>x+e</a:t>
            </a:r>
            <a:r>
              <a:rPr lang="en-US" sz="2800" dirty="0"/>
              <a:t>)-f(x))/e when e goes to zero</a:t>
            </a:r>
          </a:p>
          <a:p>
            <a:pPr marL="822960" indent="-457200">
              <a:spcBef>
                <a:spcPts val="2400"/>
              </a:spcBef>
              <a:buClr>
                <a:srgbClr val="003399"/>
              </a:buClr>
            </a:pPr>
            <a:r>
              <a:rPr lang="en-US" sz="2800" dirty="0"/>
              <a:t>In economics: marginal always means derivative (adding one extra small unit) so that we can use </a:t>
            </a:r>
            <a:r>
              <a:rPr lang="en-US" sz="2800" dirty="0">
                <a:solidFill>
                  <a:srgbClr val="C00000"/>
                </a:solidFill>
              </a:rPr>
              <a:t>calculus</a:t>
            </a:r>
          </a:p>
          <a:p>
            <a:pPr marL="365760" indent="0">
              <a:spcBef>
                <a:spcPts val="2400"/>
              </a:spcBef>
              <a:buClr>
                <a:srgbClr val="003399"/>
              </a:buClr>
              <a:buNone/>
            </a:pPr>
            <a:endParaRPr lang="en-US" sz="2800" dirty="0"/>
          </a:p>
          <a:p>
            <a:pPr marL="365760" indent="0">
              <a:spcBef>
                <a:spcPts val="2400"/>
              </a:spcBef>
              <a:buClr>
                <a:srgbClr val="003399"/>
              </a:buClr>
              <a:buNone/>
            </a:pPr>
            <a:endParaRPr lang="en-US" sz="2800" dirty="0"/>
          </a:p>
        </p:txBody>
      </p:sp>
    </p:spTree>
    <p:extLst>
      <p:ext uri="{BB962C8B-B14F-4D97-AF65-F5344CB8AC3E}">
        <p14:creationId xmlns:p14="http://schemas.microsoft.com/office/powerpoint/2010/main" val="5565814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4"/>
          <p:cNvSpPr txBox="1">
            <a:spLocks noChangeAspect="1"/>
          </p:cNvSpPr>
          <p:nvPr/>
        </p:nvSpPr>
        <p:spPr>
          <a:xfrm>
            <a:off x="533400" y="304800"/>
            <a:ext cx="8229600" cy="6324600"/>
          </a:xfrm>
          <a:prstGeom prst="rect">
            <a:avLst/>
          </a:prstGeom>
          <a:solidFill>
            <a:schemeClr val="bg1"/>
          </a:solidFill>
        </p:spPr>
        <p:txBody>
          <a:bodyPr>
            <a:normAutofit/>
          </a:bodyPr>
          <a:lstStyle/>
          <a:p>
            <a:pPr marL="342900" marR="0" lvl="0" indent="-342900" algn="l" defTabSz="914400" rtl="0" eaLnBrk="1" fontAlgn="auto" latinLnBrk="0" hangingPunct="1">
              <a:lnSpc>
                <a:spcPct val="110000"/>
              </a:lnSpc>
              <a:spcBef>
                <a:spcPts val="0"/>
              </a:spcBef>
              <a:spcAft>
                <a:spcPts val="0"/>
              </a:spcAft>
              <a:buClr>
                <a:srgbClr val="0000FF"/>
              </a:buClr>
              <a:buSzTx/>
              <a:buFont typeface="Arial" pitchFamily="34" charset="0"/>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5" name="TextBox 14"/>
          <p:cNvSpPr txBox="1"/>
          <p:nvPr/>
        </p:nvSpPr>
        <p:spPr>
          <a:xfrm>
            <a:off x="640080" y="274320"/>
            <a:ext cx="7863840" cy="548640"/>
          </a:xfrm>
          <a:prstGeom prst="rect">
            <a:avLst/>
          </a:prstGeom>
          <a:noFill/>
        </p:spPr>
        <p:txBody>
          <a:bodyPr wrap="square" rtlCol="0" anchor="ctr" anchorCtr="0">
            <a:spAutoFit/>
          </a:bodyPr>
          <a:lstStyle/>
          <a:p>
            <a:pPr algn="ctr"/>
            <a:r>
              <a:rPr lang="en-US" sz="3000" dirty="0">
                <a:solidFill>
                  <a:srgbClr val="003399"/>
                </a:solidFill>
              </a:rPr>
              <a:t>Relationship between Total and Marginal Utility</a:t>
            </a:r>
          </a:p>
        </p:txBody>
      </p:sp>
      <p:grpSp>
        <p:nvGrpSpPr>
          <p:cNvPr id="13" name="Group 12"/>
          <p:cNvGrpSpPr/>
          <p:nvPr/>
        </p:nvGrpSpPr>
        <p:grpSpPr>
          <a:xfrm>
            <a:off x="1684867" y="855134"/>
            <a:ext cx="5073250" cy="6364369"/>
            <a:chOff x="1684867" y="829721"/>
            <a:chExt cx="5073250" cy="6364369"/>
          </a:xfrm>
        </p:grpSpPr>
        <p:sp>
          <p:nvSpPr>
            <p:cNvPr id="4" name="Arc 3"/>
            <p:cNvSpPr>
              <a:spLocks/>
            </p:cNvSpPr>
            <p:nvPr/>
          </p:nvSpPr>
          <p:spPr>
            <a:xfrm rot="17700000">
              <a:off x="1866077" y="2302050"/>
              <a:ext cx="6035040" cy="3749040"/>
            </a:xfrm>
            <a:prstGeom prst="arc">
              <a:avLst/>
            </a:prstGeom>
            <a:ln w="31750">
              <a:solidFill>
                <a:srgbClr val="00339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nvGrpSpPr>
            <p:cNvPr id="12" name="Group 11"/>
            <p:cNvGrpSpPr/>
            <p:nvPr/>
          </p:nvGrpSpPr>
          <p:grpSpPr>
            <a:xfrm>
              <a:off x="1684867" y="829721"/>
              <a:ext cx="4842935" cy="5765811"/>
              <a:chOff x="1684867" y="829721"/>
              <a:chExt cx="4842935" cy="5765811"/>
            </a:xfrm>
          </p:grpSpPr>
          <p:grpSp>
            <p:nvGrpSpPr>
              <p:cNvPr id="2" name="Group 37"/>
              <p:cNvGrpSpPr/>
              <p:nvPr/>
            </p:nvGrpSpPr>
            <p:grpSpPr>
              <a:xfrm>
                <a:off x="3157696" y="939789"/>
                <a:ext cx="3370106" cy="5655743"/>
                <a:chOff x="3157696" y="939789"/>
                <a:chExt cx="3370106" cy="5655743"/>
              </a:xfrm>
            </p:grpSpPr>
            <p:cxnSp>
              <p:nvCxnSpPr>
                <p:cNvPr id="5" name="Straight Connector 4"/>
                <p:cNvCxnSpPr/>
                <p:nvPr/>
              </p:nvCxnSpPr>
              <p:spPr>
                <a:xfrm rot="5400000">
                  <a:off x="1925558" y="4965938"/>
                  <a:ext cx="2468880" cy="460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3167103" y="6189131"/>
                  <a:ext cx="310896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994402" y="6072312"/>
                  <a:ext cx="533400" cy="523220"/>
                </a:xfrm>
                <a:prstGeom prst="rect">
                  <a:avLst/>
                </a:prstGeom>
                <a:noFill/>
              </p:spPr>
              <p:txBody>
                <a:bodyPr wrap="square" rtlCol="0">
                  <a:spAutoFit/>
                </a:bodyPr>
                <a:lstStyle/>
                <a:p>
                  <a:r>
                    <a:rPr lang="en-US" sz="2800" dirty="0"/>
                    <a:t>q</a:t>
                  </a:r>
                </a:p>
              </p:txBody>
            </p:sp>
            <p:cxnSp>
              <p:nvCxnSpPr>
                <p:cNvPr id="10" name="Straight Connector 9"/>
                <p:cNvCxnSpPr/>
                <p:nvPr/>
              </p:nvCxnSpPr>
              <p:spPr>
                <a:xfrm flipV="1">
                  <a:off x="3159152" y="3403587"/>
                  <a:ext cx="310896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985932" y="3276588"/>
                  <a:ext cx="533400" cy="523220"/>
                </a:xfrm>
                <a:prstGeom prst="rect">
                  <a:avLst/>
                </a:prstGeom>
                <a:noFill/>
              </p:spPr>
              <p:txBody>
                <a:bodyPr wrap="square" rtlCol="0">
                  <a:spAutoFit/>
                </a:bodyPr>
                <a:lstStyle/>
                <a:p>
                  <a:r>
                    <a:rPr lang="en-US" sz="2800" dirty="0"/>
                    <a:t>q</a:t>
                  </a:r>
                </a:p>
              </p:txBody>
            </p:sp>
            <p:cxnSp>
              <p:nvCxnSpPr>
                <p:cNvPr id="9" name="Straight Connector 8"/>
                <p:cNvCxnSpPr/>
                <p:nvPr/>
              </p:nvCxnSpPr>
              <p:spPr>
                <a:xfrm rot="5400000">
                  <a:off x="1934025" y="2171927"/>
                  <a:ext cx="2468880" cy="460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 name="TextBox 15"/>
              <p:cNvSpPr txBox="1"/>
              <p:nvPr/>
            </p:nvSpPr>
            <p:spPr>
              <a:xfrm>
                <a:off x="2075174" y="829721"/>
                <a:ext cx="1731733" cy="954107"/>
              </a:xfrm>
              <a:prstGeom prst="rect">
                <a:avLst/>
              </a:prstGeom>
              <a:noFill/>
            </p:spPr>
            <p:txBody>
              <a:bodyPr wrap="square" rtlCol="0">
                <a:spAutoFit/>
              </a:bodyPr>
              <a:lstStyle/>
              <a:p>
                <a:r>
                  <a:rPr lang="en-US" sz="2800" dirty="0"/>
                  <a:t> total</a:t>
                </a:r>
              </a:p>
              <a:p>
                <a:r>
                  <a:rPr lang="en-US" sz="2800" dirty="0"/>
                  <a:t>utility</a:t>
                </a:r>
              </a:p>
            </p:txBody>
          </p:sp>
          <p:sp>
            <p:nvSpPr>
              <p:cNvPr id="17" name="TextBox 16"/>
              <p:cNvSpPr txBox="1"/>
              <p:nvPr/>
            </p:nvSpPr>
            <p:spPr>
              <a:xfrm>
                <a:off x="1684867" y="3657600"/>
                <a:ext cx="1731733" cy="954107"/>
              </a:xfrm>
              <a:prstGeom prst="rect">
                <a:avLst/>
              </a:prstGeom>
              <a:noFill/>
            </p:spPr>
            <p:txBody>
              <a:bodyPr wrap="square" rtlCol="0">
                <a:spAutoFit/>
              </a:bodyPr>
              <a:lstStyle/>
              <a:p>
                <a:r>
                  <a:rPr lang="en-US" sz="2800" dirty="0"/>
                  <a:t>marginal</a:t>
                </a:r>
              </a:p>
              <a:p>
                <a:r>
                  <a:rPr lang="en-US" sz="2800" dirty="0"/>
                  <a:t>   utility</a:t>
                </a:r>
              </a:p>
            </p:txBody>
          </p:sp>
          <p:cxnSp>
            <p:nvCxnSpPr>
              <p:cNvPr id="21" name="Straight Connector 20"/>
              <p:cNvCxnSpPr/>
              <p:nvPr/>
            </p:nvCxnSpPr>
            <p:spPr>
              <a:xfrm>
                <a:off x="5610046" y="1159931"/>
                <a:ext cx="0" cy="5029200"/>
              </a:xfrm>
              <a:prstGeom prst="line">
                <a:avLst/>
              </a:prstGeom>
              <a:ln w="19050">
                <a:solidFill>
                  <a:srgbClr val="00863D"/>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166163" y="4386761"/>
                <a:ext cx="2709704" cy="1997102"/>
              </a:xfrm>
              <a:prstGeom prst="line">
                <a:avLst/>
              </a:prstGeom>
              <a:ln w="31750">
                <a:solidFill>
                  <a:srgbClr val="00863D"/>
                </a:solidFill>
              </a:ln>
            </p:spPr>
            <p:style>
              <a:lnRef idx="1">
                <a:schemeClr val="accent1"/>
              </a:lnRef>
              <a:fillRef idx="0">
                <a:schemeClr val="accent1"/>
              </a:fillRef>
              <a:effectRef idx="0">
                <a:schemeClr val="accent1"/>
              </a:effectRef>
              <a:fontRef idx="minor">
                <a:schemeClr val="tx1"/>
              </a:fontRef>
            </p:style>
          </p:cxnSp>
        </p:grpSp>
      </p:grpSp>
      <p:sp>
        <p:nvSpPr>
          <p:cNvPr id="8" name="TextBox 7">
            <a:extLst>
              <a:ext uri="{FF2B5EF4-FFF2-40B4-BE49-F238E27FC236}">
                <a16:creationId xmlns:a16="http://schemas.microsoft.com/office/drawing/2014/main" id="{3B3EBDD0-4445-EB8F-98B8-C1DF09AF0C1C}"/>
              </a:ext>
            </a:extLst>
          </p:cNvPr>
          <p:cNvSpPr txBox="1"/>
          <p:nvPr/>
        </p:nvSpPr>
        <p:spPr>
          <a:xfrm>
            <a:off x="5996733" y="3977543"/>
            <a:ext cx="2839473" cy="1815882"/>
          </a:xfrm>
          <a:prstGeom prst="rect">
            <a:avLst/>
          </a:prstGeom>
          <a:noFill/>
        </p:spPr>
        <p:txBody>
          <a:bodyPr wrap="square" rtlCol="0">
            <a:spAutoFit/>
          </a:bodyPr>
          <a:lstStyle/>
          <a:p>
            <a:r>
              <a:rPr lang="en-US" sz="2800" dirty="0">
                <a:solidFill>
                  <a:srgbClr val="C00000"/>
                </a:solidFill>
              </a:rPr>
              <a:t>Marginal utility is the derivative of utility (slope of utility function)</a:t>
            </a:r>
          </a:p>
        </p:txBody>
      </p:sp>
    </p:spTree>
    <p:extLst>
      <p:ext uri="{BB962C8B-B14F-4D97-AF65-F5344CB8AC3E}">
        <p14:creationId xmlns:p14="http://schemas.microsoft.com/office/powerpoint/2010/main" val="26552203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420624"/>
            <a:ext cx="7863840" cy="932688"/>
          </a:xfrm>
          <a:prstGeom prst="rect">
            <a:avLst/>
          </a:prstGeom>
          <a:noFill/>
        </p:spPr>
        <p:txBody>
          <a:bodyPr wrap="square" rtlCol="0" anchor="ctr" anchorCtr="0">
            <a:spAutoFit/>
          </a:bodyPr>
          <a:lstStyle/>
          <a:p>
            <a:pPr algn="ctr">
              <a:lnSpc>
                <a:spcPct val="90000"/>
              </a:lnSpc>
            </a:pPr>
            <a:r>
              <a:rPr lang="en-US" sz="3200" dirty="0">
                <a:solidFill>
                  <a:srgbClr val="003399"/>
                </a:solidFill>
              </a:rPr>
              <a:t>Marginal Utility Likely Declines at Different Rates for Different Goods</a:t>
            </a:r>
          </a:p>
        </p:txBody>
      </p:sp>
      <p:grpSp>
        <p:nvGrpSpPr>
          <p:cNvPr id="5" name="Group 4"/>
          <p:cNvGrpSpPr/>
          <p:nvPr/>
        </p:nvGrpSpPr>
        <p:grpSpPr>
          <a:xfrm>
            <a:off x="431802" y="1545336"/>
            <a:ext cx="8111062" cy="4286483"/>
            <a:chOff x="431802" y="1097280"/>
            <a:chExt cx="8111062" cy="4286483"/>
          </a:xfrm>
        </p:grpSpPr>
        <p:grpSp>
          <p:nvGrpSpPr>
            <p:cNvPr id="2" name="Group 1"/>
            <p:cNvGrpSpPr/>
            <p:nvPr/>
          </p:nvGrpSpPr>
          <p:grpSpPr>
            <a:xfrm>
              <a:off x="431802" y="1737360"/>
              <a:ext cx="4089396" cy="3646403"/>
              <a:chOff x="355602" y="1837267"/>
              <a:chExt cx="4089396" cy="3646403"/>
            </a:xfrm>
          </p:grpSpPr>
          <p:cxnSp>
            <p:nvCxnSpPr>
              <p:cNvPr id="6" name="Straight Connector 5"/>
              <p:cNvCxnSpPr/>
              <p:nvPr/>
            </p:nvCxnSpPr>
            <p:spPr>
              <a:xfrm rot="5400000">
                <a:off x="-474557" y="3492841"/>
                <a:ext cx="320040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118870" y="5083099"/>
                <a:ext cx="310896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826644" y="4960450"/>
                <a:ext cx="618354" cy="523220"/>
              </a:xfrm>
              <a:prstGeom prst="rect">
                <a:avLst/>
              </a:prstGeom>
              <a:noFill/>
            </p:spPr>
            <p:txBody>
              <a:bodyPr wrap="square" rtlCol="0">
                <a:spAutoFit/>
              </a:bodyPr>
              <a:lstStyle/>
              <a:p>
                <a:r>
                  <a:rPr lang="en-US" sz="2800" dirty="0" err="1"/>
                  <a:t>q</a:t>
                </a:r>
                <a:r>
                  <a:rPr lang="en-US" sz="2800" baseline="-25000" dirty="0" err="1"/>
                  <a:t>a</a:t>
                </a:r>
                <a:r>
                  <a:rPr lang="en-US" sz="2800" dirty="0"/>
                  <a:t>  </a:t>
                </a:r>
              </a:p>
            </p:txBody>
          </p:sp>
          <p:sp>
            <p:nvSpPr>
              <p:cNvPr id="9" name="TextBox 8"/>
              <p:cNvSpPr txBox="1"/>
              <p:nvPr/>
            </p:nvSpPr>
            <p:spPr>
              <a:xfrm>
                <a:off x="355602" y="1837267"/>
                <a:ext cx="851325" cy="437043"/>
              </a:xfrm>
              <a:prstGeom prst="rect">
                <a:avLst/>
              </a:prstGeom>
              <a:noFill/>
            </p:spPr>
            <p:txBody>
              <a:bodyPr wrap="square" rtlCol="0">
                <a:spAutoFit/>
              </a:bodyPr>
              <a:lstStyle/>
              <a:p>
                <a:pPr>
                  <a:lnSpc>
                    <a:spcPct val="80000"/>
                  </a:lnSpc>
                </a:pPr>
                <a:r>
                  <a:rPr lang="en-US" sz="2600" dirty="0" err="1"/>
                  <a:t>mu</a:t>
                </a:r>
                <a:r>
                  <a:rPr lang="en-US" sz="2600" baseline="-25000" dirty="0" err="1"/>
                  <a:t>a</a:t>
                </a:r>
                <a:endParaRPr lang="en-US" sz="2600" dirty="0"/>
              </a:p>
            </p:txBody>
          </p:sp>
        </p:grpSp>
        <p:grpSp>
          <p:nvGrpSpPr>
            <p:cNvPr id="26" name="Group 25"/>
            <p:cNvGrpSpPr/>
            <p:nvPr/>
          </p:nvGrpSpPr>
          <p:grpSpPr>
            <a:xfrm>
              <a:off x="4258733" y="1737360"/>
              <a:ext cx="4284131" cy="3646403"/>
              <a:chOff x="296333" y="1837267"/>
              <a:chExt cx="4284131" cy="3646403"/>
            </a:xfrm>
          </p:grpSpPr>
          <p:cxnSp>
            <p:nvCxnSpPr>
              <p:cNvPr id="27" name="Straight Connector 26"/>
              <p:cNvCxnSpPr/>
              <p:nvPr/>
            </p:nvCxnSpPr>
            <p:spPr>
              <a:xfrm rot="5400000">
                <a:off x="-474557" y="3492841"/>
                <a:ext cx="320040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118870" y="5083099"/>
                <a:ext cx="310896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3809710" y="4960450"/>
                <a:ext cx="770754" cy="523220"/>
              </a:xfrm>
              <a:prstGeom prst="rect">
                <a:avLst/>
              </a:prstGeom>
              <a:noFill/>
            </p:spPr>
            <p:txBody>
              <a:bodyPr wrap="square" rtlCol="0">
                <a:spAutoFit/>
              </a:bodyPr>
              <a:lstStyle/>
              <a:p>
                <a:r>
                  <a:rPr lang="en-US" sz="2800" dirty="0" err="1"/>
                  <a:t>q</a:t>
                </a:r>
                <a:r>
                  <a:rPr lang="en-US" sz="2800" baseline="-25000" dirty="0" err="1"/>
                  <a:t>b</a:t>
                </a:r>
                <a:r>
                  <a:rPr lang="en-US" sz="2800" dirty="0"/>
                  <a:t>  </a:t>
                </a:r>
              </a:p>
            </p:txBody>
          </p:sp>
          <p:sp>
            <p:nvSpPr>
              <p:cNvPr id="30" name="TextBox 29"/>
              <p:cNvSpPr txBox="1"/>
              <p:nvPr/>
            </p:nvSpPr>
            <p:spPr>
              <a:xfrm>
                <a:off x="296333" y="1837267"/>
                <a:ext cx="1003725" cy="445635"/>
              </a:xfrm>
              <a:prstGeom prst="rect">
                <a:avLst/>
              </a:prstGeom>
              <a:noFill/>
            </p:spPr>
            <p:txBody>
              <a:bodyPr wrap="square" rtlCol="0">
                <a:spAutoFit/>
              </a:bodyPr>
              <a:lstStyle/>
              <a:p>
                <a:pPr>
                  <a:lnSpc>
                    <a:spcPct val="80000"/>
                  </a:lnSpc>
                </a:pPr>
                <a:r>
                  <a:rPr lang="en-US" sz="2800" dirty="0" err="1"/>
                  <a:t>mu</a:t>
                </a:r>
                <a:r>
                  <a:rPr lang="en-US" sz="2800" baseline="-25000" dirty="0" err="1"/>
                  <a:t>b</a:t>
                </a:r>
                <a:endParaRPr lang="en-US" sz="2800" dirty="0"/>
              </a:p>
            </p:txBody>
          </p:sp>
        </p:grpSp>
        <p:sp>
          <p:nvSpPr>
            <p:cNvPr id="10" name="TextBox 9"/>
            <p:cNvSpPr txBox="1"/>
            <p:nvPr/>
          </p:nvSpPr>
          <p:spPr>
            <a:xfrm>
              <a:off x="2057400" y="1097280"/>
              <a:ext cx="1524000" cy="523220"/>
            </a:xfrm>
            <a:prstGeom prst="rect">
              <a:avLst/>
            </a:prstGeom>
            <a:noFill/>
          </p:spPr>
          <p:txBody>
            <a:bodyPr wrap="square" rtlCol="0">
              <a:spAutoFit/>
            </a:bodyPr>
            <a:lstStyle/>
            <a:p>
              <a:r>
                <a:rPr lang="en-US" sz="2800" u="sng" dirty="0">
                  <a:solidFill>
                    <a:srgbClr val="CC0000"/>
                  </a:solidFill>
                </a:rPr>
                <a:t>Good a</a:t>
              </a:r>
            </a:p>
          </p:txBody>
        </p:sp>
        <p:sp>
          <p:nvSpPr>
            <p:cNvPr id="31" name="TextBox 30"/>
            <p:cNvSpPr txBox="1"/>
            <p:nvPr/>
          </p:nvSpPr>
          <p:spPr>
            <a:xfrm>
              <a:off x="5867400" y="1097280"/>
              <a:ext cx="1524000" cy="523220"/>
            </a:xfrm>
            <a:prstGeom prst="rect">
              <a:avLst/>
            </a:prstGeom>
            <a:noFill/>
          </p:spPr>
          <p:txBody>
            <a:bodyPr wrap="square" rtlCol="0">
              <a:spAutoFit/>
            </a:bodyPr>
            <a:lstStyle/>
            <a:p>
              <a:r>
                <a:rPr lang="en-US" sz="2800" u="sng" dirty="0">
                  <a:solidFill>
                    <a:srgbClr val="CC0000"/>
                  </a:solidFill>
                </a:rPr>
                <a:t>Good b</a:t>
              </a:r>
              <a:r>
                <a:rPr lang="en-US" sz="2800" dirty="0">
                  <a:solidFill>
                    <a:srgbClr val="CC0000"/>
                  </a:solidFill>
                </a:rPr>
                <a:t>  </a:t>
              </a:r>
            </a:p>
          </p:txBody>
        </p:sp>
      </p:grpSp>
    </p:spTree>
    <p:extLst>
      <p:ext uri="{BB962C8B-B14F-4D97-AF65-F5344CB8AC3E}">
        <p14:creationId xmlns:p14="http://schemas.microsoft.com/office/powerpoint/2010/main" val="39130328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420624"/>
            <a:ext cx="7863840" cy="932688"/>
          </a:xfrm>
          <a:prstGeom prst="rect">
            <a:avLst/>
          </a:prstGeom>
          <a:noFill/>
        </p:spPr>
        <p:txBody>
          <a:bodyPr wrap="square" rtlCol="0" anchor="ctr" anchorCtr="0">
            <a:spAutoFit/>
          </a:bodyPr>
          <a:lstStyle/>
          <a:p>
            <a:pPr algn="ctr">
              <a:lnSpc>
                <a:spcPct val="90000"/>
              </a:lnSpc>
            </a:pPr>
            <a:r>
              <a:rPr lang="en-US" sz="3200" dirty="0">
                <a:solidFill>
                  <a:srgbClr val="003399"/>
                </a:solidFill>
              </a:rPr>
              <a:t>Marginal Utility Likely Declines at Different Rates for Different Goods</a:t>
            </a:r>
          </a:p>
        </p:txBody>
      </p:sp>
      <p:grpSp>
        <p:nvGrpSpPr>
          <p:cNvPr id="5" name="Group 4"/>
          <p:cNvGrpSpPr/>
          <p:nvPr/>
        </p:nvGrpSpPr>
        <p:grpSpPr>
          <a:xfrm>
            <a:off x="431802" y="1545336"/>
            <a:ext cx="8111062" cy="4286483"/>
            <a:chOff x="431802" y="1097280"/>
            <a:chExt cx="8111062" cy="4286483"/>
          </a:xfrm>
        </p:grpSpPr>
        <p:grpSp>
          <p:nvGrpSpPr>
            <p:cNvPr id="2" name="Group 1"/>
            <p:cNvGrpSpPr/>
            <p:nvPr/>
          </p:nvGrpSpPr>
          <p:grpSpPr>
            <a:xfrm>
              <a:off x="431802" y="1737360"/>
              <a:ext cx="4089396" cy="3646403"/>
              <a:chOff x="355602" y="1837267"/>
              <a:chExt cx="4089396" cy="3646403"/>
            </a:xfrm>
          </p:grpSpPr>
          <p:cxnSp>
            <p:nvCxnSpPr>
              <p:cNvPr id="6" name="Straight Connector 5"/>
              <p:cNvCxnSpPr/>
              <p:nvPr/>
            </p:nvCxnSpPr>
            <p:spPr>
              <a:xfrm rot="5400000">
                <a:off x="-474557" y="3492841"/>
                <a:ext cx="320040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118870" y="5083099"/>
                <a:ext cx="310896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826644" y="4960450"/>
                <a:ext cx="618354" cy="523220"/>
              </a:xfrm>
              <a:prstGeom prst="rect">
                <a:avLst/>
              </a:prstGeom>
              <a:noFill/>
            </p:spPr>
            <p:txBody>
              <a:bodyPr wrap="square" rtlCol="0">
                <a:spAutoFit/>
              </a:bodyPr>
              <a:lstStyle/>
              <a:p>
                <a:r>
                  <a:rPr lang="en-US" sz="2800" dirty="0" err="1"/>
                  <a:t>q</a:t>
                </a:r>
                <a:r>
                  <a:rPr lang="en-US" sz="2800" baseline="-25000" dirty="0" err="1"/>
                  <a:t>a</a:t>
                </a:r>
                <a:r>
                  <a:rPr lang="en-US" sz="2800" dirty="0"/>
                  <a:t>  </a:t>
                </a:r>
              </a:p>
            </p:txBody>
          </p:sp>
          <p:sp>
            <p:nvSpPr>
              <p:cNvPr id="9" name="TextBox 8"/>
              <p:cNvSpPr txBox="1"/>
              <p:nvPr/>
            </p:nvSpPr>
            <p:spPr>
              <a:xfrm>
                <a:off x="355602" y="1837267"/>
                <a:ext cx="851325" cy="437043"/>
              </a:xfrm>
              <a:prstGeom prst="rect">
                <a:avLst/>
              </a:prstGeom>
              <a:noFill/>
            </p:spPr>
            <p:txBody>
              <a:bodyPr wrap="square" rtlCol="0">
                <a:spAutoFit/>
              </a:bodyPr>
              <a:lstStyle/>
              <a:p>
                <a:pPr>
                  <a:lnSpc>
                    <a:spcPct val="80000"/>
                  </a:lnSpc>
                </a:pPr>
                <a:r>
                  <a:rPr lang="en-US" sz="2600" dirty="0" err="1"/>
                  <a:t>mu</a:t>
                </a:r>
                <a:r>
                  <a:rPr lang="en-US" sz="2600" baseline="-25000" dirty="0" err="1"/>
                  <a:t>a</a:t>
                </a:r>
                <a:endParaRPr lang="en-US" sz="2600" dirty="0"/>
              </a:p>
            </p:txBody>
          </p:sp>
        </p:grpSp>
        <p:grpSp>
          <p:nvGrpSpPr>
            <p:cNvPr id="26" name="Group 25"/>
            <p:cNvGrpSpPr/>
            <p:nvPr/>
          </p:nvGrpSpPr>
          <p:grpSpPr>
            <a:xfrm>
              <a:off x="4258733" y="1737360"/>
              <a:ext cx="4284131" cy="3646403"/>
              <a:chOff x="296333" y="1837267"/>
              <a:chExt cx="4284131" cy="3646403"/>
            </a:xfrm>
          </p:grpSpPr>
          <p:cxnSp>
            <p:nvCxnSpPr>
              <p:cNvPr id="27" name="Straight Connector 26"/>
              <p:cNvCxnSpPr/>
              <p:nvPr/>
            </p:nvCxnSpPr>
            <p:spPr>
              <a:xfrm rot="5400000">
                <a:off x="-474557" y="3492841"/>
                <a:ext cx="320040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118870" y="5083099"/>
                <a:ext cx="310896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3809710" y="4960450"/>
                <a:ext cx="770754" cy="523220"/>
              </a:xfrm>
              <a:prstGeom prst="rect">
                <a:avLst/>
              </a:prstGeom>
              <a:noFill/>
            </p:spPr>
            <p:txBody>
              <a:bodyPr wrap="square" rtlCol="0">
                <a:spAutoFit/>
              </a:bodyPr>
              <a:lstStyle/>
              <a:p>
                <a:r>
                  <a:rPr lang="en-US" sz="2800" dirty="0" err="1"/>
                  <a:t>q</a:t>
                </a:r>
                <a:r>
                  <a:rPr lang="en-US" sz="2800" baseline="-25000" dirty="0" err="1"/>
                  <a:t>b</a:t>
                </a:r>
                <a:r>
                  <a:rPr lang="en-US" sz="2800" dirty="0"/>
                  <a:t>  </a:t>
                </a:r>
              </a:p>
            </p:txBody>
          </p:sp>
          <p:sp>
            <p:nvSpPr>
              <p:cNvPr id="30" name="TextBox 29"/>
              <p:cNvSpPr txBox="1"/>
              <p:nvPr/>
            </p:nvSpPr>
            <p:spPr>
              <a:xfrm>
                <a:off x="296333" y="1837267"/>
                <a:ext cx="1003725" cy="445635"/>
              </a:xfrm>
              <a:prstGeom prst="rect">
                <a:avLst/>
              </a:prstGeom>
              <a:noFill/>
            </p:spPr>
            <p:txBody>
              <a:bodyPr wrap="square" rtlCol="0">
                <a:spAutoFit/>
              </a:bodyPr>
              <a:lstStyle/>
              <a:p>
                <a:pPr>
                  <a:lnSpc>
                    <a:spcPct val="80000"/>
                  </a:lnSpc>
                </a:pPr>
                <a:r>
                  <a:rPr lang="en-US" sz="2800" dirty="0" err="1"/>
                  <a:t>mu</a:t>
                </a:r>
                <a:r>
                  <a:rPr lang="en-US" sz="2800" baseline="-25000" dirty="0" err="1"/>
                  <a:t>b</a:t>
                </a:r>
                <a:endParaRPr lang="en-US" sz="2800" dirty="0"/>
              </a:p>
            </p:txBody>
          </p:sp>
        </p:grpSp>
        <p:sp>
          <p:nvSpPr>
            <p:cNvPr id="10" name="TextBox 9"/>
            <p:cNvSpPr txBox="1"/>
            <p:nvPr/>
          </p:nvSpPr>
          <p:spPr>
            <a:xfrm>
              <a:off x="2057400" y="1097280"/>
              <a:ext cx="2347908" cy="523220"/>
            </a:xfrm>
            <a:prstGeom prst="rect">
              <a:avLst/>
            </a:prstGeom>
            <a:noFill/>
          </p:spPr>
          <p:txBody>
            <a:bodyPr wrap="square" rtlCol="0">
              <a:spAutoFit/>
            </a:bodyPr>
            <a:lstStyle/>
            <a:p>
              <a:r>
                <a:rPr lang="en-US" sz="2800" u="sng" dirty="0">
                  <a:solidFill>
                    <a:srgbClr val="CC0000"/>
                  </a:solidFill>
                </a:rPr>
                <a:t>Good a (food)</a:t>
              </a:r>
            </a:p>
          </p:txBody>
        </p:sp>
        <p:sp>
          <p:nvSpPr>
            <p:cNvPr id="31" name="TextBox 30"/>
            <p:cNvSpPr txBox="1"/>
            <p:nvPr/>
          </p:nvSpPr>
          <p:spPr>
            <a:xfrm>
              <a:off x="5283545" y="1097280"/>
              <a:ext cx="2954519" cy="523220"/>
            </a:xfrm>
            <a:prstGeom prst="rect">
              <a:avLst/>
            </a:prstGeom>
            <a:noFill/>
          </p:spPr>
          <p:txBody>
            <a:bodyPr wrap="square" rtlCol="0">
              <a:spAutoFit/>
            </a:bodyPr>
            <a:lstStyle/>
            <a:p>
              <a:r>
                <a:rPr lang="en-US" sz="2800" u="sng" dirty="0">
                  <a:solidFill>
                    <a:srgbClr val="CC0000"/>
                  </a:solidFill>
                </a:rPr>
                <a:t>Good b (clothes)</a:t>
              </a:r>
              <a:r>
                <a:rPr lang="en-US" sz="2800" dirty="0">
                  <a:solidFill>
                    <a:srgbClr val="CC0000"/>
                  </a:solidFill>
                </a:rPr>
                <a:t>  </a:t>
              </a:r>
            </a:p>
          </p:txBody>
        </p:sp>
      </p:grpSp>
      <p:cxnSp>
        <p:nvCxnSpPr>
          <p:cNvPr id="12" name="Straight Connector 11"/>
          <p:cNvCxnSpPr/>
          <p:nvPr/>
        </p:nvCxnSpPr>
        <p:spPr>
          <a:xfrm>
            <a:off x="1414548" y="2408233"/>
            <a:ext cx="1993903" cy="2469112"/>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5266554" y="2941633"/>
            <a:ext cx="2277246" cy="1249367"/>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370809" y="4572000"/>
            <a:ext cx="838203" cy="523220"/>
          </a:xfrm>
          <a:prstGeom prst="rect">
            <a:avLst/>
          </a:prstGeom>
          <a:noFill/>
        </p:spPr>
        <p:txBody>
          <a:bodyPr wrap="square" rtlCol="0">
            <a:spAutoFit/>
          </a:bodyPr>
          <a:lstStyle/>
          <a:p>
            <a:r>
              <a:rPr lang="en-US" sz="2800" dirty="0" err="1">
                <a:solidFill>
                  <a:srgbClr val="003399"/>
                </a:solidFill>
              </a:rPr>
              <a:t>mu</a:t>
            </a:r>
            <a:r>
              <a:rPr lang="en-US" sz="2800" baseline="-25000" dirty="0" err="1">
                <a:solidFill>
                  <a:srgbClr val="003399"/>
                </a:solidFill>
              </a:rPr>
              <a:t>a</a:t>
            </a:r>
            <a:endParaRPr lang="en-US" sz="2800" baseline="-25000" dirty="0">
              <a:solidFill>
                <a:srgbClr val="003399"/>
              </a:solidFill>
            </a:endParaRPr>
          </a:p>
        </p:txBody>
      </p:sp>
      <p:sp>
        <p:nvSpPr>
          <p:cNvPr id="19" name="TextBox 18"/>
          <p:cNvSpPr txBox="1"/>
          <p:nvPr/>
        </p:nvSpPr>
        <p:spPr>
          <a:xfrm>
            <a:off x="7500852" y="3921077"/>
            <a:ext cx="914400" cy="523220"/>
          </a:xfrm>
          <a:prstGeom prst="rect">
            <a:avLst/>
          </a:prstGeom>
          <a:noFill/>
        </p:spPr>
        <p:txBody>
          <a:bodyPr wrap="square" rtlCol="0">
            <a:spAutoFit/>
          </a:bodyPr>
          <a:lstStyle/>
          <a:p>
            <a:r>
              <a:rPr lang="en-US" sz="2800" dirty="0" err="1">
                <a:solidFill>
                  <a:srgbClr val="003399"/>
                </a:solidFill>
              </a:rPr>
              <a:t>mu</a:t>
            </a:r>
            <a:r>
              <a:rPr lang="en-US" sz="2800" baseline="-25000" dirty="0" err="1">
                <a:solidFill>
                  <a:srgbClr val="003399"/>
                </a:solidFill>
              </a:rPr>
              <a:t>b</a:t>
            </a:r>
            <a:endParaRPr lang="en-US" sz="2800" baseline="-25000" dirty="0">
              <a:solidFill>
                <a:srgbClr val="003399"/>
              </a:solidFill>
            </a:endParaRPr>
          </a:p>
        </p:txBody>
      </p:sp>
    </p:spTree>
    <p:extLst>
      <p:ext uri="{BB962C8B-B14F-4D97-AF65-F5344CB8AC3E}">
        <p14:creationId xmlns:p14="http://schemas.microsoft.com/office/powerpoint/2010/main" val="3106917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lnSpc>
                <a:spcPct val="90000"/>
              </a:lnSpc>
              <a:spcBef>
                <a:spcPts val="1800"/>
              </a:spcBef>
              <a:buClr>
                <a:srgbClr val="0000FF"/>
              </a:buClr>
              <a:buNone/>
            </a:pPr>
            <a:r>
              <a:rPr lang="en-US" dirty="0">
                <a:solidFill>
                  <a:srgbClr val="003399"/>
                </a:solidFill>
              </a:rPr>
              <a:t>The Condition for Utility Maximization </a:t>
            </a:r>
          </a:p>
          <a:p>
            <a:pPr marL="0" indent="0" algn="ctr">
              <a:lnSpc>
                <a:spcPct val="90000"/>
              </a:lnSpc>
              <a:spcBef>
                <a:spcPts val="0"/>
              </a:spcBef>
              <a:buClr>
                <a:srgbClr val="0000FF"/>
              </a:buClr>
              <a:buNone/>
            </a:pPr>
            <a:r>
              <a:rPr lang="en-US" dirty="0">
                <a:solidFill>
                  <a:srgbClr val="003399"/>
                </a:solidFill>
              </a:rPr>
              <a:t>(the Rational Spending Rule)</a:t>
            </a:r>
          </a:p>
          <a:p>
            <a:pPr marL="365760" indent="-365760">
              <a:spcBef>
                <a:spcPts val="2400"/>
              </a:spcBef>
              <a:buClr>
                <a:srgbClr val="003399"/>
              </a:buClr>
            </a:pPr>
            <a:r>
              <a:rPr lang="en-US" sz="2800" dirty="0"/>
              <a:t>A household is doing the best that it can—that is, it is maximizing its utility—if:</a:t>
            </a:r>
          </a:p>
          <a:p>
            <a:pPr marL="365760" indent="0">
              <a:spcBef>
                <a:spcPts val="2400"/>
              </a:spcBef>
              <a:buClr>
                <a:srgbClr val="003399"/>
              </a:buClr>
              <a:buNone/>
            </a:pPr>
            <a:r>
              <a:rPr lang="en-US" sz="2800" dirty="0">
                <a:solidFill>
                  <a:srgbClr val="CC0000"/>
                </a:solidFill>
              </a:rPr>
              <a:t>The marginal utility derived from spending one more dollar on a good is the same for all goods.</a:t>
            </a:r>
          </a:p>
          <a:p>
            <a:pPr marL="365760" indent="0">
              <a:spcBef>
                <a:spcPts val="2400"/>
              </a:spcBef>
              <a:buClr>
                <a:srgbClr val="003399"/>
              </a:buClr>
              <a:buNone/>
            </a:pPr>
            <a:r>
              <a:rPr lang="en-US" sz="2800" b="1" dirty="0"/>
              <a:t>Technical (but not substantial) assumption: </a:t>
            </a:r>
            <a:r>
              <a:rPr lang="en-US" sz="2800" dirty="0"/>
              <a:t>people can fine tune the exact quantity they buy </a:t>
            </a:r>
            <a:r>
              <a:rPr lang="en-US" sz="2800" dirty="0">
                <a:sym typeface="Wingdings" pitchFamily="2" charset="2"/>
              </a:rPr>
              <a:t> we can apply mathematical calculus</a:t>
            </a:r>
            <a:endParaRPr lang="en-US" sz="2800" dirty="0"/>
          </a:p>
          <a:p>
            <a:pPr marL="365760" indent="0">
              <a:spcBef>
                <a:spcPts val="2400"/>
              </a:spcBef>
              <a:buClr>
                <a:srgbClr val="003399"/>
              </a:buClr>
              <a:buNone/>
            </a:pPr>
            <a:endParaRPr lang="en-US" sz="2800" dirty="0">
              <a:solidFill>
                <a:srgbClr val="CC0000"/>
              </a:solidFill>
            </a:endParaRPr>
          </a:p>
          <a:p>
            <a:pPr marL="365760" indent="0">
              <a:spcBef>
                <a:spcPts val="2400"/>
              </a:spcBef>
              <a:buClr>
                <a:srgbClr val="003399"/>
              </a:buClr>
              <a:buNone/>
            </a:pPr>
            <a:r>
              <a:rPr lang="en-US" sz="2800" dirty="0">
                <a:solidFill>
                  <a:srgbClr val="CC0000"/>
                </a:solidFill>
              </a:rPr>
              <a:t>	</a:t>
            </a:r>
          </a:p>
        </p:txBody>
      </p:sp>
    </p:spTree>
    <p:extLst>
      <p:ext uri="{BB962C8B-B14F-4D97-AF65-F5344CB8AC3E}">
        <p14:creationId xmlns:p14="http://schemas.microsoft.com/office/powerpoint/2010/main" val="2077376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lnSpc>
                    <a:spcPct val="90000"/>
                  </a:lnSpc>
                  <a:spcBef>
                    <a:spcPts val="1800"/>
                  </a:spcBef>
                  <a:buClr>
                    <a:srgbClr val="0000FF"/>
                  </a:buClr>
                  <a:buNone/>
                </a:pPr>
                <a:r>
                  <a:rPr lang="en-US" dirty="0">
                    <a:solidFill>
                      <a:srgbClr val="003399"/>
                    </a:solidFill>
                  </a:rPr>
                  <a:t>The Condition for Utility Maximization </a:t>
                </a:r>
              </a:p>
              <a:p>
                <a:pPr marL="0" indent="0" algn="ctr">
                  <a:lnSpc>
                    <a:spcPct val="90000"/>
                  </a:lnSpc>
                  <a:spcBef>
                    <a:spcPts val="0"/>
                  </a:spcBef>
                  <a:buClr>
                    <a:srgbClr val="0000FF"/>
                  </a:buClr>
                  <a:buNone/>
                </a:pPr>
                <a:r>
                  <a:rPr lang="en-US" dirty="0">
                    <a:solidFill>
                      <a:srgbClr val="003399"/>
                    </a:solidFill>
                  </a:rPr>
                  <a:t>with Just Two Goods (Food and Clothing)</a:t>
                </a:r>
              </a:p>
              <a:p>
                <a:pPr marL="0" indent="0" algn="ctr">
                  <a:lnSpc>
                    <a:spcPct val="90000"/>
                  </a:lnSpc>
                  <a:spcBef>
                    <a:spcPts val="0"/>
                  </a:spcBef>
                  <a:buClr>
                    <a:srgbClr val="0000FF"/>
                  </a:buClr>
                  <a:buNone/>
                </a:pPr>
                <a:endParaRPr lang="en-US" dirty="0">
                  <a:solidFill>
                    <a:srgbClr val="003399"/>
                  </a:solidFill>
                </a:endParaRPr>
              </a:p>
              <a:p>
                <a:pPr marL="0" indent="0" algn="ctr">
                  <a:spcBef>
                    <a:spcPts val="2400"/>
                  </a:spcBef>
                  <a:buClr>
                    <a:srgbClr val="003399"/>
                  </a:buClr>
                  <a:buNone/>
                </a:pPr>
                <a14:m>
                  <m:oMathPara xmlns:m="http://schemas.openxmlformats.org/officeDocument/2006/math">
                    <m:oMathParaPr>
                      <m:jc m:val="centerGroup"/>
                    </m:oMathParaPr>
                    <m:oMath xmlns:m="http://schemas.openxmlformats.org/officeDocument/2006/math">
                      <m:f>
                        <m:fPr>
                          <m:ctrlPr>
                            <a:rPr lang="en-US" sz="2800" i="1" smtClean="0">
                              <a:solidFill>
                                <a:srgbClr val="CC0000"/>
                              </a:solidFill>
                              <a:latin typeface="Cambria Math" panose="02040503050406030204" pitchFamily="18" charset="0"/>
                            </a:rPr>
                          </m:ctrlPr>
                        </m:fPr>
                        <m:num>
                          <m:r>
                            <a:rPr lang="en-US" sz="2800" b="0" i="1" smtClean="0">
                              <a:solidFill>
                                <a:srgbClr val="CC0000"/>
                              </a:solidFill>
                              <a:latin typeface="Cambria Math"/>
                            </a:rPr>
                            <m:t>$1</m:t>
                          </m:r>
                        </m:num>
                        <m:den>
                          <m:sSub>
                            <m:sSubPr>
                              <m:ctrlPr>
                                <a:rPr lang="en-US" sz="2800" i="1" smtClean="0">
                                  <a:solidFill>
                                    <a:srgbClr val="CC0000"/>
                                  </a:solidFill>
                                  <a:latin typeface="Cambria Math" panose="02040503050406030204" pitchFamily="18" charset="0"/>
                                </a:rPr>
                              </m:ctrlPr>
                            </m:sSubPr>
                            <m:e>
                              <m:r>
                                <a:rPr lang="en-US" sz="2800" b="0" i="1" smtClean="0">
                                  <a:solidFill>
                                    <a:srgbClr val="CC0000"/>
                                  </a:solidFill>
                                  <a:latin typeface="Cambria Math"/>
                                </a:rPr>
                                <m:t>𝑃</m:t>
                              </m:r>
                            </m:e>
                            <m:sub>
                              <m:r>
                                <a:rPr lang="en-US" sz="2800" b="0" i="1" smtClean="0">
                                  <a:solidFill>
                                    <a:srgbClr val="CC0000"/>
                                  </a:solidFill>
                                  <a:latin typeface="Cambria Math"/>
                                </a:rPr>
                                <m:t>𝑐</m:t>
                              </m:r>
                            </m:sub>
                          </m:sSub>
                        </m:den>
                      </m:f>
                      <m:sSub>
                        <m:sSubPr>
                          <m:ctrlPr>
                            <a:rPr lang="en-US" sz="2800" i="1" smtClean="0">
                              <a:solidFill>
                                <a:srgbClr val="CC0000"/>
                              </a:solidFill>
                              <a:latin typeface="Cambria Math" panose="02040503050406030204" pitchFamily="18" charset="0"/>
                            </a:rPr>
                          </m:ctrlPr>
                        </m:sSubPr>
                        <m:e>
                          <m:r>
                            <a:rPr lang="en-US" sz="2800" b="0" i="1" smtClean="0">
                              <a:solidFill>
                                <a:srgbClr val="CC0000"/>
                              </a:solidFill>
                              <a:latin typeface="Cambria Math"/>
                            </a:rPr>
                            <m:t> </m:t>
                          </m:r>
                          <m:r>
                            <a:rPr lang="en-US" sz="2800" b="0" i="1" smtClean="0">
                              <a:solidFill>
                                <a:srgbClr val="CC0000"/>
                              </a:solidFill>
                              <a:latin typeface="Cambria Math" panose="02040503050406030204" pitchFamily="18" charset="0"/>
                            </a:rPr>
                            <m:t>𝑚𝑢</m:t>
                          </m:r>
                        </m:e>
                        <m:sub>
                          <m:r>
                            <a:rPr lang="en-US" sz="2800" b="0" i="1" smtClean="0">
                              <a:solidFill>
                                <a:srgbClr val="CC0000"/>
                              </a:solidFill>
                              <a:latin typeface="Cambria Math"/>
                            </a:rPr>
                            <m:t>𝑐</m:t>
                          </m:r>
                        </m:sub>
                      </m:sSub>
                      <m:r>
                        <a:rPr lang="en-US" sz="2800" b="0" i="1" smtClean="0">
                          <a:solidFill>
                            <a:srgbClr val="CC0000"/>
                          </a:solidFill>
                          <a:latin typeface="Cambria Math"/>
                        </a:rPr>
                        <m:t> = </m:t>
                      </m:r>
                      <m:f>
                        <m:fPr>
                          <m:ctrlPr>
                            <a:rPr lang="en-US" sz="2800" b="0" i="1" smtClean="0">
                              <a:solidFill>
                                <a:srgbClr val="CC0000"/>
                              </a:solidFill>
                              <a:latin typeface="Cambria Math" panose="02040503050406030204" pitchFamily="18" charset="0"/>
                            </a:rPr>
                          </m:ctrlPr>
                        </m:fPr>
                        <m:num>
                          <m:r>
                            <a:rPr lang="en-US" sz="2800" b="0" i="1" smtClean="0">
                              <a:solidFill>
                                <a:srgbClr val="CC0000"/>
                              </a:solidFill>
                              <a:latin typeface="Cambria Math"/>
                            </a:rPr>
                            <m:t>$1</m:t>
                          </m:r>
                        </m:num>
                        <m:den>
                          <m:sSub>
                            <m:sSubPr>
                              <m:ctrlPr>
                                <a:rPr lang="en-US" sz="2800" b="0" i="1" smtClean="0">
                                  <a:solidFill>
                                    <a:srgbClr val="CC0000"/>
                                  </a:solidFill>
                                  <a:latin typeface="Cambria Math" panose="02040503050406030204" pitchFamily="18" charset="0"/>
                                </a:rPr>
                              </m:ctrlPr>
                            </m:sSubPr>
                            <m:e>
                              <m:r>
                                <a:rPr lang="en-US" sz="2800" b="0" i="1" smtClean="0">
                                  <a:solidFill>
                                    <a:srgbClr val="CC0000"/>
                                  </a:solidFill>
                                  <a:latin typeface="Cambria Math"/>
                                </a:rPr>
                                <m:t>𝑃</m:t>
                              </m:r>
                            </m:e>
                            <m:sub>
                              <m:r>
                                <a:rPr lang="en-US" sz="2800" b="0" i="1" smtClean="0">
                                  <a:solidFill>
                                    <a:srgbClr val="CC0000"/>
                                  </a:solidFill>
                                  <a:latin typeface="Cambria Math"/>
                                </a:rPr>
                                <m:t>𝑓</m:t>
                              </m:r>
                            </m:sub>
                          </m:sSub>
                        </m:den>
                      </m:f>
                      <m:sSub>
                        <m:sSubPr>
                          <m:ctrlPr>
                            <a:rPr lang="en-US" sz="2800" b="0" i="1" smtClean="0">
                              <a:solidFill>
                                <a:srgbClr val="CC0000"/>
                              </a:solidFill>
                              <a:latin typeface="Cambria Math" panose="02040503050406030204" pitchFamily="18" charset="0"/>
                            </a:rPr>
                          </m:ctrlPr>
                        </m:sSubPr>
                        <m:e>
                          <m:r>
                            <a:rPr lang="en-US" sz="2800" b="0" i="1" smtClean="0">
                              <a:solidFill>
                                <a:srgbClr val="CC0000"/>
                              </a:solidFill>
                              <a:latin typeface="Cambria Math"/>
                            </a:rPr>
                            <m:t> </m:t>
                          </m:r>
                          <m:r>
                            <a:rPr lang="en-US" sz="2800" b="0" i="1" smtClean="0">
                              <a:solidFill>
                                <a:srgbClr val="CC0000"/>
                              </a:solidFill>
                              <a:latin typeface="Cambria Math" panose="02040503050406030204" pitchFamily="18" charset="0"/>
                            </a:rPr>
                            <m:t>𝑚𝑢</m:t>
                          </m:r>
                        </m:e>
                        <m:sub>
                          <m:r>
                            <a:rPr lang="en-US" sz="2800" b="0" i="1" smtClean="0">
                              <a:solidFill>
                                <a:srgbClr val="CC0000"/>
                              </a:solidFill>
                              <a:latin typeface="Cambria Math"/>
                            </a:rPr>
                            <m:t>𝑓</m:t>
                          </m:r>
                        </m:sub>
                      </m:sSub>
                    </m:oMath>
                  </m:oMathPara>
                </a14:m>
                <a:endParaRPr lang="en-US" sz="2800" dirty="0">
                  <a:solidFill>
                    <a:srgbClr val="CC0000"/>
                  </a:solidFill>
                </a:endParaRPr>
              </a:p>
              <a:p>
                <a:pPr marL="0" indent="0">
                  <a:spcBef>
                    <a:spcPts val="2400"/>
                  </a:spcBef>
                  <a:buClr>
                    <a:srgbClr val="003399"/>
                  </a:buClr>
                  <a:buNone/>
                </a:pPr>
                <a:r>
                  <a:rPr lang="en-US" sz="2800" dirty="0"/>
                  <a:t>Where the </a:t>
                </a:r>
                <a:r>
                  <a:rPr lang="en-US" sz="2800" i="1" dirty="0"/>
                  <a:t>P</a:t>
                </a:r>
                <a:r>
                  <a:rPr lang="en-US" sz="2800" dirty="0"/>
                  <a:t>’s are the market prices of the two goods and the </a:t>
                </a:r>
                <a:r>
                  <a:rPr lang="en-US" sz="2800" i="1" dirty="0" err="1"/>
                  <a:t>mu</a:t>
                </a:r>
                <a:r>
                  <a:rPr lang="en-US" sz="2800" dirty="0" err="1"/>
                  <a:t>’s</a:t>
                </a:r>
                <a:r>
                  <a:rPr lang="en-US" sz="2800" dirty="0"/>
                  <a:t> are the marginal utilities of an additional unit of the two goods for the household. </a:t>
                </a:r>
              </a:p>
              <a:p>
                <a:pPr marL="0" indent="0">
                  <a:spcBef>
                    <a:spcPts val="2400"/>
                  </a:spcBef>
                  <a:buClr>
                    <a:srgbClr val="003399"/>
                  </a:buClr>
                  <a:buNone/>
                </a:pPr>
                <a:r>
                  <a:rPr lang="en-US" sz="2800" dirty="0"/>
                  <a:t>This is the same as:</a:t>
                </a:r>
              </a:p>
              <a:p>
                <a:pPr marL="0" indent="0">
                  <a:spcBef>
                    <a:spcPts val="0"/>
                  </a:spcBef>
                  <a:buClr>
                    <a:srgbClr val="003399"/>
                  </a:buClr>
                  <a:buNone/>
                </a:pPr>
                <a:endParaRPr lang="en-US" sz="1200" dirty="0"/>
              </a:p>
              <a:p>
                <a:pPr marL="0" indent="0">
                  <a:spcBef>
                    <a:spcPts val="2400"/>
                  </a:spcBef>
                  <a:buClr>
                    <a:srgbClr val="003399"/>
                  </a:buClr>
                  <a:buNone/>
                </a:pPr>
                <a14:m>
                  <m:oMathPara xmlns:m="http://schemas.openxmlformats.org/officeDocument/2006/math">
                    <m:oMathParaPr>
                      <m:jc m:val="centerGroup"/>
                    </m:oMathParaPr>
                    <m:oMath xmlns:m="http://schemas.openxmlformats.org/officeDocument/2006/math">
                      <m:f>
                        <m:fPr>
                          <m:ctrlPr>
                            <a:rPr lang="en-US" sz="2800" i="1" smtClean="0">
                              <a:solidFill>
                                <a:srgbClr val="CC0000"/>
                              </a:solidFill>
                              <a:latin typeface="Cambria Math" panose="02040503050406030204" pitchFamily="18" charset="0"/>
                            </a:rPr>
                          </m:ctrlPr>
                        </m:fPr>
                        <m:num>
                          <m:sSub>
                            <m:sSubPr>
                              <m:ctrlPr>
                                <a:rPr lang="en-US" sz="2800" i="1" smtClean="0">
                                  <a:solidFill>
                                    <a:srgbClr val="CC0000"/>
                                  </a:solidFill>
                                  <a:latin typeface="Cambria Math" panose="02040503050406030204" pitchFamily="18" charset="0"/>
                                </a:rPr>
                              </m:ctrlPr>
                            </m:sSubPr>
                            <m:e>
                              <m:r>
                                <a:rPr lang="en-US" sz="2800" b="0" i="1" smtClean="0">
                                  <a:solidFill>
                                    <a:srgbClr val="CC0000"/>
                                  </a:solidFill>
                                  <a:latin typeface="Cambria Math" panose="02040503050406030204" pitchFamily="18" charset="0"/>
                                </a:rPr>
                                <m:t>𝑚𝑢</m:t>
                              </m:r>
                            </m:e>
                            <m:sub>
                              <m:r>
                                <a:rPr lang="en-US" sz="2800" i="1">
                                  <a:solidFill>
                                    <a:srgbClr val="CC0000"/>
                                  </a:solidFill>
                                  <a:latin typeface="Cambria Math"/>
                                </a:rPr>
                                <m:t>𝑐</m:t>
                              </m:r>
                            </m:sub>
                          </m:sSub>
                        </m:num>
                        <m:den>
                          <m:sSub>
                            <m:sSubPr>
                              <m:ctrlPr>
                                <a:rPr lang="en-US" sz="2800" i="1">
                                  <a:solidFill>
                                    <a:srgbClr val="CC0000"/>
                                  </a:solidFill>
                                  <a:latin typeface="Cambria Math" panose="02040503050406030204" pitchFamily="18" charset="0"/>
                                </a:rPr>
                              </m:ctrlPr>
                            </m:sSubPr>
                            <m:e>
                              <m:r>
                                <a:rPr lang="en-US" sz="2800" i="1">
                                  <a:solidFill>
                                    <a:srgbClr val="CC0000"/>
                                  </a:solidFill>
                                  <a:latin typeface="Cambria Math"/>
                                </a:rPr>
                                <m:t>𝑃</m:t>
                              </m:r>
                            </m:e>
                            <m:sub>
                              <m:r>
                                <a:rPr lang="en-US" sz="2800" i="1">
                                  <a:solidFill>
                                    <a:srgbClr val="CC0000"/>
                                  </a:solidFill>
                                  <a:latin typeface="Cambria Math"/>
                                </a:rPr>
                                <m:t>𝑐</m:t>
                              </m:r>
                            </m:sub>
                          </m:sSub>
                        </m:den>
                      </m:f>
                      <m:r>
                        <a:rPr lang="en-US" sz="2800" i="1">
                          <a:solidFill>
                            <a:srgbClr val="CC0000"/>
                          </a:solidFill>
                          <a:latin typeface="Cambria Math"/>
                        </a:rPr>
                        <m:t>=</m:t>
                      </m:r>
                      <m:f>
                        <m:fPr>
                          <m:ctrlPr>
                            <a:rPr lang="en-US" sz="2800" i="1">
                              <a:solidFill>
                                <a:srgbClr val="CC0000"/>
                              </a:solidFill>
                              <a:latin typeface="Cambria Math" panose="02040503050406030204" pitchFamily="18" charset="0"/>
                            </a:rPr>
                          </m:ctrlPr>
                        </m:fPr>
                        <m:num>
                          <m:sSub>
                            <m:sSubPr>
                              <m:ctrlPr>
                                <a:rPr lang="en-US" sz="2800" i="1">
                                  <a:solidFill>
                                    <a:srgbClr val="CC0000"/>
                                  </a:solidFill>
                                  <a:latin typeface="Cambria Math" panose="02040503050406030204" pitchFamily="18" charset="0"/>
                                </a:rPr>
                              </m:ctrlPr>
                            </m:sSubPr>
                            <m:e>
                              <m:r>
                                <a:rPr lang="en-US" sz="2800" b="0" i="1" smtClean="0">
                                  <a:solidFill>
                                    <a:srgbClr val="CC0000"/>
                                  </a:solidFill>
                                  <a:latin typeface="Cambria Math" panose="02040503050406030204" pitchFamily="18" charset="0"/>
                                </a:rPr>
                                <m:t>𝑚𝑢</m:t>
                              </m:r>
                            </m:e>
                            <m:sub>
                              <m:r>
                                <a:rPr lang="en-US" sz="2800" i="1">
                                  <a:solidFill>
                                    <a:srgbClr val="CC0000"/>
                                  </a:solidFill>
                                  <a:latin typeface="Cambria Math"/>
                                </a:rPr>
                                <m:t>𝑓</m:t>
                              </m:r>
                            </m:sub>
                          </m:sSub>
                        </m:num>
                        <m:den>
                          <m:sSub>
                            <m:sSubPr>
                              <m:ctrlPr>
                                <a:rPr lang="en-US" sz="2800" i="1">
                                  <a:solidFill>
                                    <a:srgbClr val="CC0000"/>
                                  </a:solidFill>
                                  <a:latin typeface="Cambria Math" panose="02040503050406030204" pitchFamily="18" charset="0"/>
                                </a:rPr>
                              </m:ctrlPr>
                            </m:sSubPr>
                            <m:e>
                              <m:r>
                                <a:rPr lang="en-US" sz="2800" i="1">
                                  <a:solidFill>
                                    <a:srgbClr val="CC0000"/>
                                  </a:solidFill>
                                  <a:latin typeface="Cambria Math"/>
                                </a:rPr>
                                <m:t>𝑃</m:t>
                              </m:r>
                            </m:e>
                            <m:sub>
                              <m:r>
                                <a:rPr lang="en-US" sz="2800" i="1">
                                  <a:solidFill>
                                    <a:srgbClr val="CC0000"/>
                                  </a:solidFill>
                                  <a:latin typeface="Cambria Math"/>
                                </a:rPr>
                                <m:t>𝑓</m:t>
                              </m:r>
                            </m:sub>
                          </m:sSub>
                        </m:den>
                      </m:f>
                    </m:oMath>
                  </m:oMathPara>
                </a14:m>
                <a:endParaRPr lang="en-US" sz="2800" dirty="0">
                  <a:solidFill>
                    <a:srgbClr val="CC0000"/>
                  </a:solidFill>
                </a:endParaRPr>
              </a:p>
            </p:txBody>
          </p:sp>
        </mc:Choice>
        <mc:Fallback xmlns="">
          <p:sp>
            <p:nvSpPr>
              <p:cNvPr id="5" name="Content Placeholder 4"/>
              <p:cNvSpPr>
                <a:spLocks noGrp="1" noRot="1" noChangeAspect="1" noMove="1" noResize="1" noEditPoints="1" noAdjustHandles="1" noChangeArrowheads="1" noChangeShapeType="1" noTextEdit="1"/>
              </p:cNvSpPr>
              <p:nvPr>
                <p:ph idx="1"/>
              </p:nvPr>
            </p:nvSpPr>
            <p:spPr>
              <a:xfrm>
                <a:off x="640080" y="411480"/>
                <a:ext cx="7863840" cy="6035040"/>
              </a:xfrm>
              <a:blipFill>
                <a:blip r:embed="rId3"/>
                <a:stretch>
                  <a:fillRect l="-1550" t="-2929"/>
                </a:stretch>
              </a:blipFill>
            </p:spPr>
            <p:txBody>
              <a:bodyPr/>
              <a:lstStyle/>
              <a:p>
                <a:r>
                  <a:rPr lang="en-US">
                    <a:noFill/>
                  </a:rPr>
                  <a:t> </a:t>
                </a:r>
              </a:p>
            </p:txBody>
          </p:sp>
        </mc:Fallback>
      </mc:AlternateContent>
    </p:spTree>
    <p:extLst>
      <p:ext uri="{BB962C8B-B14F-4D97-AF65-F5344CB8AC3E}">
        <p14:creationId xmlns:p14="http://schemas.microsoft.com/office/powerpoint/2010/main" val="3567309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lnSpc>
                    <a:spcPct val="90000"/>
                  </a:lnSpc>
                  <a:spcBef>
                    <a:spcPts val="0"/>
                  </a:spcBef>
                  <a:buClr>
                    <a:srgbClr val="0000FF"/>
                  </a:buClr>
                  <a:buNone/>
                </a:pPr>
                <a:r>
                  <a:rPr lang="en-US" dirty="0">
                    <a:solidFill>
                      <a:srgbClr val="003399"/>
                    </a:solidFill>
                  </a:rPr>
                  <a:t>The General Condition for Utility Maximization (the Rational Spending Rule)</a:t>
                </a:r>
              </a:p>
              <a:p>
                <a:pPr marL="0" indent="0" algn="ctr">
                  <a:spcBef>
                    <a:spcPts val="2400"/>
                  </a:spcBef>
                  <a:buClr>
                    <a:srgbClr val="003399"/>
                  </a:buClr>
                  <a:buNone/>
                </a:pPr>
                <a14:m>
                  <m:oMath xmlns:m="http://schemas.openxmlformats.org/officeDocument/2006/math">
                    <m:f>
                      <m:fPr>
                        <m:ctrlPr>
                          <a:rPr lang="en-US" sz="3600" i="1" smtClean="0">
                            <a:solidFill>
                              <a:srgbClr val="CC0000"/>
                            </a:solidFill>
                            <a:latin typeface="Cambria Math" panose="02040503050406030204" pitchFamily="18" charset="0"/>
                          </a:rPr>
                        </m:ctrlPr>
                      </m:fPr>
                      <m:num>
                        <m:sSub>
                          <m:sSubPr>
                            <m:ctrlPr>
                              <a:rPr lang="en-US" sz="3600" i="1" smtClean="0">
                                <a:solidFill>
                                  <a:srgbClr val="CC0000"/>
                                </a:solidFill>
                                <a:latin typeface="Cambria Math" panose="02040503050406030204" pitchFamily="18" charset="0"/>
                              </a:rPr>
                            </m:ctrlPr>
                          </m:sSubPr>
                          <m:e>
                            <m:r>
                              <a:rPr lang="en-US" sz="3600" b="0" i="1" smtClean="0">
                                <a:solidFill>
                                  <a:srgbClr val="CC0000"/>
                                </a:solidFill>
                                <a:latin typeface="Cambria Math" panose="02040503050406030204" pitchFamily="18" charset="0"/>
                              </a:rPr>
                              <m:t>𝑚𝑢</m:t>
                            </m:r>
                          </m:e>
                          <m:sub>
                            <m:r>
                              <a:rPr lang="en-US" sz="3600" b="0" i="1" smtClean="0">
                                <a:solidFill>
                                  <a:srgbClr val="CC0000"/>
                                </a:solidFill>
                                <a:latin typeface="Cambria Math" panose="02040503050406030204" pitchFamily="18" charset="0"/>
                              </a:rPr>
                              <m:t>𝑎</m:t>
                            </m:r>
                          </m:sub>
                        </m:sSub>
                      </m:num>
                      <m:den>
                        <m:sSub>
                          <m:sSubPr>
                            <m:ctrlPr>
                              <a:rPr lang="en-US" sz="3600" i="1" smtClean="0">
                                <a:solidFill>
                                  <a:srgbClr val="CC0000"/>
                                </a:solidFill>
                                <a:latin typeface="Cambria Math" panose="02040503050406030204" pitchFamily="18" charset="0"/>
                              </a:rPr>
                            </m:ctrlPr>
                          </m:sSubPr>
                          <m:e>
                            <m:r>
                              <a:rPr lang="en-US" sz="3600" b="0" i="1" smtClean="0">
                                <a:solidFill>
                                  <a:srgbClr val="CC0000"/>
                                </a:solidFill>
                                <a:latin typeface="Cambria Math" panose="02040503050406030204" pitchFamily="18" charset="0"/>
                              </a:rPr>
                              <m:t>𝑃</m:t>
                            </m:r>
                          </m:e>
                          <m:sub>
                            <m:r>
                              <a:rPr lang="en-US" sz="3600" b="0" i="1" smtClean="0">
                                <a:solidFill>
                                  <a:srgbClr val="CC0000"/>
                                </a:solidFill>
                                <a:latin typeface="Cambria Math" panose="02040503050406030204" pitchFamily="18" charset="0"/>
                              </a:rPr>
                              <m:t>𝑎</m:t>
                            </m:r>
                          </m:sub>
                        </m:sSub>
                      </m:den>
                    </m:f>
                    <m:r>
                      <a:rPr lang="en-US" sz="3600" b="0" i="1" smtClean="0">
                        <a:solidFill>
                          <a:srgbClr val="CC0000"/>
                        </a:solidFill>
                        <a:latin typeface="Cambria Math" panose="02040503050406030204" pitchFamily="18" charset="0"/>
                      </a:rPr>
                      <m:t>=</m:t>
                    </m:r>
                    <m:f>
                      <m:fPr>
                        <m:ctrlPr>
                          <a:rPr lang="en-US" sz="3600" i="1">
                            <a:solidFill>
                              <a:srgbClr val="CC0000"/>
                            </a:solidFill>
                            <a:latin typeface="Cambria Math" panose="02040503050406030204" pitchFamily="18" charset="0"/>
                          </a:rPr>
                        </m:ctrlPr>
                      </m:fPr>
                      <m:num>
                        <m:sSub>
                          <m:sSubPr>
                            <m:ctrlPr>
                              <a:rPr lang="en-US" sz="3600" i="1">
                                <a:solidFill>
                                  <a:srgbClr val="CC0000"/>
                                </a:solidFill>
                                <a:latin typeface="Cambria Math" panose="02040503050406030204" pitchFamily="18" charset="0"/>
                              </a:rPr>
                            </m:ctrlPr>
                          </m:sSubPr>
                          <m:e>
                            <m:r>
                              <a:rPr lang="en-US" sz="3600" b="0" i="1" smtClean="0">
                                <a:solidFill>
                                  <a:srgbClr val="CC0000"/>
                                </a:solidFill>
                                <a:latin typeface="Cambria Math" panose="02040503050406030204" pitchFamily="18" charset="0"/>
                              </a:rPr>
                              <m:t>𝑚𝑢</m:t>
                            </m:r>
                          </m:e>
                          <m:sub>
                            <m:r>
                              <a:rPr lang="en-US" sz="3600" b="0" i="1" smtClean="0">
                                <a:solidFill>
                                  <a:srgbClr val="CC0000"/>
                                </a:solidFill>
                                <a:latin typeface="Cambria Math" panose="02040503050406030204" pitchFamily="18" charset="0"/>
                              </a:rPr>
                              <m:t>𝑏</m:t>
                            </m:r>
                          </m:sub>
                        </m:sSub>
                      </m:num>
                      <m:den>
                        <m:sSub>
                          <m:sSubPr>
                            <m:ctrlPr>
                              <a:rPr lang="en-US" sz="3600" i="1">
                                <a:solidFill>
                                  <a:srgbClr val="CC0000"/>
                                </a:solidFill>
                                <a:latin typeface="Cambria Math" panose="02040503050406030204" pitchFamily="18" charset="0"/>
                              </a:rPr>
                            </m:ctrlPr>
                          </m:sSubPr>
                          <m:e>
                            <m:r>
                              <a:rPr lang="en-US" sz="3600" i="1">
                                <a:solidFill>
                                  <a:srgbClr val="CC0000"/>
                                </a:solidFill>
                                <a:latin typeface="Cambria Math" panose="02040503050406030204" pitchFamily="18" charset="0"/>
                              </a:rPr>
                              <m:t>𝑃</m:t>
                            </m:r>
                          </m:e>
                          <m:sub>
                            <m:r>
                              <a:rPr lang="en-US" sz="3600" b="0" i="1" smtClean="0">
                                <a:solidFill>
                                  <a:srgbClr val="CC0000"/>
                                </a:solidFill>
                                <a:latin typeface="Cambria Math" panose="02040503050406030204" pitchFamily="18" charset="0"/>
                              </a:rPr>
                              <m:t>𝑏</m:t>
                            </m:r>
                          </m:sub>
                        </m:sSub>
                      </m:den>
                    </m:f>
                    <m:r>
                      <a:rPr lang="en-US" sz="3600" i="1">
                        <a:solidFill>
                          <a:srgbClr val="CC0000"/>
                        </a:solidFill>
                        <a:latin typeface="Cambria Math" panose="02040503050406030204" pitchFamily="18" charset="0"/>
                      </a:rPr>
                      <m:t>=</m:t>
                    </m:r>
                  </m:oMath>
                </a14:m>
                <a:r>
                  <a:rPr lang="en-US" sz="3600" dirty="0">
                    <a:solidFill>
                      <a:srgbClr val="CC0000"/>
                    </a:solidFill>
                    <a:latin typeface="Cambria Math" panose="02040503050406030204" pitchFamily="18" charset="0"/>
                  </a:rPr>
                  <a:t> … = </a:t>
                </a:r>
                <a14:m>
                  <m:oMath xmlns:m="http://schemas.openxmlformats.org/officeDocument/2006/math">
                    <m:f>
                      <m:fPr>
                        <m:ctrlPr>
                          <a:rPr lang="en-US" sz="3600" i="1">
                            <a:solidFill>
                              <a:srgbClr val="CC0000"/>
                            </a:solidFill>
                            <a:latin typeface="Cambria Math" panose="02040503050406030204" pitchFamily="18" charset="0"/>
                          </a:rPr>
                        </m:ctrlPr>
                      </m:fPr>
                      <m:num>
                        <m:sSub>
                          <m:sSubPr>
                            <m:ctrlPr>
                              <a:rPr lang="en-US" sz="3600" i="1">
                                <a:solidFill>
                                  <a:srgbClr val="CC0000"/>
                                </a:solidFill>
                                <a:latin typeface="Cambria Math" panose="02040503050406030204" pitchFamily="18" charset="0"/>
                              </a:rPr>
                            </m:ctrlPr>
                          </m:sSubPr>
                          <m:e>
                            <m:r>
                              <a:rPr lang="en-US" sz="3600" b="0" i="1" smtClean="0">
                                <a:solidFill>
                                  <a:srgbClr val="CC0000"/>
                                </a:solidFill>
                                <a:latin typeface="Cambria Math" panose="02040503050406030204" pitchFamily="18" charset="0"/>
                              </a:rPr>
                              <m:t>𝑚𝑢</m:t>
                            </m:r>
                          </m:e>
                          <m:sub>
                            <m:r>
                              <a:rPr lang="en-US" sz="3600" b="0" i="1" smtClean="0">
                                <a:solidFill>
                                  <a:srgbClr val="CC0000"/>
                                </a:solidFill>
                                <a:latin typeface="Cambria Math" panose="02040503050406030204" pitchFamily="18" charset="0"/>
                              </a:rPr>
                              <m:t>𝑧</m:t>
                            </m:r>
                          </m:sub>
                        </m:sSub>
                      </m:num>
                      <m:den>
                        <m:sSub>
                          <m:sSubPr>
                            <m:ctrlPr>
                              <a:rPr lang="en-US" sz="3600" i="1">
                                <a:solidFill>
                                  <a:srgbClr val="CC0000"/>
                                </a:solidFill>
                                <a:latin typeface="Cambria Math" panose="02040503050406030204" pitchFamily="18" charset="0"/>
                              </a:rPr>
                            </m:ctrlPr>
                          </m:sSubPr>
                          <m:e>
                            <m:r>
                              <a:rPr lang="en-US" sz="3600" i="1">
                                <a:solidFill>
                                  <a:srgbClr val="CC0000"/>
                                </a:solidFill>
                                <a:latin typeface="Cambria Math" panose="02040503050406030204" pitchFamily="18" charset="0"/>
                              </a:rPr>
                              <m:t>𝑃</m:t>
                            </m:r>
                          </m:e>
                          <m:sub>
                            <m:r>
                              <a:rPr lang="en-US" sz="3600" b="0" i="1" smtClean="0">
                                <a:solidFill>
                                  <a:srgbClr val="CC0000"/>
                                </a:solidFill>
                                <a:latin typeface="Cambria Math" panose="02040503050406030204" pitchFamily="18" charset="0"/>
                              </a:rPr>
                              <m:t>𝑧</m:t>
                            </m:r>
                          </m:sub>
                        </m:sSub>
                      </m:den>
                    </m:f>
                    <m:r>
                      <a:rPr lang="en-US" sz="3600" b="0" i="1" smtClean="0">
                        <a:solidFill>
                          <a:srgbClr val="CC0000"/>
                        </a:solidFill>
                        <a:latin typeface="Cambria Math" panose="02040503050406030204" pitchFamily="18" charset="0"/>
                      </a:rPr>
                      <m:t>,</m:t>
                    </m:r>
                  </m:oMath>
                </a14:m>
                <a:endParaRPr lang="en-US" sz="3600" b="0" dirty="0">
                  <a:solidFill>
                    <a:srgbClr val="CC0000"/>
                  </a:solidFill>
                  <a:latin typeface="Cambria Math" panose="02040503050406030204" pitchFamily="18" charset="0"/>
                </a:endParaRPr>
              </a:p>
              <a:p>
                <a:pPr marL="0" indent="0">
                  <a:spcBef>
                    <a:spcPts val="2400"/>
                  </a:spcBef>
                  <a:buClr>
                    <a:srgbClr val="003399"/>
                  </a:buClr>
                  <a:buNone/>
                </a:pPr>
                <a:r>
                  <a:rPr lang="en-US" sz="2800" dirty="0"/>
                  <a:t>where the </a:t>
                </a:r>
                <a:r>
                  <a:rPr lang="en-US" sz="2800" i="1" dirty="0"/>
                  <a:t>P</a:t>
                </a:r>
                <a:r>
                  <a:rPr lang="en-US" sz="2800" dirty="0"/>
                  <a:t>’s are the market prices of the different goods, and the </a:t>
                </a:r>
                <a:r>
                  <a:rPr lang="en-US" sz="2800" i="1" dirty="0" err="1"/>
                  <a:t>mu</a:t>
                </a:r>
                <a:r>
                  <a:rPr lang="en-US" sz="2800" dirty="0" err="1"/>
                  <a:t>’s</a:t>
                </a:r>
                <a:r>
                  <a:rPr lang="en-US" sz="2800" dirty="0"/>
                  <a:t> are the marginal utilities of an additional unit of the different goods for the household.</a:t>
                </a:r>
              </a:p>
            </p:txBody>
          </p:sp>
        </mc:Choice>
        <mc:Fallback xmlns="">
          <p:sp>
            <p:nvSpPr>
              <p:cNvPr id="5" name="Content Placeholder 4"/>
              <p:cNvSpPr>
                <a:spLocks noGrp="1" noRot="1" noChangeAspect="1" noMove="1" noResize="1" noEditPoints="1" noAdjustHandles="1" noChangeArrowheads="1" noChangeShapeType="1" noTextEdit="1"/>
              </p:cNvSpPr>
              <p:nvPr>
                <p:ph idx="1"/>
              </p:nvPr>
            </p:nvSpPr>
            <p:spPr>
              <a:xfrm>
                <a:off x="640080" y="411480"/>
                <a:ext cx="7863840" cy="6035040"/>
              </a:xfrm>
              <a:blipFill>
                <a:blip r:embed="rId3"/>
                <a:stretch>
                  <a:fillRect l="-1550" t="-2929"/>
                </a:stretch>
              </a:blipFill>
            </p:spPr>
            <p:txBody>
              <a:bodyPr/>
              <a:lstStyle/>
              <a:p>
                <a:r>
                  <a:rPr lang="en-US">
                    <a:noFill/>
                  </a:rPr>
                  <a:t> </a:t>
                </a:r>
              </a:p>
            </p:txBody>
          </p:sp>
        </mc:Fallback>
      </mc:AlternateContent>
    </p:spTree>
    <p:extLst>
      <p:ext uri="{BB962C8B-B14F-4D97-AF65-F5344CB8AC3E}">
        <p14:creationId xmlns:p14="http://schemas.microsoft.com/office/powerpoint/2010/main" val="25040245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p:spPr>
        <p:txBody>
          <a:bodyPr/>
          <a:lstStyle/>
          <a:p>
            <a:pPr marL="571500" indent="-571500" algn="ctr">
              <a:lnSpc>
                <a:spcPct val="110000"/>
              </a:lnSpc>
              <a:spcBef>
                <a:spcPts val="1200"/>
              </a:spcBef>
              <a:buClr>
                <a:srgbClr val="FF0000"/>
              </a:buClr>
              <a:buNone/>
            </a:pPr>
            <a:endParaRPr lang="en-US" cap="small" dirty="0">
              <a:solidFill>
                <a:srgbClr val="FF0000"/>
              </a:solidFill>
            </a:endParaRPr>
          </a:p>
          <a:p>
            <a:pPr marL="0" indent="0" algn="ctr">
              <a:spcBef>
                <a:spcPts val="600"/>
              </a:spcBef>
              <a:buFont typeface="+mj-lt"/>
              <a:buAutoNum type="romanUcPeriod" startAt="4"/>
            </a:pPr>
            <a:r>
              <a:rPr lang="en-US" cap="small" dirty="0">
                <a:solidFill>
                  <a:srgbClr val="CC0000"/>
                </a:solidFill>
              </a:rPr>
              <a:t>  Consumer Optimization and the Demand Curve</a:t>
            </a:r>
            <a:endParaRPr lang="en-US" sz="3200" i="1" cap="small" dirty="0">
              <a:solidFill>
                <a:srgbClr val="CC0000"/>
              </a:solidFill>
            </a:endParaRPr>
          </a:p>
        </p:txBody>
      </p:sp>
    </p:spTree>
    <p:extLst>
      <p:ext uri="{BB962C8B-B14F-4D97-AF65-F5344CB8AC3E}">
        <p14:creationId xmlns:p14="http://schemas.microsoft.com/office/powerpoint/2010/main" val="23076400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A Rise in the Price of Clothing</a:t>
                </a:r>
              </a:p>
              <a:p>
                <a:pPr marL="365760" indent="-365760">
                  <a:spcBef>
                    <a:spcPts val="1200"/>
                  </a:spcBef>
                  <a:spcAft>
                    <a:spcPts val="600"/>
                  </a:spcAft>
                  <a:buClr>
                    <a:srgbClr val="003399"/>
                  </a:buClr>
                </a:pPr>
                <a:r>
                  <a:rPr lang="en-US" sz="2600" dirty="0"/>
                  <a:t>Suppose the household starts with:</a:t>
                </a:r>
              </a:p>
              <a:p>
                <a:pPr marL="0" indent="0" algn="ctr">
                  <a:spcBef>
                    <a:spcPts val="600"/>
                  </a:spcBef>
                  <a:buClr>
                    <a:srgbClr val="003399"/>
                  </a:buClr>
                  <a:buNone/>
                </a:pPr>
                <a14:m>
                  <m:oMathPara xmlns:m="http://schemas.openxmlformats.org/officeDocument/2006/math">
                    <m:oMathParaPr>
                      <m:jc m:val="centerGroup"/>
                    </m:oMathParaPr>
                    <m:oMath xmlns:m="http://schemas.openxmlformats.org/officeDocument/2006/math">
                      <m:f>
                        <m:fPr>
                          <m:ctrlPr>
                            <a:rPr lang="en-US" sz="2600" i="1" smtClean="0">
                              <a:solidFill>
                                <a:srgbClr val="CC0000"/>
                              </a:solidFill>
                              <a:latin typeface="Cambria Math" panose="02040503050406030204" pitchFamily="18" charset="0"/>
                            </a:rPr>
                          </m:ctrlPr>
                        </m:fPr>
                        <m:num>
                          <m:sSub>
                            <m:sSubPr>
                              <m:ctrlPr>
                                <a:rPr lang="en-US" sz="2600" i="1">
                                  <a:solidFill>
                                    <a:srgbClr val="CC0000"/>
                                  </a:solidFill>
                                  <a:latin typeface="Cambria Math" panose="02040503050406030204" pitchFamily="18" charset="0"/>
                                </a:rPr>
                              </m:ctrlPr>
                            </m:sSubPr>
                            <m:e>
                              <m:r>
                                <a:rPr lang="en-US" sz="2600" b="0" i="1" smtClean="0">
                                  <a:solidFill>
                                    <a:srgbClr val="CC0000"/>
                                  </a:solidFill>
                                  <a:latin typeface="Cambria Math" panose="02040503050406030204" pitchFamily="18" charset="0"/>
                                </a:rPr>
                                <m:t>𝑚𝑢</m:t>
                              </m:r>
                            </m:e>
                            <m:sub>
                              <m:r>
                                <a:rPr lang="en-US" sz="2600" b="0" i="1" smtClean="0">
                                  <a:solidFill>
                                    <a:srgbClr val="CC0000"/>
                                  </a:solidFill>
                                  <a:latin typeface="Cambria Math"/>
                                </a:rPr>
                                <m:t>𝑐</m:t>
                              </m:r>
                            </m:sub>
                          </m:sSub>
                        </m:num>
                        <m:den>
                          <m:sSub>
                            <m:sSubPr>
                              <m:ctrlPr>
                                <a:rPr lang="en-US" sz="2600" i="1">
                                  <a:solidFill>
                                    <a:srgbClr val="CC0000"/>
                                  </a:solidFill>
                                  <a:latin typeface="Cambria Math" panose="02040503050406030204" pitchFamily="18" charset="0"/>
                                </a:rPr>
                              </m:ctrlPr>
                            </m:sSubPr>
                            <m:e>
                              <m:r>
                                <a:rPr lang="en-US" sz="2600" i="1">
                                  <a:solidFill>
                                    <a:srgbClr val="CC0000"/>
                                  </a:solidFill>
                                  <a:latin typeface="Cambria Math"/>
                                </a:rPr>
                                <m:t>𝑃</m:t>
                              </m:r>
                            </m:e>
                            <m:sub>
                              <m:r>
                                <a:rPr lang="en-US" sz="2600" b="0" i="1" smtClean="0">
                                  <a:solidFill>
                                    <a:srgbClr val="CC0000"/>
                                  </a:solidFill>
                                  <a:latin typeface="Cambria Math"/>
                                </a:rPr>
                                <m:t>𝑐</m:t>
                              </m:r>
                            </m:sub>
                          </m:sSub>
                        </m:den>
                      </m:f>
                      <m:r>
                        <a:rPr lang="en-US" sz="2600" i="1">
                          <a:solidFill>
                            <a:srgbClr val="CC0000"/>
                          </a:solidFill>
                          <a:latin typeface="Cambria Math"/>
                        </a:rPr>
                        <m:t>=</m:t>
                      </m:r>
                      <m:f>
                        <m:fPr>
                          <m:ctrlPr>
                            <a:rPr lang="en-US" sz="2600" i="1">
                              <a:solidFill>
                                <a:srgbClr val="CC0000"/>
                              </a:solidFill>
                              <a:latin typeface="Cambria Math" panose="02040503050406030204" pitchFamily="18" charset="0"/>
                            </a:rPr>
                          </m:ctrlPr>
                        </m:fPr>
                        <m:num>
                          <m:sSub>
                            <m:sSubPr>
                              <m:ctrlPr>
                                <a:rPr lang="en-US" sz="2600" i="1">
                                  <a:solidFill>
                                    <a:srgbClr val="CC0000"/>
                                  </a:solidFill>
                                  <a:latin typeface="Cambria Math" panose="02040503050406030204" pitchFamily="18" charset="0"/>
                                </a:rPr>
                              </m:ctrlPr>
                            </m:sSubPr>
                            <m:e>
                              <m:r>
                                <a:rPr lang="en-US" sz="2600" b="0" i="1" smtClean="0">
                                  <a:solidFill>
                                    <a:srgbClr val="CC0000"/>
                                  </a:solidFill>
                                  <a:latin typeface="Cambria Math" panose="02040503050406030204" pitchFamily="18" charset="0"/>
                                </a:rPr>
                                <m:t>𝑚𝑢</m:t>
                              </m:r>
                            </m:e>
                            <m:sub>
                              <m:r>
                                <a:rPr lang="en-US" sz="2600" b="0" i="1" smtClean="0">
                                  <a:solidFill>
                                    <a:srgbClr val="CC0000"/>
                                  </a:solidFill>
                                  <a:latin typeface="Cambria Math"/>
                                </a:rPr>
                                <m:t>𝑓</m:t>
                              </m:r>
                            </m:sub>
                          </m:sSub>
                        </m:num>
                        <m:den>
                          <m:sSub>
                            <m:sSubPr>
                              <m:ctrlPr>
                                <a:rPr lang="en-US" sz="2600" i="1" smtClean="0">
                                  <a:solidFill>
                                    <a:srgbClr val="CC0000"/>
                                  </a:solidFill>
                                  <a:latin typeface="Cambria Math" panose="02040503050406030204" pitchFamily="18" charset="0"/>
                                </a:rPr>
                              </m:ctrlPr>
                            </m:sSubPr>
                            <m:e>
                              <m:r>
                                <a:rPr lang="en-US" sz="2600" i="1">
                                  <a:solidFill>
                                    <a:srgbClr val="CC0000"/>
                                  </a:solidFill>
                                  <a:latin typeface="Cambria Math"/>
                                </a:rPr>
                                <m:t>𝑃</m:t>
                              </m:r>
                            </m:e>
                            <m:sub>
                              <m:r>
                                <a:rPr lang="en-US" sz="2600" b="0" i="1" smtClean="0">
                                  <a:solidFill>
                                    <a:srgbClr val="CC0000"/>
                                  </a:solidFill>
                                  <a:latin typeface="Cambria Math"/>
                                </a:rPr>
                                <m:t>𝑓</m:t>
                              </m:r>
                            </m:sub>
                          </m:sSub>
                        </m:den>
                      </m:f>
                    </m:oMath>
                  </m:oMathPara>
                </a14:m>
                <a:endParaRPr lang="en-US" sz="2600" b="0" dirty="0"/>
              </a:p>
              <a:p>
                <a:pPr>
                  <a:spcBef>
                    <a:spcPts val="1200"/>
                  </a:spcBef>
                  <a:buClr>
                    <a:srgbClr val="003399"/>
                  </a:buClr>
                </a:pPr>
                <a:r>
                  <a:rPr lang="en-US" sz="2600" dirty="0"/>
                  <a:t>If </a:t>
                </a:r>
                <a:r>
                  <a:rPr lang="en-US" sz="2600" i="1" dirty="0"/>
                  <a:t>P</a:t>
                </a:r>
                <a:r>
                  <a:rPr lang="en-US" sz="2600" i="1" baseline="-25000" dirty="0"/>
                  <a:t>c</a:t>
                </a:r>
                <a:r>
                  <a:rPr lang="en-US" sz="2600" dirty="0"/>
                  <a:t> rises, and the household didn’t change its purchases, then:</a:t>
                </a:r>
              </a:p>
              <a:p>
                <a:pPr marL="0" indent="0">
                  <a:spcBef>
                    <a:spcPts val="1200"/>
                  </a:spcBef>
                  <a:buClr>
                    <a:srgbClr val="003399"/>
                  </a:buClr>
                  <a:buNone/>
                </a:pPr>
                <a14:m>
                  <m:oMathPara xmlns:m="http://schemas.openxmlformats.org/officeDocument/2006/math">
                    <m:oMathParaPr>
                      <m:jc m:val="centerGroup"/>
                    </m:oMathParaPr>
                    <m:oMath xmlns:m="http://schemas.openxmlformats.org/officeDocument/2006/math">
                      <m:f>
                        <m:fPr>
                          <m:ctrlPr>
                            <a:rPr lang="en-US" sz="2800" i="1" smtClean="0">
                              <a:solidFill>
                                <a:srgbClr val="CC0000"/>
                              </a:solidFill>
                              <a:latin typeface="Cambria Math" panose="02040503050406030204" pitchFamily="18" charset="0"/>
                            </a:rPr>
                          </m:ctrlPr>
                        </m:fPr>
                        <m:num>
                          <m:sSub>
                            <m:sSubPr>
                              <m:ctrlPr>
                                <a:rPr lang="en-US" sz="2800" i="1">
                                  <a:solidFill>
                                    <a:srgbClr val="CC0000"/>
                                  </a:solidFill>
                                  <a:latin typeface="Cambria Math" panose="02040503050406030204" pitchFamily="18" charset="0"/>
                                </a:rPr>
                              </m:ctrlPr>
                            </m:sSubPr>
                            <m:e>
                              <m:r>
                                <a:rPr lang="en-US" sz="2800" b="0" i="1" smtClean="0">
                                  <a:solidFill>
                                    <a:srgbClr val="CC0000"/>
                                  </a:solidFill>
                                  <a:latin typeface="Cambria Math" panose="02040503050406030204" pitchFamily="18" charset="0"/>
                                </a:rPr>
                                <m:t>𝑚𝑢</m:t>
                              </m:r>
                            </m:e>
                            <m:sub>
                              <m:r>
                                <a:rPr lang="en-US" sz="2800" i="1">
                                  <a:solidFill>
                                    <a:srgbClr val="CC0000"/>
                                  </a:solidFill>
                                  <a:latin typeface="Cambria Math"/>
                                </a:rPr>
                                <m:t>𝑐</m:t>
                              </m:r>
                            </m:sub>
                          </m:sSub>
                        </m:num>
                        <m:den>
                          <m:sSub>
                            <m:sSubPr>
                              <m:ctrlPr>
                                <a:rPr lang="en-US" sz="2800" i="1">
                                  <a:solidFill>
                                    <a:srgbClr val="CC0000"/>
                                  </a:solidFill>
                                  <a:latin typeface="Cambria Math" panose="02040503050406030204" pitchFamily="18" charset="0"/>
                                </a:rPr>
                              </m:ctrlPr>
                            </m:sSubPr>
                            <m:e>
                              <m:r>
                                <a:rPr lang="en-US" sz="2800" i="1">
                                  <a:solidFill>
                                    <a:srgbClr val="CC0000"/>
                                  </a:solidFill>
                                  <a:latin typeface="Cambria Math"/>
                                </a:rPr>
                                <m:t>𝑃</m:t>
                              </m:r>
                            </m:e>
                            <m:sub>
                              <m:r>
                                <a:rPr lang="en-US" sz="2800" i="1">
                                  <a:solidFill>
                                    <a:srgbClr val="CC0000"/>
                                  </a:solidFill>
                                  <a:latin typeface="Cambria Math"/>
                                </a:rPr>
                                <m:t>𝑐</m:t>
                              </m:r>
                            </m:sub>
                          </m:sSub>
                        </m:den>
                      </m:f>
                      <m:r>
                        <a:rPr lang="en-US" sz="2800" b="0" i="1" smtClean="0">
                          <a:solidFill>
                            <a:srgbClr val="CC0000"/>
                          </a:solidFill>
                          <a:latin typeface="Cambria Math"/>
                        </a:rPr>
                        <m:t>&lt;</m:t>
                      </m:r>
                      <m:f>
                        <m:fPr>
                          <m:ctrlPr>
                            <a:rPr lang="en-US" sz="2800" i="1">
                              <a:solidFill>
                                <a:srgbClr val="CC0000"/>
                              </a:solidFill>
                              <a:latin typeface="Cambria Math" panose="02040503050406030204" pitchFamily="18" charset="0"/>
                            </a:rPr>
                          </m:ctrlPr>
                        </m:fPr>
                        <m:num>
                          <m:sSub>
                            <m:sSubPr>
                              <m:ctrlPr>
                                <a:rPr lang="en-US" sz="2800" i="1">
                                  <a:solidFill>
                                    <a:srgbClr val="CC0000"/>
                                  </a:solidFill>
                                  <a:latin typeface="Cambria Math" panose="02040503050406030204" pitchFamily="18" charset="0"/>
                                </a:rPr>
                              </m:ctrlPr>
                            </m:sSubPr>
                            <m:e>
                              <m:r>
                                <a:rPr lang="en-US" sz="2800" b="0" i="1" smtClean="0">
                                  <a:solidFill>
                                    <a:srgbClr val="CC0000"/>
                                  </a:solidFill>
                                  <a:latin typeface="Cambria Math" panose="02040503050406030204" pitchFamily="18" charset="0"/>
                                </a:rPr>
                                <m:t>𝑚𝑢</m:t>
                              </m:r>
                            </m:e>
                            <m:sub>
                              <m:r>
                                <a:rPr lang="en-US" sz="2800" i="1">
                                  <a:solidFill>
                                    <a:srgbClr val="CC0000"/>
                                  </a:solidFill>
                                  <a:latin typeface="Cambria Math"/>
                                </a:rPr>
                                <m:t>𝑓</m:t>
                              </m:r>
                            </m:sub>
                          </m:sSub>
                        </m:num>
                        <m:den>
                          <m:sSub>
                            <m:sSubPr>
                              <m:ctrlPr>
                                <a:rPr lang="en-US" sz="2800" i="1">
                                  <a:solidFill>
                                    <a:srgbClr val="CC0000"/>
                                  </a:solidFill>
                                  <a:latin typeface="Cambria Math" panose="02040503050406030204" pitchFamily="18" charset="0"/>
                                </a:rPr>
                              </m:ctrlPr>
                            </m:sSubPr>
                            <m:e>
                              <m:r>
                                <a:rPr lang="en-US" sz="2800" i="1">
                                  <a:solidFill>
                                    <a:srgbClr val="CC0000"/>
                                  </a:solidFill>
                                  <a:latin typeface="Cambria Math"/>
                                </a:rPr>
                                <m:t>𝑃</m:t>
                              </m:r>
                            </m:e>
                            <m:sub>
                              <m:r>
                                <a:rPr lang="en-US" sz="2800" i="1">
                                  <a:solidFill>
                                    <a:srgbClr val="CC0000"/>
                                  </a:solidFill>
                                  <a:latin typeface="Cambria Math"/>
                                </a:rPr>
                                <m:t>𝑓</m:t>
                              </m:r>
                            </m:sub>
                          </m:sSub>
                        </m:den>
                      </m:f>
                    </m:oMath>
                  </m:oMathPara>
                </a14:m>
                <a:endParaRPr lang="en-US" sz="2800" dirty="0"/>
              </a:p>
              <a:p>
                <a:pPr marL="0" indent="0">
                  <a:spcBef>
                    <a:spcPts val="1200"/>
                  </a:spcBef>
                  <a:buClr>
                    <a:srgbClr val="003399"/>
                  </a:buClr>
                  <a:buNone/>
                </a:pPr>
                <a:endParaRPr lang="en-US" sz="2800" dirty="0"/>
              </a:p>
            </p:txBody>
          </p:sp>
        </mc:Choice>
        <mc:Fallback xmlns="">
          <p:sp>
            <p:nvSpPr>
              <p:cNvPr id="5" name="Content Placeholder 4"/>
              <p:cNvSpPr>
                <a:spLocks noGrp="1" noRot="1" noChangeAspect="1" noMove="1" noResize="1" noEditPoints="1" noAdjustHandles="1" noChangeArrowheads="1" noChangeShapeType="1" noTextEdit="1"/>
              </p:cNvSpPr>
              <p:nvPr>
                <p:ph idx="1"/>
              </p:nvPr>
            </p:nvSpPr>
            <p:spPr>
              <a:xfrm>
                <a:off x="640080" y="411480"/>
                <a:ext cx="7863840" cy="6035040"/>
              </a:xfrm>
              <a:blipFill>
                <a:blip r:embed="rId3"/>
                <a:stretch>
                  <a:fillRect l="-1163" t="-2121"/>
                </a:stretch>
              </a:blipFill>
            </p:spPr>
            <p:txBody>
              <a:bodyPr/>
              <a:lstStyle/>
              <a:p>
                <a:r>
                  <a:rPr lang="en-US">
                    <a:noFill/>
                  </a:rPr>
                  <a:t> </a:t>
                </a:r>
              </a:p>
            </p:txBody>
          </p:sp>
        </mc:Fallback>
      </mc:AlternateContent>
    </p:spTree>
    <p:extLst>
      <p:ext uri="{BB962C8B-B14F-4D97-AF65-F5344CB8AC3E}">
        <p14:creationId xmlns:p14="http://schemas.microsoft.com/office/powerpoint/2010/main" val="4136202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Why Consumer Optimization Is Important</a:t>
            </a:r>
          </a:p>
          <a:p>
            <a:pPr marL="365760" indent="-365760">
              <a:spcBef>
                <a:spcPts val="1800"/>
              </a:spcBef>
              <a:buClr>
                <a:srgbClr val="003399"/>
              </a:buClr>
            </a:pPr>
            <a:r>
              <a:rPr lang="en-US" sz="2800" dirty="0"/>
              <a:t>It has implications for how we view the desirability of market outcomes.</a:t>
            </a:r>
          </a:p>
          <a:p>
            <a:pPr marL="365760" indent="-365760">
              <a:spcBef>
                <a:spcPts val="1200"/>
              </a:spcBef>
              <a:buClr>
                <a:srgbClr val="003399"/>
              </a:buClr>
            </a:pPr>
            <a:r>
              <a:rPr lang="en-US" sz="2800" dirty="0"/>
              <a:t>It can help us to understand the many choices that consumers make.</a:t>
            </a:r>
          </a:p>
        </p:txBody>
      </p:sp>
    </p:spTree>
    <p:extLst>
      <p:ext uri="{BB962C8B-B14F-4D97-AF65-F5344CB8AC3E}">
        <p14:creationId xmlns:p14="http://schemas.microsoft.com/office/powerpoint/2010/main" val="614093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600"/>
              </a:spcBef>
              <a:buClr>
                <a:srgbClr val="0000FF"/>
              </a:buClr>
              <a:buNone/>
            </a:pPr>
            <a:r>
              <a:rPr lang="en-US" dirty="0">
                <a:solidFill>
                  <a:srgbClr val="003399"/>
                </a:solidFill>
              </a:rPr>
              <a:t>Diminishing Marginal Utility</a:t>
            </a:r>
          </a:p>
          <a:p>
            <a:pPr marL="0" indent="0">
              <a:spcBef>
                <a:spcPts val="2400"/>
              </a:spcBef>
              <a:buClr>
                <a:srgbClr val="003399"/>
              </a:buClr>
              <a:buNone/>
            </a:pPr>
            <a:endParaRPr lang="en-US" sz="2800" dirty="0"/>
          </a:p>
        </p:txBody>
      </p:sp>
      <p:grpSp>
        <p:nvGrpSpPr>
          <p:cNvPr id="3" name="Group 7"/>
          <p:cNvGrpSpPr/>
          <p:nvPr/>
        </p:nvGrpSpPr>
        <p:grpSpPr>
          <a:xfrm>
            <a:off x="1044790" y="1288627"/>
            <a:ext cx="5965604" cy="4647603"/>
            <a:chOff x="843424" y="1167282"/>
            <a:chExt cx="5965604" cy="4647603"/>
          </a:xfrm>
        </p:grpSpPr>
        <p:cxnSp>
          <p:nvCxnSpPr>
            <p:cNvPr id="4" name="Straight Connector 3"/>
            <p:cNvCxnSpPr/>
            <p:nvPr/>
          </p:nvCxnSpPr>
          <p:spPr>
            <a:xfrm rot="5400000">
              <a:off x="191826" y="3304592"/>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295304" y="5393266"/>
              <a:ext cx="438912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199434" y="5291665"/>
              <a:ext cx="609594" cy="523220"/>
            </a:xfrm>
            <a:prstGeom prst="rect">
              <a:avLst/>
            </a:prstGeom>
            <a:noFill/>
          </p:spPr>
          <p:txBody>
            <a:bodyPr wrap="square" rtlCol="0">
              <a:spAutoFit/>
            </a:bodyPr>
            <a:lstStyle/>
            <a:p>
              <a:r>
                <a:rPr lang="en-US" sz="2800" dirty="0"/>
                <a:t>  q</a:t>
              </a:r>
            </a:p>
          </p:txBody>
        </p:sp>
        <p:sp>
          <p:nvSpPr>
            <p:cNvPr id="8" name="TextBox 7"/>
            <p:cNvSpPr txBox="1"/>
            <p:nvPr/>
          </p:nvSpPr>
          <p:spPr>
            <a:xfrm>
              <a:off x="843424" y="1167282"/>
              <a:ext cx="1571411" cy="781752"/>
            </a:xfrm>
            <a:prstGeom prst="rect">
              <a:avLst/>
            </a:prstGeom>
            <a:noFill/>
          </p:spPr>
          <p:txBody>
            <a:bodyPr wrap="square" rtlCol="0">
              <a:spAutoFit/>
            </a:bodyPr>
            <a:lstStyle/>
            <a:p>
              <a:pPr>
                <a:lnSpc>
                  <a:spcPct val="80000"/>
                </a:lnSpc>
              </a:pPr>
              <a:r>
                <a:rPr lang="en-US" sz="2800" dirty="0"/>
                <a:t>marginal</a:t>
              </a:r>
            </a:p>
            <a:p>
              <a:pPr>
                <a:lnSpc>
                  <a:spcPct val="80000"/>
                </a:lnSpc>
              </a:pPr>
              <a:r>
                <a:rPr lang="en-US" sz="2800" dirty="0"/>
                <a:t>   utility</a:t>
              </a:r>
            </a:p>
          </p:txBody>
        </p:sp>
      </p:grpSp>
      <p:cxnSp>
        <p:nvCxnSpPr>
          <p:cNvPr id="9" name="Straight Connector 8"/>
          <p:cNvCxnSpPr>
            <a:cxnSpLocks noChangeAspect="1"/>
          </p:cNvCxnSpPr>
          <p:nvPr/>
        </p:nvCxnSpPr>
        <p:spPr>
          <a:xfrm>
            <a:off x="2667001" y="1978932"/>
            <a:ext cx="3584447" cy="2781955"/>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197598" y="4524838"/>
            <a:ext cx="838203" cy="523220"/>
          </a:xfrm>
          <a:prstGeom prst="rect">
            <a:avLst/>
          </a:prstGeom>
          <a:noFill/>
        </p:spPr>
        <p:txBody>
          <a:bodyPr wrap="square" rtlCol="0">
            <a:spAutoFit/>
          </a:bodyPr>
          <a:lstStyle/>
          <a:p>
            <a:r>
              <a:rPr lang="en-US" sz="2800" dirty="0">
                <a:solidFill>
                  <a:srgbClr val="003399"/>
                </a:solidFill>
              </a:rPr>
              <a:t>mu</a:t>
            </a:r>
            <a:endParaRPr lang="en-US" sz="2800" baseline="-25000" dirty="0">
              <a:solidFill>
                <a:srgbClr val="003399"/>
              </a:solidFill>
            </a:endParaRPr>
          </a:p>
        </p:txBody>
      </p:sp>
    </p:spTree>
    <p:extLst>
      <p:ext uri="{BB962C8B-B14F-4D97-AF65-F5344CB8AC3E}">
        <p14:creationId xmlns:p14="http://schemas.microsoft.com/office/powerpoint/2010/main" val="266989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A Rise in the Price of Clothing</a:t>
                </a:r>
              </a:p>
              <a:p>
                <a:pPr marL="365760" indent="-365760">
                  <a:spcBef>
                    <a:spcPts val="1200"/>
                  </a:spcBef>
                  <a:spcAft>
                    <a:spcPts val="600"/>
                  </a:spcAft>
                  <a:buClr>
                    <a:srgbClr val="003399"/>
                  </a:buClr>
                </a:pPr>
                <a:r>
                  <a:rPr lang="en-US" sz="2600" dirty="0"/>
                  <a:t>Suppose the household starts with:</a:t>
                </a:r>
              </a:p>
              <a:p>
                <a:pPr marL="0" indent="0" algn="ctr">
                  <a:spcBef>
                    <a:spcPts val="600"/>
                  </a:spcBef>
                  <a:buClr>
                    <a:srgbClr val="003399"/>
                  </a:buClr>
                  <a:buNone/>
                </a:pPr>
                <a14:m>
                  <m:oMathPara xmlns:m="http://schemas.openxmlformats.org/officeDocument/2006/math">
                    <m:oMathParaPr>
                      <m:jc m:val="centerGroup"/>
                    </m:oMathParaPr>
                    <m:oMath xmlns:m="http://schemas.openxmlformats.org/officeDocument/2006/math">
                      <m:f>
                        <m:fPr>
                          <m:ctrlPr>
                            <a:rPr lang="en-US" sz="2600" i="1" smtClean="0">
                              <a:solidFill>
                                <a:srgbClr val="CC0000"/>
                              </a:solidFill>
                              <a:latin typeface="Cambria Math" panose="02040503050406030204" pitchFamily="18" charset="0"/>
                            </a:rPr>
                          </m:ctrlPr>
                        </m:fPr>
                        <m:num>
                          <m:sSub>
                            <m:sSubPr>
                              <m:ctrlPr>
                                <a:rPr lang="en-US" sz="2600" i="1">
                                  <a:solidFill>
                                    <a:srgbClr val="CC0000"/>
                                  </a:solidFill>
                                  <a:latin typeface="Cambria Math" panose="02040503050406030204" pitchFamily="18" charset="0"/>
                                </a:rPr>
                              </m:ctrlPr>
                            </m:sSubPr>
                            <m:e>
                              <m:r>
                                <a:rPr lang="en-US" sz="2600" b="0" i="1" smtClean="0">
                                  <a:solidFill>
                                    <a:srgbClr val="CC0000"/>
                                  </a:solidFill>
                                  <a:latin typeface="Cambria Math" panose="02040503050406030204" pitchFamily="18" charset="0"/>
                                </a:rPr>
                                <m:t>𝑚𝑢</m:t>
                              </m:r>
                            </m:e>
                            <m:sub>
                              <m:r>
                                <a:rPr lang="en-US" sz="2600" b="0" i="1" smtClean="0">
                                  <a:solidFill>
                                    <a:srgbClr val="CC0000"/>
                                  </a:solidFill>
                                  <a:latin typeface="Cambria Math"/>
                                </a:rPr>
                                <m:t>𝑐</m:t>
                              </m:r>
                            </m:sub>
                          </m:sSub>
                        </m:num>
                        <m:den>
                          <m:sSub>
                            <m:sSubPr>
                              <m:ctrlPr>
                                <a:rPr lang="en-US" sz="2600" i="1">
                                  <a:solidFill>
                                    <a:srgbClr val="CC0000"/>
                                  </a:solidFill>
                                  <a:latin typeface="Cambria Math" panose="02040503050406030204" pitchFamily="18" charset="0"/>
                                </a:rPr>
                              </m:ctrlPr>
                            </m:sSubPr>
                            <m:e>
                              <m:r>
                                <a:rPr lang="en-US" sz="2600" i="1">
                                  <a:solidFill>
                                    <a:srgbClr val="CC0000"/>
                                  </a:solidFill>
                                  <a:latin typeface="Cambria Math"/>
                                </a:rPr>
                                <m:t>𝑃</m:t>
                              </m:r>
                            </m:e>
                            <m:sub>
                              <m:r>
                                <a:rPr lang="en-US" sz="2600" b="0" i="1" smtClean="0">
                                  <a:solidFill>
                                    <a:srgbClr val="CC0000"/>
                                  </a:solidFill>
                                  <a:latin typeface="Cambria Math"/>
                                </a:rPr>
                                <m:t>𝑐</m:t>
                              </m:r>
                            </m:sub>
                          </m:sSub>
                        </m:den>
                      </m:f>
                      <m:r>
                        <a:rPr lang="en-US" sz="2600" i="1">
                          <a:solidFill>
                            <a:srgbClr val="CC0000"/>
                          </a:solidFill>
                          <a:latin typeface="Cambria Math"/>
                        </a:rPr>
                        <m:t>=</m:t>
                      </m:r>
                      <m:f>
                        <m:fPr>
                          <m:ctrlPr>
                            <a:rPr lang="en-US" sz="2600" i="1">
                              <a:solidFill>
                                <a:srgbClr val="CC0000"/>
                              </a:solidFill>
                              <a:latin typeface="Cambria Math" panose="02040503050406030204" pitchFamily="18" charset="0"/>
                            </a:rPr>
                          </m:ctrlPr>
                        </m:fPr>
                        <m:num>
                          <m:sSub>
                            <m:sSubPr>
                              <m:ctrlPr>
                                <a:rPr lang="en-US" sz="2600" i="1">
                                  <a:solidFill>
                                    <a:srgbClr val="CC0000"/>
                                  </a:solidFill>
                                  <a:latin typeface="Cambria Math" panose="02040503050406030204" pitchFamily="18" charset="0"/>
                                </a:rPr>
                              </m:ctrlPr>
                            </m:sSubPr>
                            <m:e>
                              <m:r>
                                <a:rPr lang="en-US" sz="2600" b="0" i="1" smtClean="0">
                                  <a:solidFill>
                                    <a:srgbClr val="CC0000"/>
                                  </a:solidFill>
                                  <a:latin typeface="Cambria Math" panose="02040503050406030204" pitchFamily="18" charset="0"/>
                                </a:rPr>
                                <m:t>𝑚𝑢</m:t>
                              </m:r>
                            </m:e>
                            <m:sub>
                              <m:r>
                                <a:rPr lang="en-US" sz="2600" b="0" i="1" smtClean="0">
                                  <a:solidFill>
                                    <a:srgbClr val="CC0000"/>
                                  </a:solidFill>
                                  <a:latin typeface="Cambria Math"/>
                                </a:rPr>
                                <m:t>𝑓</m:t>
                              </m:r>
                            </m:sub>
                          </m:sSub>
                        </m:num>
                        <m:den>
                          <m:sSub>
                            <m:sSubPr>
                              <m:ctrlPr>
                                <a:rPr lang="en-US" sz="2600" i="1" smtClean="0">
                                  <a:solidFill>
                                    <a:srgbClr val="CC0000"/>
                                  </a:solidFill>
                                  <a:latin typeface="Cambria Math" panose="02040503050406030204" pitchFamily="18" charset="0"/>
                                </a:rPr>
                              </m:ctrlPr>
                            </m:sSubPr>
                            <m:e>
                              <m:r>
                                <a:rPr lang="en-US" sz="2600" i="1">
                                  <a:solidFill>
                                    <a:srgbClr val="CC0000"/>
                                  </a:solidFill>
                                  <a:latin typeface="Cambria Math"/>
                                </a:rPr>
                                <m:t>𝑃</m:t>
                              </m:r>
                            </m:e>
                            <m:sub>
                              <m:r>
                                <a:rPr lang="en-US" sz="2600" b="0" i="1" smtClean="0">
                                  <a:solidFill>
                                    <a:srgbClr val="CC0000"/>
                                  </a:solidFill>
                                  <a:latin typeface="Cambria Math"/>
                                </a:rPr>
                                <m:t>𝑓</m:t>
                              </m:r>
                            </m:sub>
                          </m:sSub>
                        </m:den>
                      </m:f>
                    </m:oMath>
                  </m:oMathPara>
                </a14:m>
                <a:endParaRPr lang="en-US" sz="2600" b="0" dirty="0"/>
              </a:p>
              <a:p>
                <a:pPr>
                  <a:spcBef>
                    <a:spcPts val="1200"/>
                  </a:spcBef>
                  <a:buClr>
                    <a:srgbClr val="003399"/>
                  </a:buClr>
                </a:pPr>
                <a:r>
                  <a:rPr lang="en-US" sz="2600" dirty="0"/>
                  <a:t>If </a:t>
                </a:r>
                <a:r>
                  <a:rPr lang="en-US" sz="2600" i="1" dirty="0"/>
                  <a:t>P</a:t>
                </a:r>
                <a:r>
                  <a:rPr lang="en-US" sz="2600" i="1" baseline="-25000" dirty="0"/>
                  <a:t>c</a:t>
                </a:r>
                <a:r>
                  <a:rPr lang="en-US" sz="2600" dirty="0"/>
                  <a:t> rises, and the household didn’t change its purchases, then:</a:t>
                </a:r>
              </a:p>
              <a:p>
                <a:pPr marL="0" indent="0">
                  <a:spcBef>
                    <a:spcPts val="1200"/>
                  </a:spcBef>
                  <a:buClr>
                    <a:srgbClr val="003399"/>
                  </a:buClr>
                  <a:buNone/>
                </a:pPr>
                <a14:m>
                  <m:oMathPara xmlns:m="http://schemas.openxmlformats.org/officeDocument/2006/math">
                    <m:oMathParaPr>
                      <m:jc m:val="centerGroup"/>
                    </m:oMathParaPr>
                    <m:oMath xmlns:m="http://schemas.openxmlformats.org/officeDocument/2006/math">
                      <m:f>
                        <m:fPr>
                          <m:ctrlPr>
                            <a:rPr lang="en-US" sz="2800" i="1" smtClean="0">
                              <a:solidFill>
                                <a:srgbClr val="CC0000"/>
                              </a:solidFill>
                              <a:latin typeface="Cambria Math" panose="02040503050406030204" pitchFamily="18" charset="0"/>
                            </a:rPr>
                          </m:ctrlPr>
                        </m:fPr>
                        <m:num>
                          <m:sSub>
                            <m:sSubPr>
                              <m:ctrlPr>
                                <a:rPr lang="en-US" sz="2800" i="1">
                                  <a:solidFill>
                                    <a:srgbClr val="CC0000"/>
                                  </a:solidFill>
                                  <a:latin typeface="Cambria Math" panose="02040503050406030204" pitchFamily="18" charset="0"/>
                                </a:rPr>
                              </m:ctrlPr>
                            </m:sSubPr>
                            <m:e>
                              <m:r>
                                <a:rPr lang="en-US" sz="2800" b="0" i="1" smtClean="0">
                                  <a:solidFill>
                                    <a:srgbClr val="CC0000"/>
                                  </a:solidFill>
                                  <a:latin typeface="Cambria Math" panose="02040503050406030204" pitchFamily="18" charset="0"/>
                                </a:rPr>
                                <m:t>𝑚𝑢</m:t>
                              </m:r>
                            </m:e>
                            <m:sub>
                              <m:r>
                                <a:rPr lang="en-US" sz="2800" i="1">
                                  <a:solidFill>
                                    <a:srgbClr val="CC0000"/>
                                  </a:solidFill>
                                  <a:latin typeface="Cambria Math"/>
                                </a:rPr>
                                <m:t>𝑐</m:t>
                              </m:r>
                            </m:sub>
                          </m:sSub>
                        </m:num>
                        <m:den>
                          <m:sSub>
                            <m:sSubPr>
                              <m:ctrlPr>
                                <a:rPr lang="en-US" sz="2800" i="1">
                                  <a:solidFill>
                                    <a:srgbClr val="CC0000"/>
                                  </a:solidFill>
                                  <a:latin typeface="Cambria Math" panose="02040503050406030204" pitchFamily="18" charset="0"/>
                                </a:rPr>
                              </m:ctrlPr>
                            </m:sSubPr>
                            <m:e>
                              <m:r>
                                <a:rPr lang="en-US" sz="2800" i="1">
                                  <a:solidFill>
                                    <a:srgbClr val="CC0000"/>
                                  </a:solidFill>
                                  <a:latin typeface="Cambria Math"/>
                                </a:rPr>
                                <m:t>𝑃</m:t>
                              </m:r>
                            </m:e>
                            <m:sub>
                              <m:r>
                                <a:rPr lang="en-US" sz="2800" i="1">
                                  <a:solidFill>
                                    <a:srgbClr val="CC0000"/>
                                  </a:solidFill>
                                  <a:latin typeface="Cambria Math"/>
                                </a:rPr>
                                <m:t>𝑐</m:t>
                              </m:r>
                            </m:sub>
                          </m:sSub>
                        </m:den>
                      </m:f>
                      <m:r>
                        <a:rPr lang="en-US" sz="2800" b="0" i="1" smtClean="0">
                          <a:solidFill>
                            <a:srgbClr val="CC0000"/>
                          </a:solidFill>
                          <a:latin typeface="Cambria Math"/>
                        </a:rPr>
                        <m:t>&lt;</m:t>
                      </m:r>
                      <m:f>
                        <m:fPr>
                          <m:ctrlPr>
                            <a:rPr lang="en-US" sz="2800" i="1">
                              <a:solidFill>
                                <a:srgbClr val="CC0000"/>
                              </a:solidFill>
                              <a:latin typeface="Cambria Math" panose="02040503050406030204" pitchFamily="18" charset="0"/>
                            </a:rPr>
                          </m:ctrlPr>
                        </m:fPr>
                        <m:num>
                          <m:sSub>
                            <m:sSubPr>
                              <m:ctrlPr>
                                <a:rPr lang="en-US" sz="2800" i="1">
                                  <a:solidFill>
                                    <a:srgbClr val="CC0000"/>
                                  </a:solidFill>
                                  <a:latin typeface="Cambria Math" panose="02040503050406030204" pitchFamily="18" charset="0"/>
                                </a:rPr>
                              </m:ctrlPr>
                            </m:sSubPr>
                            <m:e>
                              <m:r>
                                <a:rPr lang="en-US" sz="2800" b="0" i="1" smtClean="0">
                                  <a:solidFill>
                                    <a:srgbClr val="CC0000"/>
                                  </a:solidFill>
                                  <a:latin typeface="Cambria Math" panose="02040503050406030204" pitchFamily="18" charset="0"/>
                                </a:rPr>
                                <m:t>𝑚𝑢</m:t>
                              </m:r>
                            </m:e>
                            <m:sub>
                              <m:r>
                                <a:rPr lang="en-US" sz="2800" i="1">
                                  <a:solidFill>
                                    <a:srgbClr val="CC0000"/>
                                  </a:solidFill>
                                  <a:latin typeface="Cambria Math"/>
                                </a:rPr>
                                <m:t>𝑓</m:t>
                              </m:r>
                            </m:sub>
                          </m:sSub>
                        </m:num>
                        <m:den>
                          <m:sSub>
                            <m:sSubPr>
                              <m:ctrlPr>
                                <a:rPr lang="en-US" sz="2800" i="1">
                                  <a:solidFill>
                                    <a:srgbClr val="CC0000"/>
                                  </a:solidFill>
                                  <a:latin typeface="Cambria Math" panose="02040503050406030204" pitchFamily="18" charset="0"/>
                                </a:rPr>
                              </m:ctrlPr>
                            </m:sSubPr>
                            <m:e>
                              <m:r>
                                <a:rPr lang="en-US" sz="2800" i="1">
                                  <a:solidFill>
                                    <a:srgbClr val="CC0000"/>
                                  </a:solidFill>
                                  <a:latin typeface="Cambria Math"/>
                                </a:rPr>
                                <m:t>𝑃</m:t>
                              </m:r>
                            </m:e>
                            <m:sub>
                              <m:r>
                                <a:rPr lang="en-US" sz="2800" i="1">
                                  <a:solidFill>
                                    <a:srgbClr val="CC0000"/>
                                  </a:solidFill>
                                  <a:latin typeface="Cambria Math"/>
                                </a:rPr>
                                <m:t>𝑓</m:t>
                              </m:r>
                            </m:sub>
                          </m:sSub>
                        </m:den>
                      </m:f>
                    </m:oMath>
                  </m:oMathPara>
                </a14:m>
                <a:endParaRPr lang="en-US" sz="2800" dirty="0"/>
              </a:p>
              <a:p>
                <a:pPr>
                  <a:spcBef>
                    <a:spcPts val="1200"/>
                  </a:spcBef>
                  <a:buClr>
                    <a:srgbClr val="003399"/>
                  </a:buClr>
                </a:pPr>
                <a:r>
                  <a:rPr lang="en-US" sz="2600" dirty="0"/>
                  <a:t>The household will need to buy less clothing (and more food) until:</a:t>
                </a:r>
              </a:p>
              <a:p>
                <a:pPr marL="0" indent="0">
                  <a:spcBef>
                    <a:spcPts val="1200"/>
                  </a:spcBef>
                  <a:buClr>
                    <a:srgbClr val="003399"/>
                  </a:buClr>
                  <a:buNone/>
                </a:pPr>
                <a14:m>
                  <m:oMathPara xmlns:m="http://schemas.openxmlformats.org/officeDocument/2006/math">
                    <m:oMathParaPr>
                      <m:jc m:val="centerGroup"/>
                    </m:oMathParaPr>
                    <m:oMath xmlns:m="http://schemas.openxmlformats.org/officeDocument/2006/math">
                      <m:f>
                        <m:fPr>
                          <m:ctrlPr>
                            <a:rPr lang="en-US" sz="2800" i="1" smtClean="0">
                              <a:solidFill>
                                <a:srgbClr val="CC0000"/>
                              </a:solidFill>
                              <a:latin typeface="Cambria Math" panose="02040503050406030204" pitchFamily="18" charset="0"/>
                            </a:rPr>
                          </m:ctrlPr>
                        </m:fPr>
                        <m:num>
                          <m:sSub>
                            <m:sSubPr>
                              <m:ctrlPr>
                                <a:rPr lang="en-US" sz="2800" i="1">
                                  <a:solidFill>
                                    <a:srgbClr val="CC0000"/>
                                  </a:solidFill>
                                  <a:latin typeface="Cambria Math" panose="02040503050406030204" pitchFamily="18" charset="0"/>
                                </a:rPr>
                              </m:ctrlPr>
                            </m:sSubPr>
                            <m:e>
                              <m:r>
                                <a:rPr lang="en-US" sz="2800" b="0" i="1" smtClean="0">
                                  <a:solidFill>
                                    <a:srgbClr val="CC0000"/>
                                  </a:solidFill>
                                  <a:latin typeface="Cambria Math" panose="02040503050406030204" pitchFamily="18" charset="0"/>
                                </a:rPr>
                                <m:t>𝑚𝑢</m:t>
                              </m:r>
                            </m:e>
                            <m:sub>
                              <m:r>
                                <a:rPr lang="en-US" sz="2800" i="1">
                                  <a:solidFill>
                                    <a:srgbClr val="CC0000"/>
                                  </a:solidFill>
                                  <a:latin typeface="Cambria Math"/>
                                </a:rPr>
                                <m:t>𝑐</m:t>
                              </m:r>
                            </m:sub>
                          </m:sSub>
                        </m:num>
                        <m:den>
                          <m:sSub>
                            <m:sSubPr>
                              <m:ctrlPr>
                                <a:rPr lang="en-US" sz="2800" i="1">
                                  <a:solidFill>
                                    <a:srgbClr val="CC0000"/>
                                  </a:solidFill>
                                  <a:latin typeface="Cambria Math" panose="02040503050406030204" pitchFamily="18" charset="0"/>
                                </a:rPr>
                              </m:ctrlPr>
                            </m:sSubPr>
                            <m:e>
                              <m:r>
                                <a:rPr lang="en-US" sz="2800" i="1">
                                  <a:solidFill>
                                    <a:srgbClr val="CC0000"/>
                                  </a:solidFill>
                                  <a:latin typeface="Cambria Math"/>
                                </a:rPr>
                                <m:t>𝑃</m:t>
                              </m:r>
                            </m:e>
                            <m:sub>
                              <m:r>
                                <a:rPr lang="en-US" sz="2800" i="1">
                                  <a:solidFill>
                                    <a:srgbClr val="CC0000"/>
                                  </a:solidFill>
                                  <a:latin typeface="Cambria Math"/>
                                </a:rPr>
                                <m:t>𝑐</m:t>
                              </m:r>
                            </m:sub>
                          </m:sSub>
                        </m:den>
                      </m:f>
                      <m:r>
                        <a:rPr lang="en-US" sz="2800" i="1">
                          <a:solidFill>
                            <a:srgbClr val="CC0000"/>
                          </a:solidFill>
                          <a:latin typeface="Cambria Math"/>
                        </a:rPr>
                        <m:t>=</m:t>
                      </m:r>
                      <m:f>
                        <m:fPr>
                          <m:ctrlPr>
                            <a:rPr lang="en-US" sz="2800" i="1">
                              <a:solidFill>
                                <a:srgbClr val="CC0000"/>
                              </a:solidFill>
                              <a:latin typeface="Cambria Math" panose="02040503050406030204" pitchFamily="18" charset="0"/>
                            </a:rPr>
                          </m:ctrlPr>
                        </m:fPr>
                        <m:num>
                          <m:sSub>
                            <m:sSubPr>
                              <m:ctrlPr>
                                <a:rPr lang="en-US" sz="2800" i="1">
                                  <a:solidFill>
                                    <a:srgbClr val="CC0000"/>
                                  </a:solidFill>
                                  <a:latin typeface="Cambria Math" panose="02040503050406030204" pitchFamily="18" charset="0"/>
                                </a:rPr>
                              </m:ctrlPr>
                            </m:sSubPr>
                            <m:e>
                              <m:r>
                                <a:rPr lang="en-US" sz="2800" b="0" i="1" smtClean="0">
                                  <a:solidFill>
                                    <a:srgbClr val="CC0000"/>
                                  </a:solidFill>
                                  <a:latin typeface="Cambria Math" panose="02040503050406030204" pitchFamily="18" charset="0"/>
                                </a:rPr>
                                <m:t>𝑚𝑢</m:t>
                              </m:r>
                            </m:e>
                            <m:sub>
                              <m:r>
                                <a:rPr lang="en-US" sz="2800" i="1">
                                  <a:solidFill>
                                    <a:srgbClr val="CC0000"/>
                                  </a:solidFill>
                                  <a:latin typeface="Cambria Math"/>
                                </a:rPr>
                                <m:t>𝑓</m:t>
                              </m:r>
                            </m:sub>
                          </m:sSub>
                        </m:num>
                        <m:den>
                          <m:sSub>
                            <m:sSubPr>
                              <m:ctrlPr>
                                <a:rPr lang="en-US" sz="2800" i="1">
                                  <a:solidFill>
                                    <a:srgbClr val="CC0000"/>
                                  </a:solidFill>
                                  <a:latin typeface="Cambria Math" panose="02040503050406030204" pitchFamily="18" charset="0"/>
                                </a:rPr>
                              </m:ctrlPr>
                            </m:sSubPr>
                            <m:e>
                              <m:r>
                                <a:rPr lang="en-US" sz="2800" i="1">
                                  <a:solidFill>
                                    <a:srgbClr val="CC0000"/>
                                  </a:solidFill>
                                  <a:latin typeface="Cambria Math"/>
                                </a:rPr>
                                <m:t>𝑃</m:t>
                              </m:r>
                            </m:e>
                            <m:sub>
                              <m:r>
                                <a:rPr lang="en-US" sz="2800" i="1">
                                  <a:solidFill>
                                    <a:srgbClr val="CC0000"/>
                                  </a:solidFill>
                                  <a:latin typeface="Cambria Math"/>
                                </a:rPr>
                                <m:t>𝑓</m:t>
                              </m:r>
                            </m:sub>
                          </m:sSub>
                        </m:den>
                      </m:f>
                    </m:oMath>
                  </m:oMathPara>
                </a14:m>
                <a:endParaRPr lang="en-US" sz="2800" dirty="0"/>
              </a:p>
            </p:txBody>
          </p:sp>
        </mc:Choice>
        <mc:Fallback xmlns="">
          <p:sp>
            <p:nvSpPr>
              <p:cNvPr id="5" name="Content Placeholder 4"/>
              <p:cNvSpPr>
                <a:spLocks noGrp="1" noRot="1" noChangeAspect="1" noMove="1" noResize="1" noEditPoints="1" noAdjustHandles="1" noChangeArrowheads="1" noChangeShapeType="1" noTextEdit="1"/>
              </p:cNvSpPr>
              <p:nvPr>
                <p:ph idx="1"/>
              </p:nvPr>
            </p:nvSpPr>
            <p:spPr>
              <a:xfrm>
                <a:off x="640080" y="411480"/>
                <a:ext cx="7863840" cy="6035040"/>
              </a:xfrm>
              <a:blipFill>
                <a:blip r:embed="rId3"/>
                <a:stretch>
                  <a:fillRect l="-1163" t="-2121"/>
                </a:stretch>
              </a:blipFill>
            </p:spPr>
            <p:txBody>
              <a:bodyPr/>
              <a:lstStyle/>
              <a:p>
                <a:r>
                  <a:rPr lang="en-US">
                    <a:noFill/>
                  </a:rPr>
                  <a:t> </a:t>
                </a:r>
              </a:p>
            </p:txBody>
          </p:sp>
        </mc:Fallback>
      </mc:AlternateContent>
    </p:spTree>
    <p:extLst>
      <p:ext uri="{BB962C8B-B14F-4D97-AF65-F5344CB8AC3E}">
        <p14:creationId xmlns:p14="http://schemas.microsoft.com/office/powerpoint/2010/main" val="38467849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Why Demand Curves Slope Down</a:t>
            </a:r>
          </a:p>
          <a:p>
            <a:pPr marL="365760" indent="-365760">
              <a:spcBef>
                <a:spcPts val="2400"/>
              </a:spcBef>
              <a:spcAft>
                <a:spcPts val="600"/>
              </a:spcAft>
              <a:buClr>
                <a:srgbClr val="003399"/>
              </a:buClr>
            </a:pPr>
            <a:r>
              <a:rPr lang="en-US" sz="2800" dirty="0">
                <a:solidFill>
                  <a:srgbClr val="CC0000"/>
                </a:solidFill>
              </a:rPr>
              <a:t>Substitution effect</a:t>
            </a:r>
            <a:r>
              <a:rPr lang="en-US" sz="2800" dirty="0"/>
              <a:t>: When the price of a good rises, a household wants less of the good and more of other goods, because the good becomes relatively more expensive.</a:t>
            </a:r>
          </a:p>
        </p:txBody>
      </p:sp>
    </p:spTree>
    <p:extLst>
      <p:ext uri="{BB962C8B-B14F-4D97-AF65-F5344CB8AC3E}">
        <p14:creationId xmlns:p14="http://schemas.microsoft.com/office/powerpoint/2010/main" val="20148392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600"/>
              </a:spcBef>
              <a:buClr>
                <a:srgbClr val="0000FF"/>
              </a:buClr>
              <a:buNone/>
            </a:pPr>
            <a:r>
              <a:rPr lang="en-US" dirty="0">
                <a:solidFill>
                  <a:srgbClr val="003399"/>
                </a:solidFill>
              </a:rPr>
              <a:t>A Rise in the Price of Clothing</a:t>
            </a:r>
          </a:p>
          <a:p>
            <a:pPr marL="0" indent="0">
              <a:spcBef>
                <a:spcPts val="2400"/>
              </a:spcBef>
              <a:buClr>
                <a:srgbClr val="003399"/>
              </a:buClr>
              <a:buNone/>
            </a:pPr>
            <a:endParaRPr lang="en-US" sz="2800" dirty="0"/>
          </a:p>
        </p:txBody>
      </p:sp>
      <p:grpSp>
        <p:nvGrpSpPr>
          <p:cNvPr id="13" name="Group 12"/>
          <p:cNvGrpSpPr/>
          <p:nvPr/>
        </p:nvGrpSpPr>
        <p:grpSpPr>
          <a:xfrm>
            <a:off x="1676400" y="1280160"/>
            <a:ext cx="5689599" cy="4656308"/>
            <a:chOff x="1676400" y="1371600"/>
            <a:chExt cx="5689599" cy="4656308"/>
          </a:xfrm>
        </p:grpSpPr>
        <p:grpSp>
          <p:nvGrpSpPr>
            <p:cNvPr id="3" name="Group 7"/>
            <p:cNvGrpSpPr/>
            <p:nvPr/>
          </p:nvGrpSpPr>
          <p:grpSpPr>
            <a:xfrm>
              <a:off x="1676400" y="1371600"/>
              <a:ext cx="5334000" cy="4656308"/>
              <a:chOff x="1475034" y="1158815"/>
              <a:chExt cx="5334000" cy="4656308"/>
            </a:xfrm>
          </p:grpSpPr>
          <p:cxnSp>
            <p:nvCxnSpPr>
              <p:cNvPr id="4" name="Straight Connector 3"/>
              <p:cNvCxnSpPr/>
              <p:nvPr/>
            </p:nvCxnSpPr>
            <p:spPr>
              <a:xfrm rot="5400000">
                <a:off x="191826" y="3304592"/>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295304" y="5393266"/>
                <a:ext cx="438912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437440" y="5291903"/>
                <a:ext cx="1371594" cy="523220"/>
              </a:xfrm>
              <a:prstGeom prst="rect">
                <a:avLst/>
              </a:prstGeom>
              <a:noFill/>
            </p:spPr>
            <p:txBody>
              <a:bodyPr wrap="square" rtlCol="0">
                <a:spAutoFit/>
              </a:bodyPr>
              <a:lstStyle/>
              <a:p>
                <a:r>
                  <a:rPr lang="en-US" sz="2800" dirty="0"/>
                  <a:t>  </a:t>
                </a:r>
                <a:r>
                  <a:rPr lang="en-US" sz="2800" dirty="0" err="1"/>
                  <a:t>q</a:t>
                </a:r>
                <a:r>
                  <a:rPr lang="en-US" sz="2800" baseline="-25000" dirty="0" err="1"/>
                  <a:t>clothing</a:t>
                </a:r>
                <a:endParaRPr lang="en-US" sz="2800" dirty="0"/>
              </a:p>
            </p:txBody>
          </p:sp>
          <p:sp>
            <p:nvSpPr>
              <p:cNvPr id="8" name="TextBox 7"/>
              <p:cNvSpPr txBox="1"/>
              <p:nvPr/>
            </p:nvSpPr>
            <p:spPr>
              <a:xfrm>
                <a:off x="1475034" y="1158815"/>
                <a:ext cx="1066800" cy="445635"/>
              </a:xfrm>
              <a:prstGeom prst="rect">
                <a:avLst/>
              </a:prstGeom>
              <a:noFill/>
            </p:spPr>
            <p:txBody>
              <a:bodyPr wrap="square" rtlCol="0">
                <a:spAutoFit/>
              </a:bodyPr>
              <a:lstStyle/>
              <a:p>
                <a:pPr>
                  <a:lnSpc>
                    <a:spcPct val="80000"/>
                  </a:lnSpc>
                </a:pPr>
                <a:r>
                  <a:rPr lang="en-US" sz="2800" dirty="0" err="1"/>
                  <a:t>q</a:t>
                </a:r>
                <a:r>
                  <a:rPr lang="en-US" sz="2800" baseline="-25000" dirty="0" err="1"/>
                  <a:t>food</a:t>
                </a:r>
                <a:endParaRPr lang="en-US" sz="2800" dirty="0"/>
              </a:p>
            </p:txBody>
          </p:sp>
        </p:grpSp>
        <p:cxnSp>
          <p:nvCxnSpPr>
            <p:cNvPr id="9" name="Straight Connector 8"/>
            <p:cNvCxnSpPr/>
            <p:nvPr/>
          </p:nvCxnSpPr>
          <p:spPr>
            <a:xfrm>
              <a:off x="2494281" y="2133600"/>
              <a:ext cx="3474720" cy="347472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470399" y="3810000"/>
              <a:ext cx="2895600" cy="461665"/>
            </a:xfrm>
            <a:prstGeom prst="rect">
              <a:avLst/>
            </a:prstGeom>
            <a:noFill/>
          </p:spPr>
          <p:txBody>
            <a:bodyPr wrap="square" rtlCol="0">
              <a:spAutoFit/>
            </a:bodyPr>
            <a:lstStyle/>
            <a:p>
              <a:r>
                <a:rPr lang="en-US" sz="2400" dirty="0">
                  <a:solidFill>
                    <a:srgbClr val="003399"/>
                  </a:solidFill>
                </a:rPr>
                <a:t>Budget constraint</a:t>
              </a:r>
              <a:r>
                <a:rPr lang="en-US" sz="2400" baseline="-25000" dirty="0">
                  <a:solidFill>
                    <a:srgbClr val="003399"/>
                  </a:solidFill>
                </a:rPr>
                <a:t>1</a:t>
              </a:r>
            </a:p>
          </p:txBody>
        </p:sp>
        <p:cxnSp>
          <p:nvCxnSpPr>
            <p:cNvPr id="11" name="Straight Connector 10"/>
            <p:cNvCxnSpPr>
              <a:cxnSpLocks noChangeAspect="1"/>
            </p:cNvCxnSpPr>
            <p:nvPr/>
          </p:nvCxnSpPr>
          <p:spPr>
            <a:xfrm>
              <a:off x="2497115" y="2133600"/>
              <a:ext cx="2797342" cy="3478530"/>
            </a:xfrm>
            <a:prstGeom prst="line">
              <a:avLst/>
            </a:prstGeom>
            <a:ln w="31750">
              <a:solidFill>
                <a:srgbClr val="00863D"/>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489199" y="4872335"/>
              <a:ext cx="2895600" cy="461665"/>
            </a:xfrm>
            <a:prstGeom prst="rect">
              <a:avLst/>
            </a:prstGeom>
            <a:noFill/>
          </p:spPr>
          <p:txBody>
            <a:bodyPr wrap="square" rtlCol="0">
              <a:spAutoFit/>
            </a:bodyPr>
            <a:lstStyle/>
            <a:p>
              <a:r>
                <a:rPr lang="en-US" sz="2400" dirty="0">
                  <a:solidFill>
                    <a:srgbClr val="00863D"/>
                  </a:solidFill>
                </a:rPr>
                <a:t>Budget constraint</a:t>
              </a:r>
              <a:r>
                <a:rPr lang="en-US" sz="2400" baseline="-25000" dirty="0">
                  <a:solidFill>
                    <a:srgbClr val="00863D"/>
                  </a:solidFill>
                </a:rPr>
                <a:t>2</a:t>
              </a:r>
            </a:p>
          </p:txBody>
        </p:sp>
      </p:grpSp>
    </p:spTree>
    <p:extLst>
      <p:ext uri="{BB962C8B-B14F-4D97-AF65-F5344CB8AC3E}">
        <p14:creationId xmlns:p14="http://schemas.microsoft.com/office/powerpoint/2010/main" val="3727073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Why Demand Curves Slope Down</a:t>
            </a:r>
          </a:p>
          <a:p>
            <a:pPr marL="365760" indent="-365760">
              <a:spcBef>
                <a:spcPts val="2400"/>
              </a:spcBef>
              <a:spcAft>
                <a:spcPts val="600"/>
              </a:spcAft>
              <a:buClr>
                <a:srgbClr val="003399"/>
              </a:buClr>
            </a:pPr>
            <a:r>
              <a:rPr lang="en-US" sz="2800" dirty="0">
                <a:solidFill>
                  <a:srgbClr val="CC0000"/>
                </a:solidFill>
              </a:rPr>
              <a:t>Substitution effect</a:t>
            </a:r>
            <a:r>
              <a:rPr lang="en-US" sz="2800" dirty="0"/>
              <a:t>: When the price of a good rises, a household wants less of the good and more of other goods, because the good is relatively more expensive.</a:t>
            </a:r>
          </a:p>
          <a:p>
            <a:pPr marL="0" indent="0">
              <a:spcBef>
                <a:spcPts val="2400"/>
              </a:spcBef>
              <a:spcAft>
                <a:spcPts val="600"/>
              </a:spcAft>
              <a:buClr>
                <a:srgbClr val="003399"/>
              </a:buClr>
              <a:buNone/>
            </a:pPr>
            <a:r>
              <a:rPr lang="en-US" sz="2800" dirty="0"/>
              <a:t>	“if price increases, I buy something else”</a:t>
            </a:r>
          </a:p>
          <a:p>
            <a:pPr marL="365760" indent="-365760">
              <a:spcBef>
                <a:spcPts val="2400"/>
              </a:spcBef>
              <a:spcAft>
                <a:spcPts val="600"/>
              </a:spcAft>
              <a:buClr>
                <a:srgbClr val="003399"/>
              </a:buClr>
            </a:pPr>
            <a:r>
              <a:rPr lang="en-US" sz="2800" dirty="0">
                <a:solidFill>
                  <a:srgbClr val="CC0000"/>
                </a:solidFill>
              </a:rPr>
              <a:t>Income effect</a:t>
            </a:r>
            <a:r>
              <a:rPr lang="en-US" sz="2800" dirty="0"/>
              <a:t>: When the price of a good rises, a household wants less of all goods, because its budget constraint has changed for the worse.</a:t>
            </a:r>
          </a:p>
          <a:p>
            <a:pPr marL="0" indent="0">
              <a:spcBef>
                <a:spcPts val="2400"/>
              </a:spcBef>
              <a:spcAft>
                <a:spcPts val="600"/>
              </a:spcAft>
              <a:buClr>
                <a:srgbClr val="003399"/>
              </a:buClr>
              <a:buNone/>
            </a:pPr>
            <a:r>
              <a:rPr lang="en-US" sz="2800" dirty="0"/>
              <a:t>	“if price increases, I can’t buy as much”</a:t>
            </a:r>
          </a:p>
        </p:txBody>
      </p:sp>
    </p:spTree>
    <p:extLst>
      <p:ext uri="{BB962C8B-B14F-4D97-AF65-F5344CB8AC3E}">
        <p14:creationId xmlns:p14="http://schemas.microsoft.com/office/powerpoint/2010/main" val="2086764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393192"/>
            <a:ext cx="7863840" cy="585216"/>
          </a:xfrm>
          <a:prstGeom prst="rect">
            <a:avLst/>
          </a:prstGeom>
          <a:noFill/>
        </p:spPr>
        <p:txBody>
          <a:bodyPr wrap="square" rtlCol="0" anchor="ctr" anchorCtr="0">
            <a:spAutoFit/>
          </a:bodyPr>
          <a:lstStyle/>
          <a:p>
            <a:pPr algn="ctr">
              <a:lnSpc>
                <a:spcPct val="90000"/>
              </a:lnSpc>
            </a:pPr>
            <a:r>
              <a:rPr lang="en-US" sz="3200" dirty="0">
                <a:solidFill>
                  <a:srgbClr val="003399"/>
                </a:solidFill>
              </a:rPr>
              <a:t>Demand Curves</a:t>
            </a:r>
          </a:p>
        </p:txBody>
      </p:sp>
      <p:grpSp>
        <p:nvGrpSpPr>
          <p:cNvPr id="5" name="Group 4"/>
          <p:cNvGrpSpPr/>
          <p:nvPr/>
        </p:nvGrpSpPr>
        <p:grpSpPr>
          <a:xfrm>
            <a:off x="825075" y="1280160"/>
            <a:ext cx="7785525" cy="4337285"/>
            <a:chOff x="825075" y="1097280"/>
            <a:chExt cx="7785525" cy="4337285"/>
          </a:xfrm>
        </p:grpSpPr>
        <p:grpSp>
          <p:nvGrpSpPr>
            <p:cNvPr id="2" name="Group 1"/>
            <p:cNvGrpSpPr/>
            <p:nvPr/>
          </p:nvGrpSpPr>
          <p:grpSpPr>
            <a:xfrm>
              <a:off x="825075" y="1737360"/>
              <a:ext cx="3696123" cy="3646403"/>
              <a:chOff x="748875" y="1837267"/>
              <a:chExt cx="3696123" cy="3646403"/>
            </a:xfrm>
          </p:grpSpPr>
          <p:cxnSp>
            <p:nvCxnSpPr>
              <p:cNvPr id="6" name="Straight Connector 5"/>
              <p:cNvCxnSpPr/>
              <p:nvPr/>
            </p:nvCxnSpPr>
            <p:spPr>
              <a:xfrm rot="5400000">
                <a:off x="-474557" y="3492841"/>
                <a:ext cx="320040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118870" y="5083099"/>
                <a:ext cx="310896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826644" y="4960450"/>
                <a:ext cx="618354" cy="523220"/>
              </a:xfrm>
              <a:prstGeom prst="rect">
                <a:avLst/>
              </a:prstGeom>
              <a:noFill/>
            </p:spPr>
            <p:txBody>
              <a:bodyPr wrap="square" rtlCol="0">
                <a:spAutoFit/>
              </a:bodyPr>
              <a:lstStyle/>
              <a:p>
                <a:r>
                  <a:rPr lang="en-US" sz="2800" dirty="0"/>
                  <a:t>q</a:t>
                </a:r>
              </a:p>
            </p:txBody>
          </p:sp>
          <p:sp>
            <p:nvSpPr>
              <p:cNvPr id="9" name="TextBox 8"/>
              <p:cNvSpPr txBox="1"/>
              <p:nvPr/>
            </p:nvSpPr>
            <p:spPr>
              <a:xfrm>
                <a:off x="748875" y="1837267"/>
                <a:ext cx="414868" cy="445635"/>
              </a:xfrm>
              <a:prstGeom prst="rect">
                <a:avLst/>
              </a:prstGeom>
              <a:noFill/>
            </p:spPr>
            <p:txBody>
              <a:bodyPr wrap="square" rtlCol="0">
                <a:spAutoFit/>
              </a:bodyPr>
              <a:lstStyle/>
              <a:p>
                <a:pPr>
                  <a:lnSpc>
                    <a:spcPct val="80000"/>
                  </a:lnSpc>
                </a:pPr>
                <a:r>
                  <a:rPr lang="en-US" sz="2800" dirty="0"/>
                  <a:t>P</a:t>
                </a:r>
              </a:p>
            </p:txBody>
          </p:sp>
        </p:grpSp>
        <p:grpSp>
          <p:nvGrpSpPr>
            <p:cNvPr id="26" name="Group 25"/>
            <p:cNvGrpSpPr/>
            <p:nvPr/>
          </p:nvGrpSpPr>
          <p:grpSpPr>
            <a:xfrm>
              <a:off x="4711275" y="1737360"/>
              <a:ext cx="3899325" cy="3697205"/>
              <a:chOff x="748875" y="1837267"/>
              <a:chExt cx="3899325" cy="3697205"/>
            </a:xfrm>
          </p:grpSpPr>
          <p:cxnSp>
            <p:nvCxnSpPr>
              <p:cNvPr id="27" name="Straight Connector 26"/>
              <p:cNvCxnSpPr/>
              <p:nvPr/>
            </p:nvCxnSpPr>
            <p:spPr>
              <a:xfrm rot="5400000">
                <a:off x="-474557" y="3492841"/>
                <a:ext cx="320040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118870" y="5083099"/>
                <a:ext cx="310896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3877446" y="5011252"/>
                <a:ext cx="770754" cy="523220"/>
              </a:xfrm>
              <a:prstGeom prst="rect">
                <a:avLst/>
              </a:prstGeom>
              <a:noFill/>
            </p:spPr>
            <p:txBody>
              <a:bodyPr wrap="square" rtlCol="0">
                <a:spAutoFit/>
              </a:bodyPr>
              <a:lstStyle/>
              <a:p>
                <a:r>
                  <a:rPr lang="en-US" sz="2800" dirty="0"/>
                  <a:t>Q  </a:t>
                </a:r>
              </a:p>
            </p:txBody>
          </p:sp>
          <p:sp>
            <p:nvSpPr>
              <p:cNvPr id="30" name="TextBox 29"/>
              <p:cNvSpPr txBox="1"/>
              <p:nvPr/>
            </p:nvSpPr>
            <p:spPr>
              <a:xfrm>
                <a:off x="748875" y="1837267"/>
                <a:ext cx="414868" cy="445635"/>
              </a:xfrm>
              <a:prstGeom prst="rect">
                <a:avLst/>
              </a:prstGeom>
              <a:noFill/>
            </p:spPr>
            <p:txBody>
              <a:bodyPr wrap="square" rtlCol="0">
                <a:spAutoFit/>
              </a:bodyPr>
              <a:lstStyle/>
              <a:p>
                <a:pPr>
                  <a:lnSpc>
                    <a:spcPct val="80000"/>
                  </a:lnSpc>
                </a:pPr>
                <a:r>
                  <a:rPr lang="en-US" sz="2800" dirty="0"/>
                  <a:t>P</a:t>
                </a:r>
              </a:p>
            </p:txBody>
          </p:sp>
        </p:grpSp>
        <p:sp>
          <p:nvSpPr>
            <p:cNvPr id="10" name="TextBox 9"/>
            <p:cNvSpPr txBox="1"/>
            <p:nvPr/>
          </p:nvSpPr>
          <p:spPr>
            <a:xfrm>
              <a:off x="990600" y="1097280"/>
              <a:ext cx="3276600" cy="523220"/>
            </a:xfrm>
            <a:prstGeom prst="rect">
              <a:avLst/>
            </a:prstGeom>
            <a:noFill/>
          </p:spPr>
          <p:txBody>
            <a:bodyPr wrap="square" rtlCol="0">
              <a:spAutoFit/>
            </a:bodyPr>
            <a:lstStyle/>
            <a:p>
              <a:r>
                <a:rPr lang="en-US" sz="2800" u="sng" dirty="0">
                  <a:solidFill>
                    <a:srgbClr val="CC0000"/>
                  </a:solidFill>
                </a:rPr>
                <a:t>Individual Household</a:t>
              </a:r>
            </a:p>
          </p:txBody>
        </p:sp>
        <p:sp>
          <p:nvSpPr>
            <p:cNvPr id="31" name="TextBox 30"/>
            <p:cNvSpPr txBox="1"/>
            <p:nvPr/>
          </p:nvSpPr>
          <p:spPr>
            <a:xfrm>
              <a:off x="6033686" y="1097280"/>
              <a:ext cx="1524000" cy="523220"/>
            </a:xfrm>
            <a:prstGeom prst="rect">
              <a:avLst/>
            </a:prstGeom>
            <a:noFill/>
          </p:spPr>
          <p:txBody>
            <a:bodyPr wrap="square" rtlCol="0">
              <a:spAutoFit/>
            </a:bodyPr>
            <a:lstStyle/>
            <a:p>
              <a:r>
                <a:rPr lang="en-US" sz="2800" u="sng" dirty="0">
                  <a:solidFill>
                    <a:srgbClr val="CC0000"/>
                  </a:solidFill>
                </a:rPr>
                <a:t>Market</a:t>
              </a:r>
              <a:r>
                <a:rPr lang="en-US" sz="2800" dirty="0">
                  <a:solidFill>
                    <a:srgbClr val="CC0000"/>
                  </a:solidFill>
                </a:rPr>
                <a:t>  </a:t>
              </a:r>
            </a:p>
          </p:txBody>
        </p:sp>
      </p:grpSp>
    </p:spTree>
    <p:extLst>
      <p:ext uri="{BB962C8B-B14F-4D97-AF65-F5344CB8AC3E}">
        <p14:creationId xmlns:p14="http://schemas.microsoft.com/office/powerpoint/2010/main" val="19910730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393192"/>
            <a:ext cx="7863840" cy="585216"/>
          </a:xfrm>
          <a:prstGeom prst="rect">
            <a:avLst/>
          </a:prstGeom>
          <a:noFill/>
        </p:spPr>
        <p:txBody>
          <a:bodyPr wrap="square" rtlCol="0" anchor="ctr" anchorCtr="0">
            <a:spAutoFit/>
          </a:bodyPr>
          <a:lstStyle/>
          <a:p>
            <a:pPr algn="ctr">
              <a:lnSpc>
                <a:spcPct val="90000"/>
              </a:lnSpc>
            </a:pPr>
            <a:r>
              <a:rPr lang="en-US" sz="3200" dirty="0">
                <a:solidFill>
                  <a:srgbClr val="003399"/>
                </a:solidFill>
              </a:rPr>
              <a:t>Demand Curves</a:t>
            </a:r>
          </a:p>
        </p:txBody>
      </p:sp>
      <p:grpSp>
        <p:nvGrpSpPr>
          <p:cNvPr id="5" name="Group 4"/>
          <p:cNvGrpSpPr/>
          <p:nvPr/>
        </p:nvGrpSpPr>
        <p:grpSpPr>
          <a:xfrm>
            <a:off x="825075" y="1280160"/>
            <a:ext cx="7785525" cy="4337285"/>
            <a:chOff x="825075" y="1097280"/>
            <a:chExt cx="7785525" cy="4337285"/>
          </a:xfrm>
        </p:grpSpPr>
        <p:grpSp>
          <p:nvGrpSpPr>
            <p:cNvPr id="2" name="Group 1"/>
            <p:cNvGrpSpPr/>
            <p:nvPr/>
          </p:nvGrpSpPr>
          <p:grpSpPr>
            <a:xfrm>
              <a:off x="825075" y="1737360"/>
              <a:ext cx="3696123" cy="3646403"/>
              <a:chOff x="748875" y="1837267"/>
              <a:chExt cx="3696123" cy="3646403"/>
            </a:xfrm>
          </p:grpSpPr>
          <p:cxnSp>
            <p:nvCxnSpPr>
              <p:cNvPr id="6" name="Straight Connector 5"/>
              <p:cNvCxnSpPr/>
              <p:nvPr/>
            </p:nvCxnSpPr>
            <p:spPr>
              <a:xfrm rot="5400000">
                <a:off x="-474557" y="3492841"/>
                <a:ext cx="320040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118870" y="5083099"/>
                <a:ext cx="310896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826644" y="4960450"/>
                <a:ext cx="618354" cy="523220"/>
              </a:xfrm>
              <a:prstGeom prst="rect">
                <a:avLst/>
              </a:prstGeom>
              <a:noFill/>
            </p:spPr>
            <p:txBody>
              <a:bodyPr wrap="square" rtlCol="0">
                <a:spAutoFit/>
              </a:bodyPr>
              <a:lstStyle/>
              <a:p>
                <a:r>
                  <a:rPr lang="en-US" sz="2800" dirty="0"/>
                  <a:t>q</a:t>
                </a:r>
              </a:p>
            </p:txBody>
          </p:sp>
          <p:sp>
            <p:nvSpPr>
              <p:cNvPr id="9" name="TextBox 8"/>
              <p:cNvSpPr txBox="1"/>
              <p:nvPr/>
            </p:nvSpPr>
            <p:spPr>
              <a:xfrm>
                <a:off x="748875" y="1837267"/>
                <a:ext cx="414868" cy="445635"/>
              </a:xfrm>
              <a:prstGeom prst="rect">
                <a:avLst/>
              </a:prstGeom>
              <a:noFill/>
            </p:spPr>
            <p:txBody>
              <a:bodyPr wrap="square" rtlCol="0">
                <a:spAutoFit/>
              </a:bodyPr>
              <a:lstStyle/>
              <a:p>
                <a:pPr>
                  <a:lnSpc>
                    <a:spcPct val="80000"/>
                  </a:lnSpc>
                </a:pPr>
                <a:r>
                  <a:rPr lang="en-US" sz="2800" dirty="0"/>
                  <a:t>P</a:t>
                </a:r>
              </a:p>
            </p:txBody>
          </p:sp>
        </p:grpSp>
        <p:grpSp>
          <p:nvGrpSpPr>
            <p:cNvPr id="26" name="Group 25"/>
            <p:cNvGrpSpPr/>
            <p:nvPr/>
          </p:nvGrpSpPr>
          <p:grpSpPr>
            <a:xfrm>
              <a:off x="4711275" y="1737360"/>
              <a:ext cx="3899325" cy="3697205"/>
              <a:chOff x="748875" y="1837267"/>
              <a:chExt cx="3899325" cy="3697205"/>
            </a:xfrm>
          </p:grpSpPr>
          <p:cxnSp>
            <p:nvCxnSpPr>
              <p:cNvPr id="27" name="Straight Connector 26"/>
              <p:cNvCxnSpPr/>
              <p:nvPr/>
            </p:nvCxnSpPr>
            <p:spPr>
              <a:xfrm rot="5400000">
                <a:off x="-474557" y="3492841"/>
                <a:ext cx="320040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118870" y="5083099"/>
                <a:ext cx="310896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3877446" y="5011252"/>
                <a:ext cx="770754" cy="523220"/>
              </a:xfrm>
              <a:prstGeom prst="rect">
                <a:avLst/>
              </a:prstGeom>
              <a:noFill/>
            </p:spPr>
            <p:txBody>
              <a:bodyPr wrap="square" rtlCol="0">
                <a:spAutoFit/>
              </a:bodyPr>
              <a:lstStyle/>
              <a:p>
                <a:r>
                  <a:rPr lang="en-US" sz="2800" dirty="0"/>
                  <a:t>Q  </a:t>
                </a:r>
              </a:p>
            </p:txBody>
          </p:sp>
          <p:sp>
            <p:nvSpPr>
              <p:cNvPr id="30" name="TextBox 29"/>
              <p:cNvSpPr txBox="1"/>
              <p:nvPr/>
            </p:nvSpPr>
            <p:spPr>
              <a:xfrm>
                <a:off x="748875" y="1837267"/>
                <a:ext cx="414868" cy="445635"/>
              </a:xfrm>
              <a:prstGeom prst="rect">
                <a:avLst/>
              </a:prstGeom>
              <a:noFill/>
            </p:spPr>
            <p:txBody>
              <a:bodyPr wrap="square" rtlCol="0">
                <a:spAutoFit/>
              </a:bodyPr>
              <a:lstStyle/>
              <a:p>
                <a:pPr>
                  <a:lnSpc>
                    <a:spcPct val="80000"/>
                  </a:lnSpc>
                </a:pPr>
                <a:r>
                  <a:rPr lang="en-US" sz="2800" dirty="0"/>
                  <a:t>P</a:t>
                </a:r>
              </a:p>
            </p:txBody>
          </p:sp>
        </p:grpSp>
        <p:sp>
          <p:nvSpPr>
            <p:cNvPr id="10" name="TextBox 9"/>
            <p:cNvSpPr txBox="1"/>
            <p:nvPr/>
          </p:nvSpPr>
          <p:spPr>
            <a:xfrm>
              <a:off x="990600" y="1097280"/>
              <a:ext cx="3276600" cy="523220"/>
            </a:xfrm>
            <a:prstGeom prst="rect">
              <a:avLst/>
            </a:prstGeom>
            <a:noFill/>
          </p:spPr>
          <p:txBody>
            <a:bodyPr wrap="square" rtlCol="0">
              <a:spAutoFit/>
            </a:bodyPr>
            <a:lstStyle/>
            <a:p>
              <a:r>
                <a:rPr lang="en-US" sz="2800" u="sng" dirty="0">
                  <a:solidFill>
                    <a:srgbClr val="CC0000"/>
                  </a:solidFill>
                </a:rPr>
                <a:t>Individual Household</a:t>
              </a:r>
            </a:p>
          </p:txBody>
        </p:sp>
        <p:sp>
          <p:nvSpPr>
            <p:cNvPr id="31" name="TextBox 30"/>
            <p:cNvSpPr txBox="1"/>
            <p:nvPr/>
          </p:nvSpPr>
          <p:spPr>
            <a:xfrm>
              <a:off x="6033686" y="1097280"/>
              <a:ext cx="1524000" cy="523220"/>
            </a:xfrm>
            <a:prstGeom prst="rect">
              <a:avLst/>
            </a:prstGeom>
            <a:noFill/>
          </p:spPr>
          <p:txBody>
            <a:bodyPr wrap="square" rtlCol="0">
              <a:spAutoFit/>
            </a:bodyPr>
            <a:lstStyle/>
            <a:p>
              <a:r>
                <a:rPr lang="en-US" sz="2800" u="sng" dirty="0">
                  <a:solidFill>
                    <a:srgbClr val="CC0000"/>
                  </a:solidFill>
                </a:rPr>
                <a:t>Market</a:t>
              </a:r>
              <a:r>
                <a:rPr lang="en-US" sz="2800" dirty="0">
                  <a:solidFill>
                    <a:srgbClr val="CC0000"/>
                  </a:solidFill>
                </a:rPr>
                <a:t>  </a:t>
              </a:r>
            </a:p>
          </p:txBody>
        </p:sp>
      </p:grpSp>
      <p:cxnSp>
        <p:nvCxnSpPr>
          <p:cNvPr id="12" name="Straight Connector 11"/>
          <p:cNvCxnSpPr>
            <a:cxnSpLocks noChangeAspect="1"/>
          </p:cNvCxnSpPr>
          <p:nvPr/>
        </p:nvCxnSpPr>
        <p:spPr>
          <a:xfrm>
            <a:off x="1524000" y="2302571"/>
            <a:ext cx="2194560" cy="2617565"/>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674531" y="4624515"/>
            <a:ext cx="618354" cy="523220"/>
          </a:xfrm>
          <a:prstGeom prst="rect">
            <a:avLst/>
          </a:prstGeom>
          <a:noFill/>
        </p:spPr>
        <p:txBody>
          <a:bodyPr wrap="square" rtlCol="0">
            <a:spAutoFit/>
          </a:bodyPr>
          <a:lstStyle/>
          <a:p>
            <a:r>
              <a:rPr lang="en-US" sz="2800" dirty="0"/>
              <a:t>d</a:t>
            </a:r>
          </a:p>
        </p:txBody>
      </p:sp>
    </p:spTree>
    <p:extLst>
      <p:ext uri="{BB962C8B-B14F-4D97-AF65-F5344CB8AC3E}">
        <p14:creationId xmlns:p14="http://schemas.microsoft.com/office/powerpoint/2010/main" val="13966536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Household and Market Demand Curves</a:t>
            </a:r>
          </a:p>
          <a:p>
            <a:pPr marL="365760" indent="-365760">
              <a:spcBef>
                <a:spcPts val="2400"/>
              </a:spcBef>
              <a:spcAft>
                <a:spcPts val="600"/>
              </a:spcAft>
              <a:buClr>
                <a:srgbClr val="003399"/>
              </a:buClr>
            </a:pPr>
            <a:r>
              <a:rPr lang="en-US" sz="2800" dirty="0"/>
              <a:t>The market demand curve is the </a:t>
            </a:r>
            <a:r>
              <a:rPr lang="en-US" sz="2800" b="1" dirty="0"/>
              <a:t>horizontal sum </a:t>
            </a:r>
            <a:r>
              <a:rPr lang="en-US" sz="2800" dirty="0"/>
              <a:t>of each individual household’s demand curve.</a:t>
            </a:r>
          </a:p>
          <a:p>
            <a:pPr marL="365760" indent="-365760">
              <a:spcBef>
                <a:spcPts val="2400"/>
              </a:spcBef>
              <a:spcAft>
                <a:spcPts val="600"/>
              </a:spcAft>
              <a:buClr>
                <a:srgbClr val="003399"/>
              </a:buClr>
            </a:pPr>
            <a:r>
              <a:rPr lang="en-US" sz="2800" dirty="0"/>
              <a:t>Because each household’s demand curve (d) slopes down, the market demand curve (D) slopes down.</a:t>
            </a:r>
          </a:p>
        </p:txBody>
      </p:sp>
    </p:spTree>
    <p:extLst>
      <p:ext uri="{BB962C8B-B14F-4D97-AF65-F5344CB8AC3E}">
        <p14:creationId xmlns:p14="http://schemas.microsoft.com/office/powerpoint/2010/main" val="222013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393192"/>
            <a:ext cx="7863840" cy="585216"/>
          </a:xfrm>
          <a:prstGeom prst="rect">
            <a:avLst/>
          </a:prstGeom>
          <a:noFill/>
        </p:spPr>
        <p:txBody>
          <a:bodyPr wrap="square" rtlCol="0" anchor="ctr" anchorCtr="0">
            <a:spAutoFit/>
          </a:bodyPr>
          <a:lstStyle/>
          <a:p>
            <a:pPr algn="ctr">
              <a:lnSpc>
                <a:spcPct val="90000"/>
              </a:lnSpc>
            </a:pPr>
            <a:r>
              <a:rPr lang="en-US" sz="3200" dirty="0">
                <a:solidFill>
                  <a:srgbClr val="003399"/>
                </a:solidFill>
              </a:rPr>
              <a:t>Demand Curves</a:t>
            </a:r>
          </a:p>
        </p:txBody>
      </p:sp>
      <p:grpSp>
        <p:nvGrpSpPr>
          <p:cNvPr id="5" name="Group 4"/>
          <p:cNvGrpSpPr/>
          <p:nvPr/>
        </p:nvGrpSpPr>
        <p:grpSpPr>
          <a:xfrm>
            <a:off x="825075" y="1280160"/>
            <a:ext cx="7785525" cy="4337285"/>
            <a:chOff x="825075" y="1097280"/>
            <a:chExt cx="7785525" cy="4337285"/>
          </a:xfrm>
        </p:grpSpPr>
        <p:grpSp>
          <p:nvGrpSpPr>
            <p:cNvPr id="2" name="Group 1"/>
            <p:cNvGrpSpPr/>
            <p:nvPr/>
          </p:nvGrpSpPr>
          <p:grpSpPr>
            <a:xfrm>
              <a:off x="825075" y="1737360"/>
              <a:ext cx="3696123" cy="3646403"/>
              <a:chOff x="748875" y="1837267"/>
              <a:chExt cx="3696123" cy="3646403"/>
            </a:xfrm>
          </p:grpSpPr>
          <p:cxnSp>
            <p:nvCxnSpPr>
              <p:cNvPr id="6" name="Straight Connector 5"/>
              <p:cNvCxnSpPr/>
              <p:nvPr/>
            </p:nvCxnSpPr>
            <p:spPr>
              <a:xfrm rot="5400000">
                <a:off x="-474557" y="3492841"/>
                <a:ext cx="320040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118870" y="5083099"/>
                <a:ext cx="310896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826644" y="4960450"/>
                <a:ext cx="618354" cy="523220"/>
              </a:xfrm>
              <a:prstGeom prst="rect">
                <a:avLst/>
              </a:prstGeom>
              <a:noFill/>
            </p:spPr>
            <p:txBody>
              <a:bodyPr wrap="square" rtlCol="0">
                <a:spAutoFit/>
              </a:bodyPr>
              <a:lstStyle/>
              <a:p>
                <a:r>
                  <a:rPr lang="en-US" sz="2800" dirty="0"/>
                  <a:t>q</a:t>
                </a:r>
              </a:p>
            </p:txBody>
          </p:sp>
          <p:sp>
            <p:nvSpPr>
              <p:cNvPr id="9" name="TextBox 8"/>
              <p:cNvSpPr txBox="1"/>
              <p:nvPr/>
            </p:nvSpPr>
            <p:spPr>
              <a:xfrm>
                <a:off x="748875" y="1837267"/>
                <a:ext cx="414868" cy="445635"/>
              </a:xfrm>
              <a:prstGeom prst="rect">
                <a:avLst/>
              </a:prstGeom>
              <a:noFill/>
            </p:spPr>
            <p:txBody>
              <a:bodyPr wrap="square" rtlCol="0">
                <a:spAutoFit/>
              </a:bodyPr>
              <a:lstStyle/>
              <a:p>
                <a:pPr>
                  <a:lnSpc>
                    <a:spcPct val="80000"/>
                  </a:lnSpc>
                </a:pPr>
                <a:r>
                  <a:rPr lang="en-US" sz="2800" dirty="0"/>
                  <a:t>P</a:t>
                </a:r>
              </a:p>
            </p:txBody>
          </p:sp>
        </p:grpSp>
        <p:grpSp>
          <p:nvGrpSpPr>
            <p:cNvPr id="26" name="Group 25"/>
            <p:cNvGrpSpPr/>
            <p:nvPr/>
          </p:nvGrpSpPr>
          <p:grpSpPr>
            <a:xfrm>
              <a:off x="4711275" y="1737360"/>
              <a:ext cx="3899325" cy="3697205"/>
              <a:chOff x="748875" y="1837267"/>
              <a:chExt cx="3899325" cy="3697205"/>
            </a:xfrm>
          </p:grpSpPr>
          <p:cxnSp>
            <p:nvCxnSpPr>
              <p:cNvPr id="27" name="Straight Connector 26"/>
              <p:cNvCxnSpPr/>
              <p:nvPr/>
            </p:nvCxnSpPr>
            <p:spPr>
              <a:xfrm rot="5400000">
                <a:off x="-474557" y="3492841"/>
                <a:ext cx="320040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118870" y="5083099"/>
                <a:ext cx="310896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3877446" y="5011252"/>
                <a:ext cx="770754" cy="523220"/>
              </a:xfrm>
              <a:prstGeom prst="rect">
                <a:avLst/>
              </a:prstGeom>
              <a:noFill/>
            </p:spPr>
            <p:txBody>
              <a:bodyPr wrap="square" rtlCol="0">
                <a:spAutoFit/>
              </a:bodyPr>
              <a:lstStyle/>
              <a:p>
                <a:r>
                  <a:rPr lang="en-US" sz="2800" dirty="0"/>
                  <a:t>Q  </a:t>
                </a:r>
              </a:p>
            </p:txBody>
          </p:sp>
          <p:sp>
            <p:nvSpPr>
              <p:cNvPr id="30" name="TextBox 29"/>
              <p:cNvSpPr txBox="1"/>
              <p:nvPr/>
            </p:nvSpPr>
            <p:spPr>
              <a:xfrm>
                <a:off x="748875" y="1837267"/>
                <a:ext cx="414868" cy="445635"/>
              </a:xfrm>
              <a:prstGeom prst="rect">
                <a:avLst/>
              </a:prstGeom>
              <a:noFill/>
            </p:spPr>
            <p:txBody>
              <a:bodyPr wrap="square" rtlCol="0">
                <a:spAutoFit/>
              </a:bodyPr>
              <a:lstStyle/>
              <a:p>
                <a:pPr>
                  <a:lnSpc>
                    <a:spcPct val="80000"/>
                  </a:lnSpc>
                </a:pPr>
                <a:r>
                  <a:rPr lang="en-US" sz="2800" dirty="0"/>
                  <a:t>P</a:t>
                </a:r>
              </a:p>
            </p:txBody>
          </p:sp>
        </p:grpSp>
        <p:sp>
          <p:nvSpPr>
            <p:cNvPr id="10" name="TextBox 9"/>
            <p:cNvSpPr txBox="1"/>
            <p:nvPr/>
          </p:nvSpPr>
          <p:spPr>
            <a:xfrm>
              <a:off x="990600" y="1097280"/>
              <a:ext cx="3276600" cy="523220"/>
            </a:xfrm>
            <a:prstGeom prst="rect">
              <a:avLst/>
            </a:prstGeom>
            <a:noFill/>
          </p:spPr>
          <p:txBody>
            <a:bodyPr wrap="square" rtlCol="0">
              <a:spAutoFit/>
            </a:bodyPr>
            <a:lstStyle/>
            <a:p>
              <a:r>
                <a:rPr lang="en-US" sz="2800" u="sng" dirty="0">
                  <a:solidFill>
                    <a:srgbClr val="CC0000"/>
                  </a:solidFill>
                </a:rPr>
                <a:t>Individual Household</a:t>
              </a:r>
            </a:p>
          </p:txBody>
        </p:sp>
        <p:sp>
          <p:nvSpPr>
            <p:cNvPr id="31" name="TextBox 30"/>
            <p:cNvSpPr txBox="1"/>
            <p:nvPr/>
          </p:nvSpPr>
          <p:spPr>
            <a:xfrm>
              <a:off x="6033686" y="1097280"/>
              <a:ext cx="1524000" cy="523220"/>
            </a:xfrm>
            <a:prstGeom prst="rect">
              <a:avLst/>
            </a:prstGeom>
            <a:noFill/>
          </p:spPr>
          <p:txBody>
            <a:bodyPr wrap="square" rtlCol="0">
              <a:spAutoFit/>
            </a:bodyPr>
            <a:lstStyle/>
            <a:p>
              <a:r>
                <a:rPr lang="en-US" sz="2800" u="sng" dirty="0">
                  <a:solidFill>
                    <a:srgbClr val="CC0000"/>
                  </a:solidFill>
                </a:rPr>
                <a:t>Market</a:t>
              </a:r>
              <a:r>
                <a:rPr lang="en-US" sz="2800" dirty="0">
                  <a:solidFill>
                    <a:srgbClr val="CC0000"/>
                  </a:solidFill>
                </a:rPr>
                <a:t>  </a:t>
              </a:r>
            </a:p>
          </p:txBody>
        </p:sp>
      </p:grpSp>
      <p:cxnSp>
        <p:nvCxnSpPr>
          <p:cNvPr id="12" name="Straight Connector 11"/>
          <p:cNvCxnSpPr>
            <a:cxnSpLocks noChangeAspect="1"/>
          </p:cNvCxnSpPr>
          <p:nvPr/>
        </p:nvCxnSpPr>
        <p:spPr>
          <a:xfrm>
            <a:off x="1524000" y="2302571"/>
            <a:ext cx="2194560" cy="2617565"/>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674531" y="4624515"/>
            <a:ext cx="618354" cy="523220"/>
          </a:xfrm>
          <a:prstGeom prst="rect">
            <a:avLst/>
          </a:prstGeom>
          <a:noFill/>
        </p:spPr>
        <p:txBody>
          <a:bodyPr wrap="square" rtlCol="0">
            <a:spAutoFit/>
          </a:bodyPr>
          <a:lstStyle/>
          <a:p>
            <a:r>
              <a:rPr lang="en-US" sz="2800" dirty="0"/>
              <a:t>d</a:t>
            </a:r>
          </a:p>
        </p:txBody>
      </p:sp>
      <p:cxnSp>
        <p:nvCxnSpPr>
          <p:cNvPr id="20" name="Straight Connector 19"/>
          <p:cNvCxnSpPr>
            <a:cxnSpLocks noChangeAspect="1"/>
          </p:cNvCxnSpPr>
          <p:nvPr/>
        </p:nvCxnSpPr>
        <p:spPr>
          <a:xfrm>
            <a:off x="5425440" y="2294464"/>
            <a:ext cx="2194560" cy="2617565"/>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568911" y="4631266"/>
            <a:ext cx="618354" cy="523220"/>
          </a:xfrm>
          <a:prstGeom prst="rect">
            <a:avLst/>
          </a:prstGeom>
          <a:noFill/>
        </p:spPr>
        <p:txBody>
          <a:bodyPr wrap="square" rtlCol="0">
            <a:spAutoFit/>
          </a:bodyPr>
          <a:lstStyle/>
          <a:p>
            <a:r>
              <a:rPr lang="en-US" sz="2800" dirty="0"/>
              <a:t>D</a:t>
            </a:r>
          </a:p>
        </p:txBody>
      </p:sp>
    </p:spTree>
    <p:extLst>
      <p:ext uri="{BB962C8B-B14F-4D97-AF65-F5344CB8AC3E}">
        <p14:creationId xmlns:p14="http://schemas.microsoft.com/office/powerpoint/2010/main" val="150826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Household and Market Demand Curves</a:t>
            </a:r>
          </a:p>
          <a:p>
            <a:pPr marL="365760" indent="-365760">
              <a:spcBef>
                <a:spcPts val="2400"/>
              </a:spcBef>
              <a:spcAft>
                <a:spcPts val="600"/>
              </a:spcAft>
              <a:buClr>
                <a:srgbClr val="003399"/>
              </a:buClr>
            </a:pPr>
            <a:r>
              <a:rPr lang="en-US" sz="2800" dirty="0"/>
              <a:t>The market demand curve is the </a:t>
            </a:r>
            <a:r>
              <a:rPr lang="en-US" sz="2800" b="1" dirty="0"/>
              <a:t>horizontal sum</a:t>
            </a:r>
            <a:r>
              <a:rPr lang="en-US" sz="2800" dirty="0"/>
              <a:t> of each individual household’s demand curve.</a:t>
            </a:r>
          </a:p>
          <a:p>
            <a:pPr marL="365760" indent="-365760">
              <a:spcBef>
                <a:spcPts val="2400"/>
              </a:spcBef>
              <a:spcAft>
                <a:spcPts val="600"/>
              </a:spcAft>
              <a:buClr>
                <a:srgbClr val="003399"/>
              </a:buClr>
            </a:pPr>
            <a:r>
              <a:rPr lang="en-US" sz="2800" dirty="0"/>
              <a:t>Because each household’s demand curve (d) slopes down, the market demand curve (D) slopes down.</a:t>
            </a:r>
          </a:p>
          <a:p>
            <a:pPr marL="365760" indent="-365760">
              <a:spcBef>
                <a:spcPts val="2400"/>
              </a:spcBef>
              <a:spcAft>
                <a:spcPts val="600"/>
              </a:spcAft>
              <a:buClr>
                <a:srgbClr val="003399"/>
              </a:buClr>
            </a:pPr>
            <a:r>
              <a:rPr lang="en-US" sz="2800" dirty="0"/>
              <a:t>Because each household’s demand curve is derived from optimizing behavior, the market demand curve is as well.</a:t>
            </a:r>
          </a:p>
        </p:txBody>
      </p:sp>
    </p:spTree>
    <p:extLst>
      <p:ext uri="{BB962C8B-B14F-4D97-AF65-F5344CB8AC3E}">
        <p14:creationId xmlns:p14="http://schemas.microsoft.com/office/powerpoint/2010/main" val="2244951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p:spPr>
        <p:txBody>
          <a:bodyPr/>
          <a:lstStyle/>
          <a:p>
            <a:pPr marL="571500" indent="-571500" algn="ctr">
              <a:lnSpc>
                <a:spcPct val="110000"/>
              </a:lnSpc>
              <a:spcBef>
                <a:spcPts val="1200"/>
              </a:spcBef>
              <a:buClr>
                <a:srgbClr val="FF0000"/>
              </a:buClr>
              <a:buNone/>
            </a:pPr>
            <a:endParaRPr lang="en-US" cap="small" dirty="0">
              <a:solidFill>
                <a:srgbClr val="FF0000"/>
              </a:solidFill>
            </a:endParaRPr>
          </a:p>
          <a:p>
            <a:pPr marL="0" indent="0" algn="ctr">
              <a:spcBef>
                <a:spcPts val="600"/>
              </a:spcBef>
              <a:buNone/>
            </a:pPr>
            <a:r>
              <a:rPr lang="en-US" cap="small" dirty="0">
                <a:solidFill>
                  <a:srgbClr val="CC0000"/>
                </a:solidFill>
              </a:rPr>
              <a:t>II.  The Budget Constraint</a:t>
            </a:r>
            <a:endParaRPr lang="en-US" sz="3200" i="1" cap="small" dirty="0">
              <a:solidFill>
                <a:srgbClr val="CC0000"/>
              </a:solidFill>
            </a:endParaRPr>
          </a:p>
        </p:txBody>
      </p:sp>
    </p:spTree>
    <p:extLst>
      <p:ext uri="{BB962C8B-B14F-4D97-AF65-F5344CB8AC3E}">
        <p14:creationId xmlns:p14="http://schemas.microsoft.com/office/powerpoint/2010/main" val="3021141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365760" indent="-365760">
              <a:spcBef>
                <a:spcPts val="2400"/>
              </a:spcBef>
              <a:spcAft>
                <a:spcPts val="600"/>
              </a:spcAft>
              <a:buClr>
                <a:srgbClr val="003399"/>
              </a:buClr>
            </a:pPr>
            <a:endParaRPr lang="en-US" sz="2800" dirty="0"/>
          </a:p>
          <a:p>
            <a:pPr marL="0" indent="0">
              <a:spcBef>
                <a:spcPts val="3000"/>
              </a:spcBef>
              <a:buNone/>
            </a:pPr>
            <a:r>
              <a:rPr lang="en-GB" sz="2800" b="1" dirty="0">
                <a:latin typeface="Times New Roman" panose="02020603050405020304" pitchFamily="18" charset="0"/>
                <a:cs typeface="Times New Roman" panose="02020603050405020304" pitchFamily="18" charset="0"/>
              </a:rPr>
              <a:t>Blueberries may help prevent Alzheimer's, new research suggests</a:t>
            </a:r>
          </a:p>
          <a:p>
            <a:pPr marL="0" indent="0">
              <a:spcBef>
                <a:spcPts val="600"/>
              </a:spcBef>
              <a:buNone/>
            </a:pPr>
            <a:r>
              <a:rPr lang="pt-BR" sz="1600" dirty="0">
                <a:latin typeface="Times New Roman" panose="02020603050405020304" pitchFamily="18" charset="0"/>
                <a:cs typeface="Times New Roman" panose="02020603050405020304" pitchFamily="18" charset="0"/>
              </a:rPr>
              <a:t>4:41PM GMT 13 Mar 2016</a:t>
            </a:r>
            <a:endParaRPr lang="en-GB" sz="1600" b="1" dirty="0">
              <a:latin typeface="Times New Roman" panose="02020603050405020304" pitchFamily="18" charset="0"/>
              <a:cs typeface="Times New Roman" panose="02020603050405020304" pitchFamily="18" charset="0"/>
            </a:endParaRPr>
          </a:p>
          <a:p>
            <a:pPr marL="0" indent="0">
              <a:spcBef>
                <a:spcPts val="600"/>
              </a:spcBef>
              <a:buNone/>
            </a:pPr>
            <a:r>
              <a:rPr lang="en-GB" sz="2400" dirty="0">
                <a:latin typeface="Times New Roman" panose="02020603050405020304" pitchFamily="18" charset="0"/>
                <a:cs typeface="Times New Roman" panose="02020603050405020304" pitchFamily="18" charset="0"/>
              </a:rPr>
              <a:t>Scientists say the fruit is loaded with healthful antioxidants which could help prevent the effects of the increasingly common form of dementia </a:t>
            </a:r>
          </a:p>
          <a:p>
            <a:pPr marL="0" indent="0">
              <a:spcBef>
                <a:spcPts val="600"/>
              </a:spcBef>
              <a:buNone/>
            </a:pPr>
            <a:r>
              <a:rPr lang="en-GB" sz="1600" dirty="0">
                <a:latin typeface="Times New Roman" panose="02020603050405020304" pitchFamily="18" charset="0"/>
                <a:cs typeface="Times New Roman" panose="02020603050405020304" pitchFamily="18" charset="0"/>
              </a:rPr>
              <a:t>Blueberries, already classified as a “</a:t>
            </a:r>
            <a:r>
              <a:rPr lang="en-GB" sz="1600" dirty="0" err="1">
                <a:latin typeface="Times New Roman" panose="02020603050405020304" pitchFamily="18" charset="0"/>
                <a:cs typeface="Times New Roman" panose="02020603050405020304" pitchFamily="18" charset="0"/>
              </a:rPr>
              <a:t>superfruit</a:t>
            </a:r>
            <a:r>
              <a:rPr lang="en-GB" sz="1600" dirty="0">
                <a:latin typeface="Times New Roman" panose="02020603050405020304" pitchFamily="18" charset="0"/>
                <a:cs typeface="Times New Roman" panose="02020603050405020304" pitchFamily="18" charset="0"/>
              </a:rPr>
              <a:t>” for its health boosting properties, could now also help fight dementia, new research suggests. The study shows the berry, which can potentially lower the risk of heart disease and cancer, could also be a weapon in the battle against Alzheimer's disease. Scientists say the fruit is loaded with healthful antioxidants which could help prevent the devastating effects of the increasingly common form of dementia. One study involved 47 adults aged 68 and older, who had mild cognitive impairment, a risk condition for Alzheimer’s disease. </a:t>
            </a:r>
          </a:p>
          <a:p>
            <a:pPr marL="0" indent="0">
              <a:spcBef>
                <a:spcPts val="600"/>
              </a:spcBef>
              <a:spcAft>
                <a:spcPts val="600"/>
              </a:spcAft>
              <a:buClr>
                <a:srgbClr val="003399"/>
              </a:buClr>
              <a:buNone/>
            </a:pPr>
            <a:endParaRPr lang="en-US" sz="2800" dirty="0"/>
          </a:p>
        </p:txBody>
      </p:sp>
      <p:pic>
        <p:nvPicPr>
          <p:cNvPr id="1027" name="Picture 3" descr="C:\Users\Christy\Desktop\telegraph_OUTLINE-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457200"/>
            <a:ext cx="3048000" cy="523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92413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393192"/>
            <a:ext cx="7863840" cy="584775"/>
          </a:xfrm>
          <a:prstGeom prst="rect">
            <a:avLst/>
          </a:prstGeom>
          <a:noFill/>
        </p:spPr>
        <p:txBody>
          <a:bodyPr wrap="square" rtlCol="0" anchor="ctr" anchorCtr="0">
            <a:spAutoFit/>
          </a:bodyPr>
          <a:lstStyle/>
          <a:p>
            <a:pPr algn="ctr"/>
            <a:r>
              <a:rPr lang="en-US" sz="3200" dirty="0">
                <a:solidFill>
                  <a:srgbClr val="003399"/>
                </a:solidFill>
              </a:rPr>
              <a:t>Positive News about Blueberries</a:t>
            </a:r>
          </a:p>
        </p:txBody>
      </p:sp>
      <p:grpSp>
        <p:nvGrpSpPr>
          <p:cNvPr id="5" name="Group 7"/>
          <p:cNvGrpSpPr/>
          <p:nvPr/>
        </p:nvGrpSpPr>
        <p:grpSpPr>
          <a:xfrm>
            <a:off x="1769531" y="1280160"/>
            <a:ext cx="5249623" cy="4647603"/>
            <a:chOff x="1568165" y="1158815"/>
            <a:chExt cx="5249623" cy="4647603"/>
          </a:xfrm>
        </p:grpSpPr>
        <p:cxnSp>
          <p:nvCxnSpPr>
            <p:cNvPr id="6" name="Straight Connector 5"/>
            <p:cNvCxnSpPr/>
            <p:nvPr/>
          </p:nvCxnSpPr>
          <p:spPr>
            <a:xfrm rot="5400000">
              <a:off x="191826" y="3304592"/>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295304" y="5393266"/>
              <a:ext cx="438912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351834" y="5283198"/>
              <a:ext cx="465954" cy="523220"/>
            </a:xfrm>
            <a:prstGeom prst="rect">
              <a:avLst/>
            </a:prstGeom>
            <a:noFill/>
          </p:spPr>
          <p:txBody>
            <a:bodyPr wrap="square" rtlCol="0">
              <a:spAutoFit/>
            </a:bodyPr>
            <a:lstStyle/>
            <a:p>
              <a:r>
                <a:rPr lang="en-US" sz="2800" dirty="0"/>
                <a:t>q  </a:t>
              </a:r>
            </a:p>
          </p:txBody>
        </p:sp>
        <p:sp>
          <p:nvSpPr>
            <p:cNvPr id="9" name="TextBox 8"/>
            <p:cNvSpPr txBox="1"/>
            <p:nvPr/>
          </p:nvSpPr>
          <p:spPr>
            <a:xfrm>
              <a:off x="1568165" y="1158815"/>
              <a:ext cx="838200" cy="445635"/>
            </a:xfrm>
            <a:prstGeom prst="rect">
              <a:avLst/>
            </a:prstGeom>
            <a:noFill/>
          </p:spPr>
          <p:txBody>
            <a:bodyPr wrap="square" rtlCol="0">
              <a:spAutoFit/>
            </a:bodyPr>
            <a:lstStyle/>
            <a:p>
              <a:pPr>
                <a:lnSpc>
                  <a:spcPct val="80000"/>
                </a:lnSpc>
              </a:pPr>
              <a:r>
                <a:rPr lang="en-US" sz="2800" dirty="0"/>
                <a:t>mu</a:t>
              </a:r>
            </a:p>
          </p:txBody>
        </p:sp>
      </p:grpSp>
      <p:cxnSp>
        <p:nvCxnSpPr>
          <p:cNvPr id="3" name="Straight Connector 2"/>
          <p:cNvCxnSpPr>
            <a:cxnSpLocks noChangeAspect="1"/>
          </p:cNvCxnSpPr>
          <p:nvPr/>
        </p:nvCxnSpPr>
        <p:spPr>
          <a:xfrm>
            <a:off x="2729489" y="1795859"/>
            <a:ext cx="3029865" cy="311575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410200" y="4922358"/>
            <a:ext cx="838200" cy="445635"/>
          </a:xfrm>
          <a:prstGeom prst="rect">
            <a:avLst/>
          </a:prstGeom>
          <a:noFill/>
        </p:spPr>
        <p:txBody>
          <a:bodyPr wrap="square" rtlCol="0">
            <a:spAutoFit/>
          </a:bodyPr>
          <a:lstStyle/>
          <a:p>
            <a:pPr>
              <a:lnSpc>
                <a:spcPct val="80000"/>
              </a:lnSpc>
            </a:pPr>
            <a:r>
              <a:rPr lang="en-US" sz="2800" dirty="0">
                <a:solidFill>
                  <a:srgbClr val="003399"/>
                </a:solidFill>
              </a:rPr>
              <a:t>mu</a:t>
            </a:r>
            <a:r>
              <a:rPr lang="en-US" sz="2800" baseline="-25000" dirty="0">
                <a:solidFill>
                  <a:srgbClr val="003399"/>
                </a:solidFill>
              </a:rPr>
              <a:t>1</a:t>
            </a:r>
            <a:endParaRPr lang="en-US" sz="2800" dirty="0">
              <a:solidFill>
                <a:srgbClr val="003399"/>
              </a:solidFill>
            </a:endParaRPr>
          </a:p>
        </p:txBody>
      </p:sp>
    </p:spTree>
    <p:extLst>
      <p:ext uri="{BB962C8B-B14F-4D97-AF65-F5344CB8AC3E}">
        <p14:creationId xmlns:p14="http://schemas.microsoft.com/office/powerpoint/2010/main" val="20228328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393192"/>
            <a:ext cx="7863840" cy="584775"/>
          </a:xfrm>
          <a:prstGeom prst="rect">
            <a:avLst/>
          </a:prstGeom>
          <a:noFill/>
        </p:spPr>
        <p:txBody>
          <a:bodyPr wrap="square" rtlCol="0" anchor="ctr" anchorCtr="0">
            <a:spAutoFit/>
          </a:bodyPr>
          <a:lstStyle/>
          <a:p>
            <a:pPr algn="ctr"/>
            <a:r>
              <a:rPr lang="en-US" sz="3200" dirty="0">
                <a:solidFill>
                  <a:srgbClr val="003399"/>
                </a:solidFill>
              </a:rPr>
              <a:t>Positive News about Blueberries</a:t>
            </a:r>
          </a:p>
        </p:txBody>
      </p:sp>
      <p:grpSp>
        <p:nvGrpSpPr>
          <p:cNvPr id="5" name="Group 7"/>
          <p:cNvGrpSpPr/>
          <p:nvPr/>
        </p:nvGrpSpPr>
        <p:grpSpPr>
          <a:xfrm>
            <a:off x="1769531" y="1280160"/>
            <a:ext cx="5249623" cy="4647603"/>
            <a:chOff x="1568165" y="1158815"/>
            <a:chExt cx="5249623" cy="4647603"/>
          </a:xfrm>
        </p:grpSpPr>
        <p:cxnSp>
          <p:nvCxnSpPr>
            <p:cNvPr id="6" name="Straight Connector 5"/>
            <p:cNvCxnSpPr/>
            <p:nvPr/>
          </p:nvCxnSpPr>
          <p:spPr>
            <a:xfrm rot="5400000">
              <a:off x="191826" y="3304592"/>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295304" y="5393266"/>
              <a:ext cx="438912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351834" y="5283198"/>
              <a:ext cx="465954" cy="523220"/>
            </a:xfrm>
            <a:prstGeom prst="rect">
              <a:avLst/>
            </a:prstGeom>
            <a:noFill/>
          </p:spPr>
          <p:txBody>
            <a:bodyPr wrap="square" rtlCol="0">
              <a:spAutoFit/>
            </a:bodyPr>
            <a:lstStyle/>
            <a:p>
              <a:r>
                <a:rPr lang="en-US" sz="2800" dirty="0"/>
                <a:t>q  </a:t>
              </a:r>
            </a:p>
          </p:txBody>
        </p:sp>
        <p:sp>
          <p:nvSpPr>
            <p:cNvPr id="9" name="TextBox 8"/>
            <p:cNvSpPr txBox="1"/>
            <p:nvPr/>
          </p:nvSpPr>
          <p:spPr>
            <a:xfrm>
              <a:off x="1568165" y="1158815"/>
              <a:ext cx="838200" cy="445635"/>
            </a:xfrm>
            <a:prstGeom prst="rect">
              <a:avLst/>
            </a:prstGeom>
            <a:noFill/>
          </p:spPr>
          <p:txBody>
            <a:bodyPr wrap="square" rtlCol="0">
              <a:spAutoFit/>
            </a:bodyPr>
            <a:lstStyle/>
            <a:p>
              <a:pPr>
                <a:lnSpc>
                  <a:spcPct val="80000"/>
                </a:lnSpc>
              </a:pPr>
              <a:r>
                <a:rPr lang="en-US" sz="2800" dirty="0"/>
                <a:t>mu</a:t>
              </a:r>
            </a:p>
          </p:txBody>
        </p:sp>
      </p:grpSp>
      <p:cxnSp>
        <p:nvCxnSpPr>
          <p:cNvPr id="3" name="Straight Connector 2"/>
          <p:cNvCxnSpPr>
            <a:cxnSpLocks noChangeAspect="1"/>
          </p:cNvCxnSpPr>
          <p:nvPr/>
        </p:nvCxnSpPr>
        <p:spPr>
          <a:xfrm>
            <a:off x="2729489" y="1795859"/>
            <a:ext cx="3029865" cy="311575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cxnSpLocks noChangeAspect="1"/>
          </p:cNvCxnSpPr>
          <p:nvPr/>
        </p:nvCxnSpPr>
        <p:spPr>
          <a:xfrm>
            <a:off x="3186687" y="1643458"/>
            <a:ext cx="3164525" cy="3254227"/>
          </a:xfrm>
          <a:prstGeom prst="line">
            <a:avLst/>
          </a:prstGeom>
          <a:ln w="31750">
            <a:solidFill>
              <a:srgbClr val="00863D"/>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410200" y="4922358"/>
            <a:ext cx="838200" cy="445635"/>
          </a:xfrm>
          <a:prstGeom prst="rect">
            <a:avLst/>
          </a:prstGeom>
          <a:noFill/>
        </p:spPr>
        <p:txBody>
          <a:bodyPr wrap="square" rtlCol="0">
            <a:spAutoFit/>
          </a:bodyPr>
          <a:lstStyle/>
          <a:p>
            <a:pPr>
              <a:lnSpc>
                <a:spcPct val="80000"/>
              </a:lnSpc>
            </a:pPr>
            <a:r>
              <a:rPr lang="en-US" sz="2800" dirty="0">
                <a:solidFill>
                  <a:srgbClr val="003399"/>
                </a:solidFill>
              </a:rPr>
              <a:t>mu</a:t>
            </a:r>
            <a:r>
              <a:rPr lang="en-US" sz="2800" baseline="-25000" dirty="0">
                <a:solidFill>
                  <a:srgbClr val="003399"/>
                </a:solidFill>
              </a:rPr>
              <a:t>1</a:t>
            </a:r>
            <a:endParaRPr lang="en-US" sz="2800" dirty="0">
              <a:solidFill>
                <a:srgbClr val="003399"/>
              </a:solidFill>
            </a:endParaRPr>
          </a:p>
        </p:txBody>
      </p:sp>
      <p:sp>
        <p:nvSpPr>
          <p:cNvPr id="13" name="TextBox 12"/>
          <p:cNvSpPr txBox="1"/>
          <p:nvPr/>
        </p:nvSpPr>
        <p:spPr>
          <a:xfrm>
            <a:off x="6121407" y="4893734"/>
            <a:ext cx="838200" cy="445635"/>
          </a:xfrm>
          <a:prstGeom prst="rect">
            <a:avLst/>
          </a:prstGeom>
          <a:noFill/>
        </p:spPr>
        <p:txBody>
          <a:bodyPr wrap="square" rtlCol="0">
            <a:spAutoFit/>
          </a:bodyPr>
          <a:lstStyle/>
          <a:p>
            <a:pPr>
              <a:lnSpc>
                <a:spcPct val="80000"/>
              </a:lnSpc>
            </a:pPr>
            <a:r>
              <a:rPr lang="en-US" sz="2800" dirty="0">
                <a:solidFill>
                  <a:srgbClr val="00863D"/>
                </a:solidFill>
              </a:rPr>
              <a:t>mu</a:t>
            </a:r>
            <a:r>
              <a:rPr lang="en-US" sz="2800" baseline="-25000" dirty="0">
                <a:solidFill>
                  <a:srgbClr val="00863D"/>
                </a:solidFill>
              </a:rPr>
              <a:t>2</a:t>
            </a:r>
            <a:endParaRPr lang="en-US" sz="2800" dirty="0">
              <a:solidFill>
                <a:srgbClr val="00863D"/>
              </a:solidFill>
            </a:endParaRPr>
          </a:p>
        </p:txBody>
      </p:sp>
      <p:cxnSp>
        <p:nvCxnSpPr>
          <p:cNvPr id="15" name="Straight Connector 14"/>
          <p:cNvCxnSpPr/>
          <p:nvPr/>
        </p:nvCxnSpPr>
        <p:spPr>
          <a:xfrm>
            <a:off x="4368801" y="3462252"/>
            <a:ext cx="0" cy="2039112"/>
          </a:xfrm>
          <a:prstGeom prst="line">
            <a:avLst/>
          </a:prstGeom>
          <a:ln w="19050">
            <a:solidFill>
              <a:srgbClr val="003399"/>
            </a:solidFill>
            <a:prstDash val="dash"/>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165599" y="5410200"/>
            <a:ext cx="685800" cy="523220"/>
          </a:xfrm>
          <a:prstGeom prst="rect">
            <a:avLst/>
          </a:prstGeom>
          <a:noFill/>
        </p:spPr>
        <p:txBody>
          <a:bodyPr wrap="square" rtlCol="0">
            <a:spAutoFit/>
          </a:bodyPr>
          <a:lstStyle/>
          <a:p>
            <a:r>
              <a:rPr lang="en-US" sz="2800" dirty="0">
                <a:solidFill>
                  <a:srgbClr val="003399"/>
                </a:solidFill>
              </a:rPr>
              <a:t>q</a:t>
            </a:r>
            <a:r>
              <a:rPr lang="en-US" sz="2800" baseline="-25000" dirty="0">
                <a:solidFill>
                  <a:srgbClr val="003399"/>
                </a:solidFill>
              </a:rPr>
              <a:t>1</a:t>
            </a:r>
            <a:r>
              <a:rPr lang="en-US" sz="2800" dirty="0"/>
              <a:t>  </a:t>
            </a:r>
          </a:p>
        </p:txBody>
      </p:sp>
      <p:cxnSp>
        <p:nvCxnSpPr>
          <p:cNvPr id="14" name="Straight Connector 13"/>
          <p:cNvCxnSpPr/>
          <p:nvPr/>
        </p:nvCxnSpPr>
        <p:spPr>
          <a:xfrm>
            <a:off x="4368339" y="2887287"/>
            <a:ext cx="0" cy="576072"/>
          </a:xfrm>
          <a:prstGeom prst="line">
            <a:avLst/>
          </a:prstGeom>
          <a:ln w="19050">
            <a:solidFill>
              <a:srgbClr val="003399"/>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5598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Content Placeholder 4"/>
              <p:cNvSpPr>
                <a:spLocks noGrp="1"/>
              </p:cNvSpPr>
              <p:nvPr>
                <p:ph idx="1"/>
              </p:nvPr>
            </p:nvSpPr>
            <p:spPr>
              <a:xfrm>
                <a:off x="640080" y="420624"/>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Positive News about Blueberries</a:t>
                </a:r>
              </a:p>
              <a:p>
                <a:pPr marL="365760" indent="-365760">
                  <a:spcBef>
                    <a:spcPts val="1800"/>
                  </a:spcBef>
                  <a:spcAft>
                    <a:spcPts val="600"/>
                  </a:spcAft>
                  <a:buClr>
                    <a:srgbClr val="003399"/>
                  </a:buClr>
                </a:pPr>
                <a:r>
                  <a:rPr lang="en-US" sz="2600" dirty="0"/>
                  <a:t>An optimizing consumer sets:</a:t>
                </a:r>
              </a:p>
              <a:p>
                <a:pPr marL="365760" indent="-365760">
                  <a:spcBef>
                    <a:spcPts val="0"/>
                  </a:spcBef>
                  <a:spcAft>
                    <a:spcPts val="600"/>
                  </a:spcAft>
                  <a:buClr>
                    <a:srgbClr val="003399"/>
                  </a:buClr>
                </a:pPr>
                <a:endParaRPr lang="en-US" sz="600" dirty="0"/>
              </a:p>
              <a:p>
                <a:pPr marL="0" indent="0" algn="ctr">
                  <a:spcBef>
                    <a:spcPts val="600"/>
                  </a:spcBef>
                  <a:buClr>
                    <a:srgbClr val="003399"/>
                  </a:buClr>
                  <a:buNone/>
                </a:pPr>
                <a14:m>
                  <m:oMathPara xmlns:m="http://schemas.openxmlformats.org/officeDocument/2006/math">
                    <m:oMathParaPr>
                      <m:jc m:val="centerGroup"/>
                    </m:oMathParaPr>
                    <m:oMath xmlns:m="http://schemas.openxmlformats.org/officeDocument/2006/math">
                      <m:f>
                        <m:fPr>
                          <m:ctrlPr>
                            <a:rPr lang="en-US" sz="2600" i="1" smtClean="0">
                              <a:solidFill>
                                <a:srgbClr val="CC0000"/>
                              </a:solidFill>
                              <a:latin typeface="Cambria Math" panose="02040503050406030204" pitchFamily="18" charset="0"/>
                            </a:rPr>
                          </m:ctrlPr>
                        </m:fPr>
                        <m:num>
                          <m:sSub>
                            <m:sSubPr>
                              <m:ctrlPr>
                                <a:rPr lang="en-US" sz="2600" i="1">
                                  <a:solidFill>
                                    <a:srgbClr val="CC0000"/>
                                  </a:solidFill>
                                  <a:latin typeface="Cambria Math" panose="02040503050406030204" pitchFamily="18" charset="0"/>
                                </a:rPr>
                              </m:ctrlPr>
                            </m:sSubPr>
                            <m:e>
                              <m:r>
                                <a:rPr lang="en-US" sz="2600" b="0" i="1" smtClean="0">
                                  <a:solidFill>
                                    <a:srgbClr val="CC0000"/>
                                  </a:solidFill>
                                  <a:latin typeface="Cambria Math" panose="02040503050406030204" pitchFamily="18" charset="0"/>
                                </a:rPr>
                                <m:t>𝑚𝑢</m:t>
                              </m:r>
                            </m:e>
                            <m:sub>
                              <m:r>
                                <a:rPr lang="en-US" sz="2600" b="0" i="1" smtClean="0">
                                  <a:solidFill>
                                    <a:srgbClr val="CC0000"/>
                                  </a:solidFill>
                                  <a:latin typeface="Cambria Math"/>
                                </a:rPr>
                                <m:t>𝑏𝑙𝑢𝑒𝑏𝑒𝑟𝑟𝑖𝑒𝑠</m:t>
                              </m:r>
                            </m:sub>
                          </m:sSub>
                        </m:num>
                        <m:den>
                          <m:sSub>
                            <m:sSubPr>
                              <m:ctrlPr>
                                <a:rPr lang="en-US" sz="2600" i="1">
                                  <a:solidFill>
                                    <a:srgbClr val="CC0000"/>
                                  </a:solidFill>
                                  <a:latin typeface="Cambria Math" panose="02040503050406030204" pitchFamily="18" charset="0"/>
                                </a:rPr>
                              </m:ctrlPr>
                            </m:sSubPr>
                            <m:e>
                              <m:r>
                                <a:rPr lang="en-US" sz="2600" i="1">
                                  <a:solidFill>
                                    <a:srgbClr val="CC0000"/>
                                  </a:solidFill>
                                  <a:latin typeface="Cambria Math"/>
                                </a:rPr>
                                <m:t>𝑃</m:t>
                              </m:r>
                            </m:e>
                            <m:sub>
                              <m:r>
                                <a:rPr lang="en-US" sz="2600" b="0" i="1" smtClean="0">
                                  <a:solidFill>
                                    <a:srgbClr val="CC0000"/>
                                  </a:solidFill>
                                  <a:latin typeface="Cambria Math"/>
                                </a:rPr>
                                <m:t>𝑏𝑙𝑢𝑒𝑏𝑒𝑟𝑟𝑖𝑒𝑠</m:t>
                              </m:r>
                            </m:sub>
                          </m:sSub>
                        </m:den>
                      </m:f>
                      <m:r>
                        <a:rPr lang="en-US" sz="2600" i="1">
                          <a:solidFill>
                            <a:srgbClr val="CC0000"/>
                          </a:solidFill>
                          <a:latin typeface="Cambria Math"/>
                        </a:rPr>
                        <m:t>=</m:t>
                      </m:r>
                      <m:f>
                        <m:fPr>
                          <m:ctrlPr>
                            <a:rPr lang="en-US" sz="2600" i="1">
                              <a:solidFill>
                                <a:srgbClr val="CC0000"/>
                              </a:solidFill>
                              <a:latin typeface="Cambria Math" panose="02040503050406030204" pitchFamily="18" charset="0"/>
                            </a:rPr>
                          </m:ctrlPr>
                        </m:fPr>
                        <m:num>
                          <m:sSub>
                            <m:sSubPr>
                              <m:ctrlPr>
                                <a:rPr lang="en-US" sz="2600" i="1">
                                  <a:solidFill>
                                    <a:srgbClr val="CC0000"/>
                                  </a:solidFill>
                                  <a:latin typeface="Cambria Math" panose="02040503050406030204" pitchFamily="18" charset="0"/>
                                </a:rPr>
                              </m:ctrlPr>
                            </m:sSubPr>
                            <m:e>
                              <m:r>
                                <a:rPr lang="en-US" sz="2600" b="0" i="1" smtClean="0">
                                  <a:solidFill>
                                    <a:srgbClr val="CC0000"/>
                                  </a:solidFill>
                                  <a:latin typeface="Cambria Math" panose="02040503050406030204" pitchFamily="18" charset="0"/>
                                </a:rPr>
                                <m:t>𝑚𝑢</m:t>
                              </m:r>
                            </m:e>
                            <m:sub>
                              <m:r>
                                <a:rPr lang="en-US" sz="2600" b="0" i="1" smtClean="0">
                                  <a:solidFill>
                                    <a:srgbClr val="CC0000"/>
                                  </a:solidFill>
                                  <a:latin typeface="Cambria Math"/>
                                </a:rPr>
                                <m:t>𝑒𝑣𝑒𝑟𝑦𝑡h𝑖𝑛𝑔</m:t>
                              </m:r>
                              <m:r>
                                <a:rPr lang="en-US" sz="2600" b="0" i="1" smtClean="0">
                                  <a:solidFill>
                                    <a:srgbClr val="CC0000"/>
                                  </a:solidFill>
                                  <a:latin typeface="Cambria Math"/>
                                </a:rPr>
                                <m:t> </m:t>
                              </m:r>
                              <m:r>
                                <a:rPr lang="en-US" sz="2600" b="0" i="1" smtClean="0">
                                  <a:solidFill>
                                    <a:srgbClr val="CC0000"/>
                                  </a:solidFill>
                                  <a:latin typeface="Cambria Math"/>
                                </a:rPr>
                                <m:t>𝑒𝑙𝑠𝑒</m:t>
                              </m:r>
                            </m:sub>
                          </m:sSub>
                        </m:num>
                        <m:den>
                          <m:sSub>
                            <m:sSubPr>
                              <m:ctrlPr>
                                <a:rPr lang="en-US" sz="2600" i="1" smtClean="0">
                                  <a:solidFill>
                                    <a:srgbClr val="CC0000"/>
                                  </a:solidFill>
                                  <a:latin typeface="Cambria Math" panose="02040503050406030204" pitchFamily="18" charset="0"/>
                                </a:rPr>
                              </m:ctrlPr>
                            </m:sSubPr>
                            <m:e>
                              <m:r>
                                <a:rPr lang="en-US" sz="2600" i="1">
                                  <a:solidFill>
                                    <a:srgbClr val="CC0000"/>
                                  </a:solidFill>
                                  <a:latin typeface="Cambria Math"/>
                                </a:rPr>
                                <m:t>𝑃</m:t>
                              </m:r>
                            </m:e>
                            <m:sub>
                              <m:r>
                                <a:rPr lang="en-US" sz="2600" b="0" i="1" smtClean="0">
                                  <a:solidFill>
                                    <a:srgbClr val="CC0000"/>
                                  </a:solidFill>
                                  <a:latin typeface="Cambria Math"/>
                                </a:rPr>
                                <m:t>𝑒𝑣𝑒𝑟𝑦𝑡h𝑖𝑛𝑔</m:t>
                              </m:r>
                              <m:r>
                                <a:rPr lang="en-US" sz="2600" b="0" i="1" smtClean="0">
                                  <a:solidFill>
                                    <a:srgbClr val="CC0000"/>
                                  </a:solidFill>
                                  <a:latin typeface="Cambria Math"/>
                                </a:rPr>
                                <m:t> </m:t>
                              </m:r>
                              <m:r>
                                <a:rPr lang="en-US" sz="2600" b="0" i="1" smtClean="0">
                                  <a:solidFill>
                                    <a:srgbClr val="CC0000"/>
                                  </a:solidFill>
                                  <a:latin typeface="Cambria Math"/>
                                </a:rPr>
                                <m:t>𝑒𝑙𝑠𝑒</m:t>
                              </m:r>
                            </m:sub>
                          </m:sSub>
                        </m:den>
                      </m:f>
                    </m:oMath>
                  </m:oMathPara>
                </a14:m>
                <a:endParaRPr lang="en-US" sz="2600" b="0" dirty="0"/>
              </a:p>
              <a:p>
                <a:pPr marL="365760" indent="-365760">
                  <a:spcBef>
                    <a:spcPts val="1800"/>
                  </a:spcBef>
                  <a:buClr>
                    <a:srgbClr val="003399"/>
                  </a:buClr>
                </a:pPr>
                <a:r>
                  <a:rPr lang="en-US" sz="2600" dirty="0"/>
                  <a:t>A rise in the </a:t>
                </a:r>
                <a:r>
                  <a:rPr lang="en-US" sz="2600" i="1" dirty="0" err="1"/>
                  <a:t>mu</a:t>
                </a:r>
                <a:r>
                  <a:rPr lang="en-US" sz="2600" i="1" baseline="-25000" dirty="0" err="1"/>
                  <a:t>blueberries</a:t>
                </a:r>
                <a:r>
                  <a:rPr lang="en-US" sz="2600" dirty="0"/>
                  <a:t> causes:</a:t>
                </a:r>
              </a:p>
              <a:p>
                <a:pPr>
                  <a:spcBef>
                    <a:spcPts val="1200"/>
                  </a:spcBef>
                  <a:buClr>
                    <a:srgbClr val="003399"/>
                  </a:buClr>
                </a:pPr>
                <a:endParaRPr lang="en-US" sz="600" dirty="0"/>
              </a:p>
              <a:p>
                <a:pPr marL="0" indent="0">
                  <a:spcBef>
                    <a:spcPts val="1200"/>
                  </a:spcBef>
                  <a:buClr>
                    <a:srgbClr val="003399"/>
                  </a:buClr>
                  <a:buNone/>
                </a:pPr>
                <a14:m>
                  <m:oMathPara xmlns:m="http://schemas.openxmlformats.org/officeDocument/2006/math">
                    <m:oMathParaPr>
                      <m:jc m:val="centerGroup"/>
                    </m:oMathParaPr>
                    <m:oMath xmlns:m="http://schemas.openxmlformats.org/officeDocument/2006/math">
                      <m:f>
                        <m:fPr>
                          <m:ctrlPr>
                            <a:rPr lang="en-US" sz="2800" i="1" smtClean="0">
                              <a:solidFill>
                                <a:srgbClr val="CC0000"/>
                              </a:solidFill>
                              <a:latin typeface="Cambria Math" panose="02040503050406030204" pitchFamily="18" charset="0"/>
                            </a:rPr>
                          </m:ctrlPr>
                        </m:fPr>
                        <m:num>
                          <m:sSub>
                            <m:sSubPr>
                              <m:ctrlPr>
                                <a:rPr lang="en-US" sz="2800" i="1">
                                  <a:solidFill>
                                    <a:srgbClr val="CC0000"/>
                                  </a:solidFill>
                                  <a:latin typeface="Cambria Math" panose="02040503050406030204" pitchFamily="18" charset="0"/>
                                </a:rPr>
                              </m:ctrlPr>
                            </m:sSubPr>
                            <m:e>
                              <m:r>
                                <a:rPr lang="en-US" sz="2800" b="0" i="1" smtClean="0">
                                  <a:solidFill>
                                    <a:srgbClr val="CC0000"/>
                                  </a:solidFill>
                                  <a:latin typeface="Cambria Math" panose="02040503050406030204" pitchFamily="18" charset="0"/>
                                </a:rPr>
                                <m:t>𝑚𝑢</m:t>
                              </m:r>
                            </m:e>
                            <m:sub>
                              <m:r>
                                <a:rPr lang="en-US" sz="2800" b="0" i="1" smtClean="0">
                                  <a:solidFill>
                                    <a:srgbClr val="CC0000"/>
                                  </a:solidFill>
                                  <a:latin typeface="Cambria Math"/>
                                </a:rPr>
                                <m:t>𝑏𝑙𝑢𝑒𝑏𝑒𝑟𝑟𝑖𝑒𝑠</m:t>
                              </m:r>
                            </m:sub>
                          </m:sSub>
                        </m:num>
                        <m:den>
                          <m:sSub>
                            <m:sSubPr>
                              <m:ctrlPr>
                                <a:rPr lang="en-US" sz="2800" i="1">
                                  <a:solidFill>
                                    <a:srgbClr val="CC0000"/>
                                  </a:solidFill>
                                  <a:latin typeface="Cambria Math" panose="02040503050406030204" pitchFamily="18" charset="0"/>
                                </a:rPr>
                              </m:ctrlPr>
                            </m:sSubPr>
                            <m:e>
                              <m:r>
                                <a:rPr lang="en-US" sz="2800" i="1">
                                  <a:solidFill>
                                    <a:srgbClr val="CC0000"/>
                                  </a:solidFill>
                                  <a:latin typeface="Cambria Math"/>
                                </a:rPr>
                                <m:t>𝑃</m:t>
                              </m:r>
                            </m:e>
                            <m:sub>
                              <m:r>
                                <a:rPr lang="en-US" sz="2800" b="0" i="1" smtClean="0">
                                  <a:solidFill>
                                    <a:srgbClr val="CC0000"/>
                                  </a:solidFill>
                                  <a:latin typeface="Cambria Math"/>
                                </a:rPr>
                                <m:t>𝑏𝑙𝑢𝑒𝑏𝑒𝑟𝑟𝑖𝑒𝑠</m:t>
                              </m:r>
                            </m:sub>
                          </m:sSub>
                        </m:den>
                      </m:f>
                      <m:r>
                        <a:rPr lang="en-US" sz="2800" b="0" i="1" smtClean="0">
                          <a:solidFill>
                            <a:srgbClr val="CC0000"/>
                          </a:solidFill>
                          <a:latin typeface="Cambria Math"/>
                        </a:rPr>
                        <m:t>&gt;</m:t>
                      </m:r>
                      <m:f>
                        <m:fPr>
                          <m:ctrlPr>
                            <a:rPr lang="en-US" sz="2800" i="1">
                              <a:solidFill>
                                <a:srgbClr val="CC0000"/>
                              </a:solidFill>
                              <a:latin typeface="Cambria Math" panose="02040503050406030204" pitchFamily="18" charset="0"/>
                            </a:rPr>
                          </m:ctrlPr>
                        </m:fPr>
                        <m:num>
                          <m:sSub>
                            <m:sSubPr>
                              <m:ctrlPr>
                                <a:rPr lang="en-US" sz="2800" i="1">
                                  <a:solidFill>
                                    <a:srgbClr val="CC0000"/>
                                  </a:solidFill>
                                  <a:latin typeface="Cambria Math" panose="02040503050406030204" pitchFamily="18" charset="0"/>
                                </a:rPr>
                              </m:ctrlPr>
                            </m:sSubPr>
                            <m:e>
                              <m:r>
                                <a:rPr lang="en-US" sz="2800" b="0" i="1" smtClean="0">
                                  <a:solidFill>
                                    <a:srgbClr val="CC0000"/>
                                  </a:solidFill>
                                  <a:latin typeface="Cambria Math" panose="02040503050406030204" pitchFamily="18" charset="0"/>
                                </a:rPr>
                                <m:t>𝑚𝑢</m:t>
                              </m:r>
                            </m:e>
                            <m:sub>
                              <m:r>
                                <a:rPr lang="en-US" sz="2800" b="0" i="1" smtClean="0">
                                  <a:solidFill>
                                    <a:srgbClr val="CC0000"/>
                                  </a:solidFill>
                                  <a:latin typeface="Cambria Math"/>
                                </a:rPr>
                                <m:t>𝑒𝑣𝑒𝑟𝑦𝑡h𝑖𝑛𝑔</m:t>
                              </m:r>
                              <m:r>
                                <a:rPr lang="en-US" sz="2800" b="0" i="1" smtClean="0">
                                  <a:solidFill>
                                    <a:srgbClr val="CC0000"/>
                                  </a:solidFill>
                                  <a:latin typeface="Cambria Math"/>
                                </a:rPr>
                                <m:t> </m:t>
                              </m:r>
                              <m:r>
                                <a:rPr lang="en-US" sz="2800" b="0" i="1" smtClean="0">
                                  <a:solidFill>
                                    <a:srgbClr val="CC0000"/>
                                  </a:solidFill>
                                  <a:latin typeface="Cambria Math"/>
                                </a:rPr>
                                <m:t>𝑒𝑙𝑠𝑒</m:t>
                              </m:r>
                            </m:sub>
                          </m:sSub>
                        </m:num>
                        <m:den>
                          <m:sSub>
                            <m:sSubPr>
                              <m:ctrlPr>
                                <a:rPr lang="en-US" sz="2800" i="1">
                                  <a:solidFill>
                                    <a:srgbClr val="CC0000"/>
                                  </a:solidFill>
                                  <a:latin typeface="Cambria Math" panose="02040503050406030204" pitchFamily="18" charset="0"/>
                                </a:rPr>
                              </m:ctrlPr>
                            </m:sSubPr>
                            <m:e>
                              <m:r>
                                <a:rPr lang="en-US" sz="2800" i="1">
                                  <a:solidFill>
                                    <a:srgbClr val="CC0000"/>
                                  </a:solidFill>
                                  <a:latin typeface="Cambria Math"/>
                                </a:rPr>
                                <m:t>𝑃</m:t>
                              </m:r>
                            </m:e>
                            <m:sub>
                              <m:r>
                                <a:rPr lang="en-US" sz="2800" b="0" i="1" smtClean="0">
                                  <a:solidFill>
                                    <a:srgbClr val="CC0000"/>
                                  </a:solidFill>
                                  <a:latin typeface="Cambria Math"/>
                                </a:rPr>
                                <m:t>𝑒𝑣𝑒𝑟𝑦𝑡h𝑖𝑛𝑔</m:t>
                              </m:r>
                              <m:r>
                                <a:rPr lang="en-US" sz="2800" b="0" i="1" smtClean="0">
                                  <a:solidFill>
                                    <a:srgbClr val="CC0000"/>
                                  </a:solidFill>
                                  <a:latin typeface="Cambria Math"/>
                                </a:rPr>
                                <m:t> </m:t>
                              </m:r>
                              <m:r>
                                <a:rPr lang="en-US" sz="2800" b="0" i="1" smtClean="0">
                                  <a:solidFill>
                                    <a:srgbClr val="CC0000"/>
                                  </a:solidFill>
                                  <a:latin typeface="Cambria Math"/>
                                </a:rPr>
                                <m:t>𝑒𝑙𝑠𝑒</m:t>
                              </m:r>
                            </m:sub>
                          </m:sSub>
                        </m:den>
                      </m:f>
                    </m:oMath>
                  </m:oMathPara>
                </a14:m>
                <a:endParaRPr lang="en-US" sz="2800" dirty="0"/>
              </a:p>
              <a:p>
                <a:pPr marL="365760" indent="-365760">
                  <a:spcBef>
                    <a:spcPts val="2400"/>
                  </a:spcBef>
                  <a:buClr>
                    <a:srgbClr val="003399"/>
                  </a:buClr>
                </a:pPr>
                <a:r>
                  <a:rPr lang="en-US" sz="2600" dirty="0"/>
                  <a:t>The optimizing consumer will want to consume more blueberries at the same </a:t>
                </a:r>
                <a:r>
                  <a:rPr lang="en-US" sz="2600" i="1" dirty="0" err="1"/>
                  <a:t>P</a:t>
                </a:r>
                <a:r>
                  <a:rPr lang="en-US" sz="2600" i="1" baseline="-25000" dirty="0" err="1"/>
                  <a:t>blueberries</a:t>
                </a:r>
                <a:r>
                  <a:rPr lang="en-US" sz="2600" dirty="0"/>
                  <a:t>.</a:t>
                </a:r>
                <a:endParaRPr lang="en-US" sz="2800" dirty="0"/>
              </a:p>
            </p:txBody>
          </p:sp>
        </mc:Choice>
        <mc:Fallback xmlns="">
          <p:sp>
            <p:nvSpPr>
              <p:cNvPr id="5" name="Content Placeholder 4"/>
              <p:cNvSpPr>
                <a:spLocks noGrp="1" noRot="1" noChangeAspect="1" noMove="1" noResize="1" noEditPoints="1" noAdjustHandles="1" noChangeArrowheads="1" noChangeShapeType="1" noTextEdit="1"/>
              </p:cNvSpPr>
              <p:nvPr>
                <p:ph idx="1"/>
              </p:nvPr>
            </p:nvSpPr>
            <p:spPr>
              <a:xfrm>
                <a:off x="640080" y="420624"/>
                <a:ext cx="7863840" cy="6035040"/>
              </a:xfrm>
              <a:blipFill>
                <a:blip r:embed="rId3"/>
                <a:stretch>
                  <a:fillRect l="-1163" t="-2020"/>
                </a:stretch>
              </a:blipFill>
            </p:spPr>
            <p:txBody>
              <a:bodyPr/>
              <a:lstStyle/>
              <a:p>
                <a:r>
                  <a:rPr lang="en-US">
                    <a:noFill/>
                  </a:rPr>
                  <a:t> </a:t>
                </a:r>
              </a:p>
            </p:txBody>
          </p:sp>
        </mc:Fallback>
      </mc:AlternateContent>
    </p:spTree>
    <p:extLst>
      <p:ext uri="{BB962C8B-B14F-4D97-AF65-F5344CB8AC3E}">
        <p14:creationId xmlns:p14="http://schemas.microsoft.com/office/powerpoint/2010/main" val="2557515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393192"/>
            <a:ext cx="7863840" cy="584775"/>
          </a:xfrm>
          <a:prstGeom prst="rect">
            <a:avLst/>
          </a:prstGeom>
          <a:noFill/>
        </p:spPr>
        <p:txBody>
          <a:bodyPr wrap="square" rtlCol="0" anchor="ctr" anchorCtr="0">
            <a:spAutoFit/>
          </a:bodyPr>
          <a:lstStyle/>
          <a:p>
            <a:pPr algn="ctr"/>
            <a:r>
              <a:rPr lang="en-US" sz="3200" dirty="0">
                <a:solidFill>
                  <a:srgbClr val="003399"/>
                </a:solidFill>
              </a:rPr>
              <a:t>Positive News about Blueberries</a:t>
            </a:r>
          </a:p>
        </p:txBody>
      </p:sp>
      <p:grpSp>
        <p:nvGrpSpPr>
          <p:cNvPr id="5" name="Group 7"/>
          <p:cNvGrpSpPr/>
          <p:nvPr/>
        </p:nvGrpSpPr>
        <p:grpSpPr>
          <a:xfrm>
            <a:off x="1769531" y="1280160"/>
            <a:ext cx="5249623" cy="4647603"/>
            <a:chOff x="1568165" y="1158815"/>
            <a:chExt cx="5249623" cy="4647603"/>
          </a:xfrm>
        </p:grpSpPr>
        <p:cxnSp>
          <p:nvCxnSpPr>
            <p:cNvPr id="6" name="Straight Connector 5"/>
            <p:cNvCxnSpPr/>
            <p:nvPr/>
          </p:nvCxnSpPr>
          <p:spPr>
            <a:xfrm rot="5400000">
              <a:off x="191826" y="3304592"/>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295304" y="5393266"/>
              <a:ext cx="438912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351834" y="5283198"/>
              <a:ext cx="465954" cy="523220"/>
            </a:xfrm>
            <a:prstGeom prst="rect">
              <a:avLst/>
            </a:prstGeom>
            <a:noFill/>
          </p:spPr>
          <p:txBody>
            <a:bodyPr wrap="square" rtlCol="0">
              <a:spAutoFit/>
            </a:bodyPr>
            <a:lstStyle/>
            <a:p>
              <a:r>
                <a:rPr lang="en-US" sz="2800" dirty="0"/>
                <a:t>q  </a:t>
              </a:r>
            </a:p>
          </p:txBody>
        </p:sp>
        <p:sp>
          <p:nvSpPr>
            <p:cNvPr id="9" name="TextBox 8"/>
            <p:cNvSpPr txBox="1"/>
            <p:nvPr/>
          </p:nvSpPr>
          <p:spPr>
            <a:xfrm>
              <a:off x="1568165" y="1158815"/>
              <a:ext cx="838200" cy="445635"/>
            </a:xfrm>
            <a:prstGeom prst="rect">
              <a:avLst/>
            </a:prstGeom>
            <a:noFill/>
          </p:spPr>
          <p:txBody>
            <a:bodyPr wrap="square" rtlCol="0">
              <a:spAutoFit/>
            </a:bodyPr>
            <a:lstStyle/>
            <a:p>
              <a:pPr>
                <a:lnSpc>
                  <a:spcPct val="80000"/>
                </a:lnSpc>
              </a:pPr>
              <a:r>
                <a:rPr lang="en-US" sz="2800" dirty="0"/>
                <a:t>mu</a:t>
              </a:r>
            </a:p>
          </p:txBody>
        </p:sp>
      </p:grpSp>
      <p:cxnSp>
        <p:nvCxnSpPr>
          <p:cNvPr id="3" name="Straight Connector 2"/>
          <p:cNvCxnSpPr>
            <a:cxnSpLocks noChangeAspect="1"/>
          </p:cNvCxnSpPr>
          <p:nvPr/>
        </p:nvCxnSpPr>
        <p:spPr>
          <a:xfrm>
            <a:off x="2729489" y="1795859"/>
            <a:ext cx="3029865" cy="311575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cxnSpLocks noChangeAspect="1"/>
          </p:cNvCxnSpPr>
          <p:nvPr/>
        </p:nvCxnSpPr>
        <p:spPr>
          <a:xfrm>
            <a:off x="3186687" y="1643458"/>
            <a:ext cx="3164525" cy="3254227"/>
          </a:xfrm>
          <a:prstGeom prst="line">
            <a:avLst/>
          </a:prstGeom>
          <a:ln w="31750">
            <a:solidFill>
              <a:srgbClr val="00863D"/>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410200" y="4922358"/>
            <a:ext cx="838200" cy="445635"/>
          </a:xfrm>
          <a:prstGeom prst="rect">
            <a:avLst/>
          </a:prstGeom>
          <a:noFill/>
        </p:spPr>
        <p:txBody>
          <a:bodyPr wrap="square" rtlCol="0">
            <a:spAutoFit/>
          </a:bodyPr>
          <a:lstStyle/>
          <a:p>
            <a:pPr>
              <a:lnSpc>
                <a:spcPct val="80000"/>
              </a:lnSpc>
            </a:pPr>
            <a:r>
              <a:rPr lang="en-US" sz="2800" dirty="0">
                <a:solidFill>
                  <a:srgbClr val="003399"/>
                </a:solidFill>
              </a:rPr>
              <a:t>mu</a:t>
            </a:r>
            <a:r>
              <a:rPr lang="en-US" sz="2800" baseline="-25000" dirty="0">
                <a:solidFill>
                  <a:srgbClr val="003399"/>
                </a:solidFill>
              </a:rPr>
              <a:t>1</a:t>
            </a:r>
            <a:endParaRPr lang="en-US" sz="2800" dirty="0">
              <a:solidFill>
                <a:srgbClr val="003399"/>
              </a:solidFill>
            </a:endParaRPr>
          </a:p>
        </p:txBody>
      </p:sp>
      <p:sp>
        <p:nvSpPr>
          <p:cNvPr id="13" name="TextBox 12"/>
          <p:cNvSpPr txBox="1"/>
          <p:nvPr/>
        </p:nvSpPr>
        <p:spPr>
          <a:xfrm>
            <a:off x="6121407" y="4893734"/>
            <a:ext cx="838200" cy="445635"/>
          </a:xfrm>
          <a:prstGeom prst="rect">
            <a:avLst/>
          </a:prstGeom>
          <a:noFill/>
        </p:spPr>
        <p:txBody>
          <a:bodyPr wrap="square" rtlCol="0">
            <a:spAutoFit/>
          </a:bodyPr>
          <a:lstStyle/>
          <a:p>
            <a:pPr>
              <a:lnSpc>
                <a:spcPct val="80000"/>
              </a:lnSpc>
            </a:pPr>
            <a:r>
              <a:rPr lang="en-US" sz="2800" dirty="0">
                <a:solidFill>
                  <a:srgbClr val="00863D"/>
                </a:solidFill>
              </a:rPr>
              <a:t>mu</a:t>
            </a:r>
            <a:r>
              <a:rPr lang="en-US" sz="2800" baseline="-25000" dirty="0">
                <a:solidFill>
                  <a:srgbClr val="00863D"/>
                </a:solidFill>
              </a:rPr>
              <a:t>2</a:t>
            </a:r>
            <a:endParaRPr lang="en-US" sz="2800" dirty="0">
              <a:solidFill>
                <a:srgbClr val="00863D"/>
              </a:solidFill>
            </a:endParaRPr>
          </a:p>
        </p:txBody>
      </p:sp>
      <p:cxnSp>
        <p:nvCxnSpPr>
          <p:cNvPr id="15" name="Straight Connector 14"/>
          <p:cNvCxnSpPr/>
          <p:nvPr/>
        </p:nvCxnSpPr>
        <p:spPr>
          <a:xfrm>
            <a:off x="4368801" y="2853268"/>
            <a:ext cx="0" cy="2651760"/>
          </a:xfrm>
          <a:prstGeom prst="line">
            <a:avLst/>
          </a:prstGeom>
          <a:ln w="19050">
            <a:solidFill>
              <a:srgbClr val="003399"/>
            </a:solidFill>
            <a:prstDash val="dash"/>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165599" y="5410200"/>
            <a:ext cx="685800" cy="523220"/>
          </a:xfrm>
          <a:prstGeom prst="rect">
            <a:avLst/>
          </a:prstGeom>
          <a:noFill/>
        </p:spPr>
        <p:txBody>
          <a:bodyPr wrap="square" rtlCol="0">
            <a:spAutoFit/>
          </a:bodyPr>
          <a:lstStyle/>
          <a:p>
            <a:r>
              <a:rPr lang="en-US" sz="2800" dirty="0">
                <a:solidFill>
                  <a:srgbClr val="003399"/>
                </a:solidFill>
              </a:rPr>
              <a:t>q</a:t>
            </a:r>
            <a:r>
              <a:rPr lang="en-US" sz="2800" baseline="-25000" dirty="0">
                <a:solidFill>
                  <a:srgbClr val="003399"/>
                </a:solidFill>
              </a:rPr>
              <a:t>1</a:t>
            </a:r>
            <a:r>
              <a:rPr lang="en-US" sz="2800" dirty="0"/>
              <a:t>  </a:t>
            </a:r>
          </a:p>
        </p:txBody>
      </p:sp>
    </p:spTree>
    <p:extLst>
      <p:ext uri="{BB962C8B-B14F-4D97-AF65-F5344CB8AC3E}">
        <p14:creationId xmlns:p14="http://schemas.microsoft.com/office/powerpoint/2010/main" val="24227266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393192"/>
            <a:ext cx="7863840" cy="584775"/>
          </a:xfrm>
          <a:prstGeom prst="rect">
            <a:avLst/>
          </a:prstGeom>
          <a:noFill/>
        </p:spPr>
        <p:txBody>
          <a:bodyPr wrap="square" rtlCol="0" anchor="ctr" anchorCtr="0">
            <a:spAutoFit/>
          </a:bodyPr>
          <a:lstStyle/>
          <a:p>
            <a:pPr algn="ctr"/>
            <a:r>
              <a:rPr lang="en-US" sz="3200" dirty="0">
                <a:solidFill>
                  <a:srgbClr val="003399"/>
                </a:solidFill>
              </a:rPr>
              <a:t>Effect of Positive News on the Demand Curve</a:t>
            </a:r>
          </a:p>
        </p:txBody>
      </p:sp>
      <p:grpSp>
        <p:nvGrpSpPr>
          <p:cNvPr id="5" name="Group 7"/>
          <p:cNvGrpSpPr/>
          <p:nvPr/>
        </p:nvGrpSpPr>
        <p:grpSpPr>
          <a:xfrm>
            <a:off x="2116666" y="1280160"/>
            <a:ext cx="4902488" cy="4673004"/>
            <a:chOff x="1915300" y="1158815"/>
            <a:chExt cx="4902488" cy="4673004"/>
          </a:xfrm>
        </p:grpSpPr>
        <p:cxnSp>
          <p:nvCxnSpPr>
            <p:cNvPr id="6" name="Straight Connector 5"/>
            <p:cNvCxnSpPr/>
            <p:nvPr/>
          </p:nvCxnSpPr>
          <p:spPr>
            <a:xfrm rot="5400000">
              <a:off x="191826" y="3304592"/>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295304" y="5393266"/>
              <a:ext cx="438912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351834" y="5308599"/>
              <a:ext cx="465954" cy="523220"/>
            </a:xfrm>
            <a:prstGeom prst="rect">
              <a:avLst/>
            </a:prstGeom>
            <a:noFill/>
          </p:spPr>
          <p:txBody>
            <a:bodyPr wrap="square" rtlCol="0">
              <a:spAutoFit/>
            </a:bodyPr>
            <a:lstStyle/>
            <a:p>
              <a:r>
                <a:rPr lang="en-US" sz="2800" dirty="0"/>
                <a:t>q  </a:t>
              </a:r>
            </a:p>
          </p:txBody>
        </p:sp>
        <p:sp>
          <p:nvSpPr>
            <p:cNvPr id="9" name="TextBox 8"/>
            <p:cNvSpPr txBox="1"/>
            <p:nvPr/>
          </p:nvSpPr>
          <p:spPr>
            <a:xfrm>
              <a:off x="1915300" y="1158815"/>
              <a:ext cx="838200" cy="445635"/>
            </a:xfrm>
            <a:prstGeom prst="rect">
              <a:avLst/>
            </a:prstGeom>
            <a:noFill/>
          </p:spPr>
          <p:txBody>
            <a:bodyPr wrap="square" rtlCol="0">
              <a:spAutoFit/>
            </a:bodyPr>
            <a:lstStyle/>
            <a:p>
              <a:pPr>
                <a:lnSpc>
                  <a:spcPct val="80000"/>
                </a:lnSpc>
              </a:pPr>
              <a:r>
                <a:rPr lang="en-US" sz="2800" dirty="0"/>
                <a:t>P</a:t>
              </a:r>
            </a:p>
          </p:txBody>
        </p:sp>
      </p:grpSp>
      <p:cxnSp>
        <p:nvCxnSpPr>
          <p:cNvPr id="3" name="Straight Connector 2"/>
          <p:cNvCxnSpPr>
            <a:cxnSpLocks noChangeAspect="1"/>
          </p:cNvCxnSpPr>
          <p:nvPr/>
        </p:nvCxnSpPr>
        <p:spPr>
          <a:xfrm>
            <a:off x="2729489" y="1795859"/>
            <a:ext cx="3029865" cy="311575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638800" y="4871556"/>
            <a:ext cx="838200" cy="445635"/>
          </a:xfrm>
          <a:prstGeom prst="rect">
            <a:avLst/>
          </a:prstGeom>
          <a:noFill/>
        </p:spPr>
        <p:txBody>
          <a:bodyPr wrap="square" rtlCol="0">
            <a:spAutoFit/>
          </a:bodyPr>
          <a:lstStyle/>
          <a:p>
            <a:pPr>
              <a:lnSpc>
                <a:spcPct val="80000"/>
              </a:lnSpc>
            </a:pPr>
            <a:r>
              <a:rPr lang="en-US" sz="2800" dirty="0">
                <a:solidFill>
                  <a:srgbClr val="003399"/>
                </a:solidFill>
              </a:rPr>
              <a:t>d</a:t>
            </a:r>
            <a:r>
              <a:rPr lang="en-US" sz="2800" baseline="-25000" dirty="0">
                <a:solidFill>
                  <a:srgbClr val="003399"/>
                </a:solidFill>
              </a:rPr>
              <a:t>1</a:t>
            </a:r>
            <a:endParaRPr lang="en-US" sz="2800" dirty="0">
              <a:solidFill>
                <a:srgbClr val="003399"/>
              </a:solidFill>
            </a:endParaRPr>
          </a:p>
        </p:txBody>
      </p:sp>
    </p:spTree>
    <p:extLst>
      <p:ext uri="{BB962C8B-B14F-4D97-AF65-F5344CB8AC3E}">
        <p14:creationId xmlns:p14="http://schemas.microsoft.com/office/powerpoint/2010/main" val="12091691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0080" y="393192"/>
            <a:ext cx="7863840" cy="584775"/>
          </a:xfrm>
          <a:prstGeom prst="rect">
            <a:avLst/>
          </a:prstGeom>
          <a:noFill/>
        </p:spPr>
        <p:txBody>
          <a:bodyPr wrap="square" rtlCol="0" anchor="ctr" anchorCtr="0">
            <a:spAutoFit/>
          </a:bodyPr>
          <a:lstStyle/>
          <a:p>
            <a:pPr algn="ctr"/>
            <a:r>
              <a:rPr lang="en-US" sz="3200" dirty="0">
                <a:solidFill>
                  <a:srgbClr val="003399"/>
                </a:solidFill>
              </a:rPr>
              <a:t>Effect of Positive News on the Demand Curve</a:t>
            </a:r>
          </a:p>
        </p:txBody>
      </p:sp>
      <p:grpSp>
        <p:nvGrpSpPr>
          <p:cNvPr id="5" name="Group 7"/>
          <p:cNvGrpSpPr/>
          <p:nvPr/>
        </p:nvGrpSpPr>
        <p:grpSpPr>
          <a:xfrm>
            <a:off x="2116666" y="1280160"/>
            <a:ext cx="4902488" cy="4673004"/>
            <a:chOff x="1915300" y="1158815"/>
            <a:chExt cx="4902488" cy="4673004"/>
          </a:xfrm>
        </p:grpSpPr>
        <p:cxnSp>
          <p:nvCxnSpPr>
            <p:cNvPr id="6" name="Straight Connector 5"/>
            <p:cNvCxnSpPr/>
            <p:nvPr/>
          </p:nvCxnSpPr>
          <p:spPr>
            <a:xfrm rot="5400000">
              <a:off x="191826" y="3304592"/>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295304" y="5393266"/>
              <a:ext cx="438912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351834" y="5308599"/>
              <a:ext cx="465954" cy="523220"/>
            </a:xfrm>
            <a:prstGeom prst="rect">
              <a:avLst/>
            </a:prstGeom>
            <a:noFill/>
          </p:spPr>
          <p:txBody>
            <a:bodyPr wrap="square" rtlCol="0">
              <a:spAutoFit/>
            </a:bodyPr>
            <a:lstStyle/>
            <a:p>
              <a:r>
                <a:rPr lang="en-US" sz="2800" dirty="0"/>
                <a:t>q  </a:t>
              </a:r>
            </a:p>
          </p:txBody>
        </p:sp>
        <p:sp>
          <p:nvSpPr>
            <p:cNvPr id="9" name="TextBox 8"/>
            <p:cNvSpPr txBox="1"/>
            <p:nvPr/>
          </p:nvSpPr>
          <p:spPr>
            <a:xfrm>
              <a:off x="1915300" y="1158815"/>
              <a:ext cx="838200" cy="445635"/>
            </a:xfrm>
            <a:prstGeom prst="rect">
              <a:avLst/>
            </a:prstGeom>
            <a:noFill/>
          </p:spPr>
          <p:txBody>
            <a:bodyPr wrap="square" rtlCol="0">
              <a:spAutoFit/>
            </a:bodyPr>
            <a:lstStyle/>
            <a:p>
              <a:pPr>
                <a:lnSpc>
                  <a:spcPct val="80000"/>
                </a:lnSpc>
              </a:pPr>
              <a:r>
                <a:rPr lang="en-US" sz="2800" dirty="0"/>
                <a:t>P</a:t>
              </a:r>
            </a:p>
          </p:txBody>
        </p:sp>
      </p:grpSp>
      <p:cxnSp>
        <p:nvCxnSpPr>
          <p:cNvPr id="3" name="Straight Connector 2"/>
          <p:cNvCxnSpPr>
            <a:cxnSpLocks noChangeAspect="1"/>
          </p:cNvCxnSpPr>
          <p:nvPr/>
        </p:nvCxnSpPr>
        <p:spPr>
          <a:xfrm>
            <a:off x="2729489" y="1795859"/>
            <a:ext cx="3029865" cy="311575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cxnSpLocks noChangeAspect="1"/>
          </p:cNvCxnSpPr>
          <p:nvPr/>
        </p:nvCxnSpPr>
        <p:spPr>
          <a:xfrm>
            <a:off x="3186687" y="1643458"/>
            <a:ext cx="3164525" cy="3254227"/>
          </a:xfrm>
          <a:prstGeom prst="line">
            <a:avLst/>
          </a:prstGeom>
          <a:ln w="31750">
            <a:solidFill>
              <a:srgbClr val="00863D"/>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638800" y="4871556"/>
            <a:ext cx="838200" cy="445635"/>
          </a:xfrm>
          <a:prstGeom prst="rect">
            <a:avLst/>
          </a:prstGeom>
          <a:noFill/>
        </p:spPr>
        <p:txBody>
          <a:bodyPr wrap="square" rtlCol="0">
            <a:spAutoFit/>
          </a:bodyPr>
          <a:lstStyle/>
          <a:p>
            <a:pPr>
              <a:lnSpc>
                <a:spcPct val="80000"/>
              </a:lnSpc>
            </a:pPr>
            <a:r>
              <a:rPr lang="en-US" sz="2800" dirty="0">
                <a:solidFill>
                  <a:srgbClr val="003399"/>
                </a:solidFill>
              </a:rPr>
              <a:t>d</a:t>
            </a:r>
            <a:r>
              <a:rPr lang="en-US" sz="2800" baseline="-25000" dirty="0">
                <a:solidFill>
                  <a:srgbClr val="003399"/>
                </a:solidFill>
              </a:rPr>
              <a:t>1</a:t>
            </a:r>
            <a:endParaRPr lang="en-US" sz="2800" dirty="0">
              <a:solidFill>
                <a:srgbClr val="003399"/>
              </a:solidFill>
            </a:endParaRPr>
          </a:p>
        </p:txBody>
      </p:sp>
      <p:sp>
        <p:nvSpPr>
          <p:cNvPr id="13" name="TextBox 12"/>
          <p:cNvSpPr txBox="1"/>
          <p:nvPr/>
        </p:nvSpPr>
        <p:spPr>
          <a:xfrm>
            <a:off x="6248400" y="4868333"/>
            <a:ext cx="838200" cy="445635"/>
          </a:xfrm>
          <a:prstGeom prst="rect">
            <a:avLst/>
          </a:prstGeom>
          <a:noFill/>
        </p:spPr>
        <p:txBody>
          <a:bodyPr wrap="square" rtlCol="0">
            <a:spAutoFit/>
          </a:bodyPr>
          <a:lstStyle/>
          <a:p>
            <a:pPr>
              <a:lnSpc>
                <a:spcPct val="80000"/>
              </a:lnSpc>
            </a:pPr>
            <a:r>
              <a:rPr lang="en-US" sz="2800" dirty="0">
                <a:solidFill>
                  <a:srgbClr val="00863D"/>
                </a:solidFill>
              </a:rPr>
              <a:t>d</a:t>
            </a:r>
            <a:r>
              <a:rPr lang="en-US" sz="2800" baseline="-25000" dirty="0">
                <a:solidFill>
                  <a:srgbClr val="00863D"/>
                </a:solidFill>
              </a:rPr>
              <a:t>2</a:t>
            </a:r>
            <a:endParaRPr lang="en-US" sz="2800" dirty="0">
              <a:solidFill>
                <a:srgbClr val="00863D"/>
              </a:solidFill>
            </a:endParaRPr>
          </a:p>
        </p:txBody>
      </p:sp>
    </p:spTree>
    <p:extLst>
      <p:ext uri="{BB962C8B-B14F-4D97-AF65-F5344CB8AC3E}">
        <p14:creationId xmlns:p14="http://schemas.microsoft.com/office/powerpoint/2010/main" val="38127267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Utility of Income</a:t>
            </a:r>
          </a:p>
          <a:p>
            <a:pPr marL="365760" indent="-365760">
              <a:spcBef>
                <a:spcPts val="2400"/>
              </a:spcBef>
              <a:spcAft>
                <a:spcPts val="600"/>
              </a:spcAft>
              <a:buClr>
                <a:srgbClr val="003399"/>
              </a:buClr>
            </a:pPr>
            <a:r>
              <a:rPr lang="en-US" sz="2800" dirty="0"/>
              <a:t>Consumer has income </a:t>
            </a:r>
            <a:r>
              <a:rPr lang="en-US" sz="2800" i="1" dirty="0"/>
              <a:t>c</a:t>
            </a:r>
            <a:r>
              <a:rPr lang="en-US" sz="2800" dirty="0"/>
              <a:t> that is used to buy all sorts of goods: </a:t>
            </a:r>
            <a:r>
              <a:rPr lang="en-US" sz="2800" i="1" dirty="0" err="1"/>
              <a:t>P</a:t>
            </a:r>
            <a:r>
              <a:rPr lang="en-US" sz="2800" i="1" baseline="-25000" dirty="0" err="1"/>
              <a:t>a</a:t>
            </a:r>
            <a:r>
              <a:rPr lang="en-US" sz="1600" i="1" dirty="0" err="1"/>
              <a:t>•</a:t>
            </a:r>
            <a:r>
              <a:rPr lang="en-US" sz="2800" i="1" dirty="0" err="1"/>
              <a:t>q</a:t>
            </a:r>
            <a:r>
              <a:rPr lang="en-US" sz="2800" i="1" baseline="-25000" dirty="0" err="1"/>
              <a:t>a</a:t>
            </a:r>
            <a:r>
              <a:rPr lang="en-US" sz="2800" i="1" dirty="0"/>
              <a:t> + </a:t>
            </a:r>
            <a:r>
              <a:rPr lang="en-US" sz="2800" i="1" dirty="0" err="1"/>
              <a:t>P</a:t>
            </a:r>
            <a:r>
              <a:rPr lang="en-US" sz="2800" i="1" baseline="-25000" dirty="0" err="1"/>
              <a:t>b</a:t>
            </a:r>
            <a:r>
              <a:rPr lang="en-US" sz="1600" i="1" dirty="0" err="1"/>
              <a:t>•</a:t>
            </a:r>
            <a:r>
              <a:rPr lang="en-US" sz="2800" i="1" dirty="0" err="1"/>
              <a:t>q</a:t>
            </a:r>
            <a:r>
              <a:rPr lang="en-US" sz="2800" i="1" baseline="-25000" dirty="0" err="1"/>
              <a:t>b</a:t>
            </a:r>
            <a:r>
              <a:rPr lang="en-US" sz="2800" i="1" dirty="0"/>
              <a:t> + </a:t>
            </a:r>
            <a:r>
              <a:rPr lang="en-US" sz="2800" i="1" dirty="0" err="1"/>
              <a:t>P</a:t>
            </a:r>
            <a:r>
              <a:rPr lang="en-US" sz="2800" i="1" baseline="-25000" dirty="0" err="1"/>
              <a:t>c</a:t>
            </a:r>
            <a:r>
              <a:rPr lang="en-US" sz="1600" i="1" dirty="0" err="1"/>
              <a:t>•</a:t>
            </a:r>
            <a:r>
              <a:rPr lang="en-US" sz="2800" i="1" dirty="0" err="1"/>
              <a:t>q</a:t>
            </a:r>
            <a:r>
              <a:rPr lang="en-US" sz="2800" i="1" baseline="-25000" dirty="0" err="1"/>
              <a:t>c</a:t>
            </a:r>
            <a:r>
              <a:rPr lang="en-US" sz="2800" i="1" baseline="-25000" dirty="0"/>
              <a:t> </a:t>
            </a:r>
            <a:r>
              <a:rPr lang="en-US" sz="2800" i="1" dirty="0"/>
              <a:t>+ … + </a:t>
            </a:r>
            <a:r>
              <a:rPr lang="en-US" sz="2800" i="1" dirty="0" err="1"/>
              <a:t>P</a:t>
            </a:r>
            <a:r>
              <a:rPr lang="en-US" sz="2800" i="1" baseline="-25000" dirty="0" err="1"/>
              <a:t>z</a:t>
            </a:r>
            <a:r>
              <a:rPr lang="en-US" sz="1600" i="1" dirty="0" err="1"/>
              <a:t>•</a:t>
            </a:r>
            <a:r>
              <a:rPr lang="en-US" sz="2800" i="1" dirty="0" err="1"/>
              <a:t>q</a:t>
            </a:r>
            <a:r>
              <a:rPr lang="en-US" sz="2800" i="1" baseline="-25000" dirty="0" err="1"/>
              <a:t>z</a:t>
            </a:r>
            <a:r>
              <a:rPr lang="en-US" sz="2800" i="1" dirty="0"/>
              <a:t>  =  c </a:t>
            </a:r>
            <a:r>
              <a:rPr lang="en-US" sz="2800" dirty="0"/>
              <a:t>where </a:t>
            </a:r>
            <a:r>
              <a:rPr lang="en-US" sz="2800" i="1" dirty="0"/>
              <a:t>c</a:t>
            </a:r>
            <a:r>
              <a:rPr lang="en-US" sz="2800" dirty="0"/>
              <a:t> is total amount spent on consumption</a:t>
            </a:r>
            <a:r>
              <a:rPr lang="en-US" sz="2800" i="1" dirty="0"/>
              <a:t>.</a:t>
            </a:r>
            <a:r>
              <a:rPr lang="en-US" sz="2800" dirty="0"/>
              <a:t> </a:t>
            </a:r>
          </a:p>
          <a:p>
            <a:pPr marL="365760" indent="-365760">
              <a:spcBef>
                <a:spcPts val="2400"/>
              </a:spcBef>
              <a:spcAft>
                <a:spcPts val="600"/>
              </a:spcAft>
              <a:buClr>
                <a:srgbClr val="003399"/>
              </a:buClr>
            </a:pPr>
            <a:r>
              <a:rPr lang="en-US" sz="2800" dirty="0"/>
              <a:t>This consumer optimization generates </a:t>
            </a:r>
            <a:r>
              <a:rPr lang="en-US" sz="2800" dirty="0">
                <a:solidFill>
                  <a:srgbClr val="C00000"/>
                </a:solidFill>
              </a:rPr>
              <a:t>utility </a:t>
            </a:r>
            <a:r>
              <a:rPr lang="en-US" sz="2800" i="1" dirty="0">
                <a:solidFill>
                  <a:srgbClr val="C00000"/>
                </a:solidFill>
              </a:rPr>
              <a:t>u(c)</a:t>
            </a:r>
            <a:r>
              <a:rPr lang="en-US" sz="2800" dirty="0">
                <a:solidFill>
                  <a:srgbClr val="C00000"/>
                </a:solidFill>
              </a:rPr>
              <a:t> </a:t>
            </a:r>
            <a:r>
              <a:rPr lang="en-US" sz="2800" dirty="0"/>
              <a:t>with </a:t>
            </a:r>
            <a:r>
              <a:rPr lang="en-US" sz="2800" i="1" dirty="0"/>
              <a:t>u(.) </a:t>
            </a:r>
            <a:r>
              <a:rPr lang="en-US" sz="2800" dirty="0"/>
              <a:t>an increasing function of </a:t>
            </a:r>
            <a:r>
              <a:rPr lang="en-US" sz="2800" i="1" dirty="0"/>
              <a:t>c</a:t>
            </a:r>
            <a:r>
              <a:rPr lang="en-US" sz="2800" dirty="0"/>
              <a:t>.  </a:t>
            </a:r>
          </a:p>
          <a:p>
            <a:pPr marL="365760" indent="-365760">
              <a:spcBef>
                <a:spcPts val="2400"/>
              </a:spcBef>
              <a:spcAft>
                <a:spcPts val="600"/>
              </a:spcAft>
              <a:buClr>
                <a:srgbClr val="003399"/>
              </a:buClr>
            </a:pPr>
            <a:r>
              <a:rPr lang="en-US" sz="2800" dirty="0"/>
              <a:t>The </a:t>
            </a:r>
            <a:r>
              <a:rPr lang="en-US" sz="2800" dirty="0">
                <a:solidFill>
                  <a:srgbClr val="C00000"/>
                </a:solidFill>
              </a:rPr>
              <a:t>marginal utility of income is </a:t>
            </a:r>
            <a:r>
              <a:rPr lang="en-US" sz="2800" i="1" dirty="0">
                <a:solidFill>
                  <a:srgbClr val="C00000"/>
                </a:solidFill>
              </a:rPr>
              <a:t>u’(c)</a:t>
            </a:r>
            <a:r>
              <a:rPr lang="en-US" sz="2800" dirty="0"/>
              <a:t>, the slope of utility function </a:t>
            </a:r>
            <a:r>
              <a:rPr lang="en-US" sz="2800" i="1" dirty="0"/>
              <a:t>u(c) = </a:t>
            </a:r>
            <a:r>
              <a:rPr lang="en-US" sz="2800" dirty="0"/>
              <a:t>extra utility from having +$1</a:t>
            </a:r>
          </a:p>
          <a:p>
            <a:pPr marL="365760" indent="-365760">
              <a:spcBef>
                <a:spcPts val="2400"/>
              </a:spcBef>
              <a:spcAft>
                <a:spcPts val="600"/>
              </a:spcAft>
              <a:buClr>
                <a:srgbClr val="003399"/>
              </a:buClr>
            </a:pPr>
            <a:r>
              <a:rPr lang="en-US" sz="2800" dirty="0"/>
              <a:t>We expect </a:t>
            </a:r>
            <a:r>
              <a:rPr lang="en-US" sz="2800" i="1" dirty="0"/>
              <a:t>u’(c) </a:t>
            </a:r>
            <a:r>
              <a:rPr lang="en-US" sz="2800" dirty="0"/>
              <a:t>to </a:t>
            </a:r>
            <a:r>
              <a:rPr lang="en-US" sz="2800" b="1" dirty="0"/>
              <a:t>decrease</a:t>
            </a:r>
            <a:r>
              <a:rPr lang="en-US" sz="2800" dirty="0"/>
              <a:t> with </a:t>
            </a:r>
            <a:r>
              <a:rPr lang="en-US" sz="2800" i="1" dirty="0"/>
              <a:t>c</a:t>
            </a:r>
            <a:r>
              <a:rPr lang="en-US" sz="2800" dirty="0"/>
              <a:t> which means that </a:t>
            </a:r>
            <a:r>
              <a:rPr lang="en-US" sz="2800" i="1" dirty="0"/>
              <a:t>u(c)</a:t>
            </a:r>
            <a:r>
              <a:rPr lang="en-US" sz="2800" dirty="0"/>
              <a:t> is </a:t>
            </a:r>
            <a:r>
              <a:rPr lang="en-US" sz="2800" b="1" dirty="0"/>
              <a:t>concave</a:t>
            </a:r>
            <a:r>
              <a:rPr lang="en-US" sz="2800" dirty="0"/>
              <a:t> in </a:t>
            </a:r>
            <a:r>
              <a:rPr lang="en-US" sz="2800" i="1" dirty="0"/>
              <a:t>c</a:t>
            </a:r>
            <a:r>
              <a:rPr lang="en-US" sz="2800" dirty="0"/>
              <a:t>.</a:t>
            </a:r>
          </a:p>
        </p:txBody>
      </p:sp>
    </p:spTree>
    <p:extLst>
      <p:ext uri="{BB962C8B-B14F-4D97-AF65-F5344CB8AC3E}">
        <p14:creationId xmlns:p14="http://schemas.microsoft.com/office/powerpoint/2010/main" val="8718519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Quiz 1:</a:t>
            </a:r>
          </a:p>
          <a:p>
            <a:pPr marL="0" lvl="1" indent="0">
              <a:spcBef>
                <a:spcPts val="2400"/>
              </a:spcBef>
              <a:buClr>
                <a:srgbClr val="003399"/>
              </a:buClr>
              <a:buNone/>
            </a:pPr>
            <a:r>
              <a:rPr lang="en-US" dirty="0"/>
              <a:t>Question: Suppose UC Berkeley gives you an extra $500/month stipend this academic year. The extra stipend is most useful to you if:</a:t>
            </a:r>
          </a:p>
          <a:p>
            <a:pPr marL="365760" lvl="1" indent="-365760">
              <a:spcBef>
                <a:spcPts val="2400"/>
              </a:spcBef>
              <a:buClr>
                <a:srgbClr val="003399"/>
              </a:buClr>
              <a:buFont typeface="Arial" panose="020B0604020202020204" pitchFamily="34" charset="0"/>
              <a:buChar char="•"/>
            </a:pPr>
            <a:r>
              <a:rPr lang="en-US" dirty="0"/>
              <a:t>A. My current stipend is low ($1000/month)</a:t>
            </a:r>
          </a:p>
          <a:p>
            <a:pPr marL="365760" lvl="1" indent="-365760">
              <a:spcBef>
                <a:spcPts val="2400"/>
              </a:spcBef>
              <a:buClr>
                <a:srgbClr val="003399"/>
              </a:buClr>
              <a:buFont typeface="Arial" panose="020B0604020202020204" pitchFamily="34" charset="0"/>
              <a:buChar char="•"/>
            </a:pPr>
            <a:r>
              <a:rPr lang="en-US" dirty="0"/>
              <a:t>B. My current stipend is medium ($2000/month)</a:t>
            </a:r>
          </a:p>
          <a:p>
            <a:pPr marL="365760" lvl="1" indent="-365760">
              <a:spcBef>
                <a:spcPts val="2400"/>
              </a:spcBef>
              <a:buClr>
                <a:srgbClr val="003399"/>
              </a:buClr>
              <a:buFont typeface="Arial" panose="020B0604020202020204" pitchFamily="34" charset="0"/>
              <a:buChar char="•"/>
            </a:pPr>
            <a:r>
              <a:rPr lang="en-US" dirty="0"/>
              <a:t>C. My current stipend is high ($3000/month)</a:t>
            </a:r>
          </a:p>
          <a:p>
            <a:pPr marL="365760" lvl="1" indent="-365760">
              <a:spcBef>
                <a:spcPts val="2400"/>
              </a:spcBef>
              <a:buClr>
                <a:srgbClr val="003399"/>
              </a:buClr>
              <a:buFont typeface="Arial" panose="020B0604020202020204" pitchFamily="34" charset="0"/>
              <a:buChar char="•"/>
            </a:pPr>
            <a:r>
              <a:rPr lang="en-US" dirty="0"/>
              <a:t>D. It is equally useful to me in all A,B,C cases</a:t>
            </a:r>
          </a:p>
          <a:p>
            <a:pPr marL="0" lvl="1" indent="0">
              <a:spcBef>
                <a:spcPts val="2400"/>
              </a:spcBef>
              <a:buClr>
                <a:srgbClr val="003399"/>
              </a:buClr>
              <a:buNone/>
            </a:pPr>
            <a:r>
              <a:rPr lang="en-US" dirty="0">
                <a:solidFill>
                  <a:srgbClr val="C00000"/>
                </a:solidFill>
              </a:rPr>
              <a:t>Answer based on YOUR feelings (not ECON2 theory)</a:t>
            </a:r>
          </a:p>
        </p:txBody>
      </p:sp>
    </p:spTree>
    <p:extLst>
      <p:ext uri="{BB962C8B-B14F-4D97-AF65-F5344CB8AC3E}">
        <p14:creationId xmlns:p14="http://schemas.microsoft.com/office/powerpoint/2010/main" val="6015807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2"/>
          <p:cNvSpPr>
            <a:spLocks noChangeShapeType="1"/>
          </p:cNvSpPr>
          <p:nvPr/>
        </p:nvSpPr>
        <p:spPr bwMode="auto">
          <a:xfrm>
            <a:off x="1504950" y="1076325"/>
            <a:ext cx="0" cy="4652963"/>
          </a:xfrm>
          <a:prstGeom prst="line">
            <a:avLst/>
          </a:prstGeom>
          <a:noFill/>
          <a:ln w="28575">
            <a:solidFill>
              <a:schemeClr val="tx1"/>
            </a:solidFill>
            <a:round/>
            <a:headEnd type="stealth" w="med" len="me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5" name="Line 3"/>
          <p:cNvSpPr>
            <a:spLocks noChangeShapeType="1"/>
          </p:cNvSpPr>
          <p:nvPr/>
        </p:nvSpPr>
        <p:spPr bwMode="auto">
          <a:xfrm>
            <a:off x="1504950" y="5724525"/>
            <a:ext cx="6056313" cy="0"/>
          </a:xfrm>
          <a:prstGeom prst="line">
            <a:avLst/>
          </a:prstGeom>
          <a:noFill/>
          <a:ln w="28575">
            <a:solidFill>
              <a:schemeClr val="tx1"/>
            </a:solidFill>
            <a:round/>
            <a:headEnd/>
            <a:tailEnd type="stealth"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6" name="Text Box 16"/>
          <p:cNvSpPr txBox="1">
            <a:spLocks noChangeArrowheads="1"/>
          </p:cNvSpPr>
          <p:nvPr/>
        </p:nvSpPr>
        <p:spPr bwMode="auto">
          <a:xfrm>
            <a:off x="971550" y="5343525"/>
            <a:ext cx="838200" cy="8223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lgn="ctr">
              <a:defRPr/>
            </a:pPr>
            <a:endParaRPr lang="en-US" altLang="en-US" dirty="0"/>
          </a:p>
          <a:p>
            <a:pPr algn="ctr">
              <a:defRPr/>
            </a:pPr>
            <a:r>
              <a:rPr lang="en-US" altLang="en-US" dirty="0"/>
              <a:t>0</a:t>
            </a:r>
            <a:endParaRPr lang="en-US" altLang="en-US" baseline="-25000" dirty="0"/>
          </a:p>
        </p:txBody>
      </p:sp>
      <p:sp>
        <p:nvSpPr>
          <p:cNvPr id="12" name="Text Box 7"/>
          <p:cNvSpPr txBox="1">
            <a:spLocks noChangeArrowheads="1"/>
          </p:cNvSpPr>
          <p:nvPr/>
        </p:nvSpPr>
        <p:spPr bwMode="auto">
          <a:xfrm>
            <a:off x="1133127" y="327145"/>
            <a:ext cx="6877745" cy="126188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lgn="ctr">
              <a:defRPr/>
            </a:pPr>
            <a:r>
              <a:rPr lang="en-US" altLang="en-US" sz="2800" dirty="0">
                <a:solidFill>
                  <a:srgbClr val="003399"/>
                </a:solidFill>
                <a:latin typeface="Calibri" panose="020F0502020204030204" pitchFamily="34" charset="0"/>
                <a:cs typeface="Calibri" panose="020F0502020204030204" pitchFamily="34" charset="0"/>
              </a:rPr>
              <a:t>Utility Function</a:t>
            </a:r>
          </a:p>
          <a:p>
            <a:pPr algn="ctr">
              <a:defRPr/>
            </a:pPr>
            <a:r>
              <a:rPr lang="en-US" altLang="en-US" dirty="0">
                <a:solidFill>
                  <a:srgbClr val="CC0000"/>
                </a:solidFill>
                <a:latin typeface="Calibri" panose="020F0502020204030204" pitchFamily="34" charset="0"/>
                <a:cs typeface="Calibri" panose="020F0502020204030204" pitchFamily="34" charset="0"/>
              </a:rPr>
              <a:t>u(c) is increasing </a:t>
            </a:r>
          </a:p>
          <a:p>
            <a:pPr algn="ctr">
              <a:defRPr/>
            </a:pPr>
            <a:r>
              <a:rPr lang="en-US" altLang="en-US" dirty="0">
                <a:solidFill>
                  <a:srgbClr val="CC0000"/>
                </a:solidFill>
                <a:latin typeface="Calibri" panose="020F0502020204030204" pitchFamily="34" charset="0"/>
                <a:cs typeface="Calibri" panose="020F0502020204030204" pitchFamily="34" charset="0"/>
              </a:rPr>
              <a:t>u(c) is concave (means u’(c) is decreasing)</a:t>
            </a:r>
          </a:p>
        </p:txBody>
      </p:sp>
      <p:sp>
        <p:nvSpPr>
          <p:cNvPr id="15" name="TextBox 14"/>
          <p:cNvSpPr txBox="1"/>
          <p:nvPr/>
        </p:nvSpPr>
        <p:spPr>
          <a:xfrm>
            <a:off x="578911" y="1196752"/>
            <a:ext cx="995114" cy="1200329"/>
          </a:xfrm>
          <a:prstGeom prst="rect">
            <a:avLst/>
          </a:prstGeom>
          <a:noFill/>
        </p:spPr>
        <p:txBody>
          <a:bodyPr wrap="square" rtlCol="0">
            <a:spAutoFit/>
          </a:bodyPr>
          <a:lstStyle/>
          <a:p>
            <a:r>
              <a:rPr lang="en-GB" sz="2400" dirty="0">
                <a:latin typeface="Calibri" panose="020F0502020204030204" pitchFamily="34" charset="0"/>
                <a:ea typeface="MS PGothic" pitchFamily="34" charset="-128"/>
                <a:cs typeface="Calibri" panose="020F0502020204030204" pitchFamily="34" charset="0"/>
              </a:rPr>
              <a:t>Utility</a:t>
            </a:r>
          </a:p>
          <a:p>
            <a:r>
              <a:rPr lang="en-GB" sz="2400" dirty="0">
                <a:latin typeface="Calibri" panose="020F0502020204030204" pitchFamily="34" charset="0"/>
                <a:ea typeface="MS PGothic" pitchFamily="34" charset="-128"/>
                <a:cs typeface="Calibri" panose="020F0502020204030204" pitchFamily="34" charset="0"/>
              </a:rPr>
              <a:t>u(c)</a:t>
            </a:r>
            <a:br>
              <a:rPr lang="en-GB" sz="2400" i="1" dirty="0">
                <a:latin typeface="Cambria Math"/>
                <a:cs typeface="Times New Roman" panose="02020603050405020304" pitchFamily="18" charset="0"/>
              </a:rPr>
            </a:br>
            <a:endParaRPr lang="en-GB" sz="2400" dirty="0">
              <a:latin typeface="Times New Roman" panose="02020603050405020304" pitchFamily="18" charset="0"/>
              <a:cs typeface="Times New Roman" panose="02020603050405020304" pitchFamily="18" charset="0"/>
            </a:endParaRPr>
          </a:p>
        </p:txBody>
      </p:sp>
      <p:sp>
        <p:nvSpPr>
          <p:cNvPr id="2" name="TextBox 1"/>
          <p:cNvSpPr txBox="1"/>
          <p:nvPr/>
        </p:nvSpPr>
        <p:spPr>
          <a:xfrm>
            <a:off x="6660232" y="5791532"/>
            <a:ext cx="2376264" cy="461665"/>
          </a:xfrm>
          <a:prstGeom prst="rect">
            <a:avLst/>
          </a:prstGeom>
          <a:noFill/>
        </p:spPr>
        <p:txBody>
          <a:bodyPr wrap="square" rtlCol="0">
            <a:spAutoFit/>
          </a:bodyPr>
          <a:lstStyle/>
          <a:p>
            <a:r>
              <a:rPr lang="en-US" sz="2400" dirty="0">
                <a:latin typeface="Calibri" panose="020F0502020204030204" pitchFamily="34" charset="0"/>
                <a:ea typeface="MS PGothic" pitchFamily="34" charset="-128"/>
                <a:cs typeface="Calibri" panose="020F0502020204030204" pitchFamily="34" charset="0"/>
              </a:rPr>
              <a:t>$ consumption c</a:t>
            </a:r>
            <a:endParaRPr lang="en-GB" sz="2400" dirty="0">
              <a:latin typeface="Calibri" panose="020F0502020204030204" pitchFamily="34" charset="0"/>
              <a:ea typeface="MS PGothic" pitchFamily="34" charset="-128"/>
              <a:cs typeface="Calibri" panose="020F0502020204030204" pitchFamily="34" charset="0"/>
            </a:endParaRPr>
          </a:p>
        </p:txBody>
      </p:sp>
      <p:sp>
        <p:nvSpPr>
          <p:cNvPr id="32" name="弧形 31"/>
          <p:cNvSpPr/>
          <p:nvPr/>
        </p:nvSpPr>
        <p:spPr>
          <a:xfrm rot="16200000">
            <a:off x="3078309" y="1463972"/>
            <a:ext cx="6362057" cy="9403755"/>
          </a:xfrm>
          <a:prstGeom prst="arc">
            <a:avLst>
              <a:gd name="adj1" fmla="val 16197473"/>
              <a:gd name="adj2" fmla="val 2058765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3486073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A Household’s Budget Constraint</a:t>
            </a:r>
          </a:p>
          <a:p>
            <a:pPr marL="365760" indent="-365760">
              <a:spcBef>
                <a:spcPts val="2400"/>
              </a:spcBef>
              <a:buClr>
                <a:srgbClr val="003399"/>
              </a:buClr>
            </a:pPr>
            <a:r>
              <a:rPr lang="en-US" sz="2800" dirty="0">
                <a:solidFill>
                  <a:srgbClr val="CC0000"/>
                </a:solidFill>
              </a:rPr>
              <a:t>In words: </a:t>
            </a:r>
            <a:r>
              <a:rPr lang="en-US" sz="2800" dirty="0"/>
              <a:t>The total amount the household spends cannot exceed its income.</a:t>
            </a:r>
          </a:p>
          <a:p>
            <a:pPr marL="365760" indent="-365760">
              <a:spcBef>
                <a:spcPts val="2400"/>
              </a:spcBef>
              <a:buClr>
                <a:srgbClr val="003399"/>
              </a:buClr>
            </a:pPr>
            <a:r>
              <a:rPr lang="en-US" sz="2800" dirty="0">
                <a:solidFill>
                  <a:srgbClr val="CC0000"/>
                </a:solidFill>
              </a:rPr>
              <a:t>In symbols:</a:t>
            </a:r>
          </a:p>
          <a:p>
            <a:pPr marL="0" indent="0" algn="ctr">
              <a:spcBef>
                <a:spcPts val="2400"/>
              </a:spcBef>
              <a:buClr>
                <a:srgbClr val="003399"/>
              </a:buClr>
              <a:buNone/>
            </a:pPr>
            <a:r>
              <a:rPr lang="en-US" sz="2800" i="1" dirty="0"/>
              <a:t>P</a:t>
            </a:r>
            <a:r>
              <a:rPr lang="en-US" sz="2800" i="1" baseline="-25000" dirty="0"/>
              <a:t>a</a:t>
            </a:r>
            <a:r>
              <a:rPr lang="en-US" sz="1600" i="1" dirty="0"/>
              <a:t>•</a:t>
            </a:r>
            <a:r>
              <a:rPr lang="en-US" sz="2800" i="1" dirty="0"/>
              <a:t>q</a:t>
            </a:r>
            <a:r>
              <a:rPr lang="en-US" sz="2800" i="1" baseline="-25000" dirty="0"/>
              <a:t>a</a:t>
            </a:r>
            <a:r>
              <a:rPr lang="en-US" sz="2800" i="1" dirty="0"/>
              <a:t> + P</a:t>
            </a:r>
            <a:r>
              <a:rPr lang="en-US" sz="2800" i="1" baseline="-25000" dirty="0"/>
              <a:t>b</a:t>
            </a:r>
            <a:r>
              <a:rPr lang="en-US" sz="1600" i="1" dirty="0"/>
              <a:t>•</a:t>
            </a:r>
            <a:r>
              <a:rPr lang="en-US" sz="2800" i="1" dirty="0"/>
              <a:t>q</a:t>
            </a:r>
            <a:r>
              <a:rPr lang="en-US" sz="2800" i="1" baseline="-25000" dirty="0"/>
              <a:t>b</a:t>
            </a:r>
            <a:r>
              <a:rPr lang="en-US" sz="2800" i="1" dirty="0"/>
              <a:t> + P</a:t>
            </a:r>
            <a:r>
              <a:rPr lang="en-US" sz="2800" i="1" baseline="-25000" dirty="0"/>
              <a:t>c</a:t>
            </a:r>
            <a:r>
              <a:rPr lang="en-US" sz="1600" i="1" dirty="0"/>
              <a:t>•</a:t>
            </a:r>
            <a:r>
              <a:rPr lang="en-US" sz="2800" i="1" dirty="0"/>
              <a:t>q</a:t>
            </a:r>
            <a:r>
              <a:rPr lang="en-US" sz="2800" i="1" baseline="-25000" dirty="0"/>
              <a:t>c </a:t>
            </a:r>
            <a:r>
              <a:rPr lang="en-US" sz="2800" i="1" dirty="0"/>
              <a:t>+ … + P</a:t>
            </a:r>
            <a:r>
              <a:rPr lang="en-US" sz="2800" i="1" baseline="-25000" dirty="0"/>
              <a:t>z</a:t>
            </a:r>
            <a:r>
              <a:rPr lang="en-US" sz="1600" i="1" dirty="0"/>
              <a:t>•</a:t>
            </a:r>
            <a:r>
              <a:rPr lang="en-US" sz="2800" i="1" dirty="0"/>
              <a:t>q</a:t>
            </a:r>
            <a:r>
              <a:rPr lang="en-US" sz="2800" i="1" baseline="-25000" dirty="0"/>
              <a:t>z</a:t>
            </a:r>
            <a:r>
              <a:rPr lang="en-US" sz="2800" i="1" dirty="0"/>
              <a:t>  =  Income</a:t>
            </a:r>
            <a:r>
              <a:rPr lang="en-US" sz="2800" dirty="0"/>
              <a:t>,</a:t>
            </a:r>
          </a:p>
          <a:p>
            <a:pPr marL="0" indent="0">
              <a:spcBef>
                <a:spcPts val="2400"/>
              </a:spcBef>
              <a:buClr>
                <a:srgbClr val="003399"/>
              </a:buClr>
              <a:buNone/>
            </a:pPr>
            <a:r>
              <a:rPr lang="en-US" sz="2800" dirty="0"/>
              <a:t>where the </a:t>
            </a:r>
            <a:r>
              <a:rPr lang="en-US" sz="2800" i="1" dirty="0"/>
              <a:t>P</a:t>
            </a:r>
            <a:r>
              <a:rPr lang="en-US" sz="2800" dirty="0"/>
              <a:t>’s are the market prices of the various goods, and the </a:t>
            </a:r>
            <a:r>
              <a:rPr lang="en-US" sz="2800" i="1" dirty="0"/>
              <a:t>q</a:t>
            </a:r>
            <a:r>
              <a:rPr lang="en-US" sz="2800" dirty="0"/>
              <a:t>’s are the quantities that the individual household buys.</a:t>
            </a:r>
          </a:p>
          <a:p>
            <a:pPr marL="0" indent="0">
              <a:spcBef>
                <a:spcPts val="2400"/>
              </a:spcBef>
              <a:buClr>
                <a:srgbClr val="003399"/>
              </a:buClr>
              <a:buNone/>
            </a:pPr>
            <a:endParaRPr lang="en-US" sz="2800" dirty="0"/>
          </a:p>
          <a:p>
            <a:pPr marL="0" indent="0">
              <a:spcBef>
                <a:spcPts val="2400"/>
              </a:spcBef>
              <a:buClr>
                <a:srgbClr val="003399"/>
              </a:buClr>
              <a:buNone/>
            </a:pPr>
            <a:endParaRPr lang="en-US" sz="2800" dirty="0"/>
          </a:p>
        </p:txBody>
      </p:sp>
    </p:spTree>
    <p:extLst>
      <p:ext uri="{BB962C8B-B14F-4D97-AF65-F5344CB8AC3E}">
        <p14:creationId xmlns:p14="http://schemas.microsoft.com/office/powerpoint/2010/main" val="3606888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2"/>
          <p:cNvSpPr>
            <a:spLocks noChangeShapeType="1"/>
          </p:cNvSpPr>
          <p:nvPr/>
        </p:nvSpPr>
        <p:spPr bwMode="auto">
          <a:xfrm>
            <a:off x="1504950" y="1076325"/>
            <a:ext cx="0" cy="4652963"/>
          </a:xfrm>
          <a:prstGeom prst="line">
            <a:avLst/>
          </a:prstGeom>
          <a:noFill/>
          <a:ln w="28575">
            <a:solidFill>
              <a:schemeClr val="tx1"/>
            </a:solidFill>
            <a:round/>
            <a:headEnd type="stealth" w="med" len="me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5" name="Line 3"/>
          <p:cNvSpPr>
            <a:spLocks noChangeShapeType="1"/>
          </p:cNvSpPr>
          <p:nvPr/>
        </p:nvSpPr>
        <p:spPr bwMode="auto">
          <a:xfrm>
            <a:off x="1504950" y="5724525"/>
            <a:ext cx="6056313" cy="0"/>
          </a:xfrm>
          <a:prstGeom prst="line">
            <a:avLst/>
          </a:prstGeom>
          <a:noFill/>
          <a:ln w="28575">
            <a:solidFill>
              <a:schemeClr val="tx1"/>
            </a:solidFill>
            <a:round/>
            <a:headEnd/>
            <a:tailEnd type="stealth"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6" name="Text Box 16"/>
          <p:cNvSpPr txBox="1">
            <a:spLocks noChangeArrowheads="1"/>
          </p:cNvSpPr>
          <p:nvPr/>
        </p:nvSpPr>
        <p:spPr bwMode="auto">
          <a:xfrm>
            <a:off x="971550" y="5343525"/>
            <a:ext cx="838200" cy="8223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lgn="ctr">
              <a:defRPr/>
            </a:pPr>
            <a:endParaRPr lang="en-US" altLang="en-US" dirty="0"/>
          </a:p>
          <a:p>
            <a:pPr algn="ctr">
              <a:defRPr/>
            </a:pPr>
            <a:r>
              <a:rPr lang="en-US" altLang="en-US" dirty="0"/>
              <a:t>0</a:t>
            </a:r>
            <a:endParaRPr lang="en-US" altLang="en-US" baseline="-25000" dirty="0"/>
          </a:p>
        </p:txBody>
      </p:sp>
      <p:sp>
        <p:nvSpPr>
          <p:cNvPr id="12" name="Text Box 7"/>
          <p:cNvSpPr txBox="1">
            <a:spLocks noChangeArrowheads="1"/>
          </p:cNvSpPr>
          <p:nvPr/>
        </p:nvSpPr>
        <p:spPr bwMode="auto">
          <a:xfrm>
            <a:off x="1133127" y="327145"/>
            <a:ext cx="6877745" cy="126188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lgn="ctr">
              <a:defRPr/>
            </a:pPr>
            <a:r>
              <a:rPr lang="en-US" altLang="en-US" sz="2800" dirty="0">
                <a:solidFill>
                  <a:srgbClr val="003399"/>
                </a:solidFill>
                <a:latin typeface="Calibri" panose="020F0502020204030204" pitchFamily="34" charset="0"/>
                <a:cs typeface="Calibri" panose="020F0502020204030204" pitchFamily="34" charset="0"/>
              </a:rPr>
              <a:t>Utility Function</a:t>
            </a:r>
          </a:p>
          <a:p>
            <a:pPr algn="ctr">
              <a:defRPr/>
            </a:pPr>
            <a:r>
              <a:rPr lang="en-US" altLang="en-US" dirty="0">
                <a:solidFill>
                  <a:srgbClr val="CC0000"/>
                </a:solidFill>
                <a:latin typeface="Calibri" panose="020F0502020204030204" pitchFamily="34" charset="0"/>
                <a:cs typeface="Calibri" panose="020F0502020204030204" pitchFamily="34" charset="0"/>
              </a:rPr>
              <a:t>u(c) is increasing </a:t>
            </a:r>
          </a:p>
          <a:p>
            <a:pPr algn="ctr">
              <a:defRPr/>
            </a:pPr>
            <a:r>
              <a:rPr lang="en-US" altLang="en-US" dirty="0">
                <a:solidFill>
                  <a:srgbClr val="CC0000"/>
                </a:solidFill>
                <a:latin typeface="Calibri" panose="020F0502020204030204" pitchFamily="34" charset="0"/>
                <a:cs typeface="Calibri" panose="020F0502020204030204" pitchFamily="34" charset="0"/>
              </a:rPr>
              <a:t>u(c) is concave (means u’(c) is decreasing)</a:t>
            </a:r>
          </a:p>
        </p:txBody>
      </p:sp>
      <p:sp>
        <p:nvSpPr>
          <p:cNvPr id="15" name="TextBox 14"/>
          <p:cNvSpPr txBox="1"/>
          <p:nvPr/>
        </p:nvSpPr>
        <p:spPr>
          <a:xfrm>
            <a:off x="578911" y="1196752"/>
            <a:ext cx="995114" cy="1200329"/>
          </a:xfrm>
          <a:prstGeom prst="rect">
            <a:avLst/>
          </a:prstGeom>
          <a:noFill/>
        </p:spPr>
        <p:txBody>
          <a:bodyPr wrap="square" rtlCol="0">
            <a:spAutoFit/>
          </a:bodyPr>
          <a:lstStyle/>
          <a:p>
            <a:r>
              <a:rPr lang="en-GB" sz="2400" dirty="0">
                <a:latin typeface="Calibri" panose="020F0502020204030204" pitchFamily="34" charset="0"/>
                <a:ea typeface="MS PGothic" pitchFamily="34" charset="-128"/>
                <a:cs typeface="Calibri" panose="020F0502020204030204" pitchFamily="34" charset="0"/>
              </a:rPr>
              <a:t>Utility</a:t>
            </a:r>
          </a:p>
          <a:p>
            <a:r>
              <a:rPr lang="en-GB" sz="2400" dirty="0">
                <a:latin typeface="Calibri" panose="020F0502020204030204" pitchFamily="34" charset="0"/>
                <a:ea typeface="MS PGothic" pitchFamily="34" charset="-128"/>
                <a:cs typeface="Calibri" panose="020F0502020204030204" pitchFamily="34" charset="0"/>
              </a:rPr>
              <a:t>u(c)</a:t>
            </a:r>
            <a:br>
              <a:rPr lang="en-GB" sz="2400" i="1" dirty="0">
                <a:latin typeface="Cambria Math"/>
                <a:cs typeface="Times New Roman" panose="02020603050405020304" pitchFamily="18" charset="0"/>
              </a:rPr>
            </a:br>
            <a:endParaRPr lang="en-GB" sz="2400" dirty="0">
              <a:latin typeface="Times New Roman" panose="02020603050405020304" pitchFamily="18" charset="0"/>
              <a:cs typeface="Times New Roman" panose="02020603050405020304" pitchFamily="18" charset="0"/>
            </a:endParaRPr>
          </a:p>
        </p:txBody>
      </p:sp>
      <p:sp>
        <p:nvSpPr>
          <p:cNvPr id="2" name="TextBox 1"/>
          <p:cNvSpPr txBox="1"/>
          <p:nvPr/>
        </p:nvSpPr>
        <p:spPr>
          <a:xfrm>
            <a:off x="6660232" y="5791532"/>
            <a:ext cx="2376264" cy="461665"/>
          </a:xfrm>
          <a:prstGeom prst="rect">
            <a:avLst/>
          </a:prstGeom>
          <a:noFill/>
        </p:spPr>
        <p:txBody>
          <a:bodyPr wrap="square" rtlCol="0">
            <a:spAutoFit/>
          </a:bodyPr>
          <a:lstStyle/>
          <a:p>
            <a:r>
              <a:rPr lang="en-US" sz="2400" dirty="0">
                <a:latin typeface="Calibri" panose="020F0502020204030204" pitchFamily="34" charset="0"/>
                <a:ea typeface="MS PGothic" pitchFamily="34" charset="-128"/>
                <a:cs typeface="Calibri" panose="020F0502020204030204" pitchFamily="34" charset="0"/>
              </a:rPr>
              <a:t>$ consumption c</a:t>
            </a:r>
            <a:endParaRPr lang="en-GB" sz="2400" dirty="0">
              <a:latin typeface="Calibri" panose="020F0502020204030204" pitchFamily="34" charset="0"/>
              <a:ea typeface="MS PGothic" pitchFamily="34" charset="-128"/>
              <a:cs typeface="Calibri" panose="020F0502020204030204" pitchFamily="34" charset="0"/>
            </a:endParaRPr>
          </a:p>
        </p:txBody>
      </p:sp>
      <p:sp>
        <p:nvSpPr>
          <p:cNvPr id="32" name="弧形 31"/>
          <p:cNvSpPr/>
          <p:nvPr/>
        </p:nvSpPr>
        <p:spPr>
          <a:xfrm rot="16200000">
            <a:off x="3078309" y="1463972"/>
            <a:ext cx="6362057" cy="9403755"/>
          </a:xfrm>
          <a:prstGeom prst="arc">
            <a:avLst>
              <a:gd name="adj1" fmla="val 16197473"/>
              <a:gd name="adj2" fmla="val 2058765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 name="TextBox 2">
            <a:extLst>
              <a:ext uri="{FF2B5EF4-FFF2-40B4-BE49-F238E27FC236}">
                <a16:creationId xmlns:a16="http://schemas.microsoft.com/office/drawing/2014/main" id="{885C6998-5DED-D2C4-CB26-E7026FE615FC}"/>
              </a:ext>
            </a:extLst>
          </p:cNvPr>
          <p:cNvSpPr txBox="1"/>
          <p:nvPr/>
        </p:nvSpPr>
        <p:spPr>
          <a:xfrm>
            <a:off x="4735513" y="3276600"/>
            <a:ext cx="3436937" cy="2585323"/>
          </a:xfrm>
          <a:prstGeom prst="rect">
            <a:avLst/>
          </a:prstGeom>
          <a:noFill/>
        </p:spPr>
        <p:txBody>
          <a:bodyPr wrap="square" rtlCol="0">
            <a:spAutoFit/>
          </a:bodyPr>
          <a:lstStyle/>
          <a:p>
            <a:r>
              <a:rPr lang="en-US" sz="2400" dirty="0"/>
              <a:t>Example:</a:t>
            </a:r>
          </a:p>
          <a:p>
            <a:r>
              <a:rPr lang="en-US" sz="2400" dirty="0"/>
              <a:t>u(c)=log(c)</a:t>
            </a:r>
          </a:p>
          <a:p>
            <a:r>
              <a:rPr lang="en-US" sz="2400" dirty="0"/>
              <a:t>u’(c)=1/c</a:t>
            </a:r>
          </a:p>
          <a:p>
            <a:r>
              <a:rPr lang="en-US" sz="2400" dirty="0"/>
              <a:t>10% increase in c gives same utility whether c is high or low</a:t>
            </a:r>
          </a:p>
          <a:p>
            <a:endParaRPr lang="en-US" dirty="0"/>
          </a:p>
        </p:txBody>
      </p:sp>
    </p:spTree>
    <p:extLst>
      <p:ext uri="{BB962C8B-B14F-4D97-AF65-F5344CB8AC3E}">
        <p14:creationId xmlns:p14="http://schemas.microsoft.com/office/powerpoint/2010/main" val="15743894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15240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Utility of Income</a:t>
            </a:r>
          </a:p>
          <a:p>
            <a:pPr marL="365760" indent="-365760">
              <a:spcBef>
                <a:spcPts val="2400"/>
              </a:spcBef>
              <a:spcAft>
                <a:spcPts val="600"/>
              </a:spcAft>
              <a:buClr>
                <a:srgbClr val="003399"/>
              </a:buClr>
            </a:pPr>
            <a:r>
              <a:rPr lang="en-US" sz="2800" dirty="0"/>
              <a:t>Even though consumer satiates with any specific good, you never satiate with total income c because there are always more expensive goods to start consuming (fancier house, car, etc.)  </a:t>
            </a:r>
          </a:p>
          <a:p>
            <a:pPr marL="365760" indent="-365760">
              <a:spcBef>
                <a:spcPts val="2400"/>
              </a:spcBef>
              <a:spcAft>
                <a:spcPts val="600"/>
              </a:spcAft>
              <a:buClr>
                <a:srgbClr val="003399"/>
              </a:buClr>
            </a:pPr>
            <a:r>
              <a:rPr lang="en-US" sz="2800" dirty="0"/>
              <a:t>With concave u(c): u’(poor)&gt;u’(rich) =&gt; taking $1 from rich to give $1 to poor increases total utility</a:t>
            </a:r>
          </a:p>
          <a:p>
            <a:pPr marL="365760" indent="-365760">
              <a:spcBef>
                <a:spcPts val="2400"/>
              </a:spcBef>
              <a:spcAft>
                <a:spcPts val="600"/>
              </a:spcAft>
              <a:buClr>
                <a:srgbClr val="003399"/>
              </a:buClr>
            </a:pPr>
            <a:r>
              <a:rPr lang="en-US" sz="2800" dirty="0"/>
              <a:t>Non-satiation (“it’s never enough”) is what drives perpetual economic growth  </a:t>
            </a:r>
          </a:p>
          <a:p>
            <a:pPr marL="365760" indent="-365760">
              <a:spcBef>
                <a:spcPts val="2400"/>
              </a:spcBef>
              <a:spcAft>
                <a:spcPts val="600"/>
              </a:spcAft>
              <a:buClr>
                <a:srgbClr val="003399"/>
              </a:buClr>
            </a:pPr>
            <a:r>
              <a:rPr lang="en-US" sz="2800" dirty="0"/>
              <a:t>Sociologically: non-satiation arises because utility is always relative to what others consume</a:t>
            </a:r>
          </a:p>
        </p:txBody>
      </p:sp>
    </p:spTree>
    <p:extLst>
      <p:ext uri="{BB962C8B-B14F-4D97-AF65-F5344CB8AC3E}">
        <p14:creationId xmlns:p14="http://schemas.microsoft.com/office/powerpoint/2010/main" val="358246116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15240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How to Measure Society’s Well-Being? </a:t>
            </a:r>
          </a:p>
          <a:p>
            <a:pPr marL="365760" indent="-365760">
              <a:spcBef>
                <a:spcPts val="2400"/>
              </a:spcBef>
              <a:spcAft>
                <a:spcPts val="600"/>
              </a:spcAft>
              <a:buClr>
                <a:srgbClr val="003399"/>
              </a:buClr>
            </a:pPr>
            <a:r>
              <a:rPr lang="en-US" sz="2600" dirty="0">
                <a:solidFill>
                  <a:srgbClr val="CC0000"/>
                </a:solidFill>
              </a:rPr>
              <a:t>Libertarian:</a:t>
            </a:r>
            <a:r>
              <a:rPr lang="en-US" sz="2600" dirty="0"/>
              <a:t> social well-being is the sum of $ of economic surplus across agents regardless of who gets it =&gt; Inequality irrelevant, no value in redistribution.</a:t>
            </a:r>
          </a:p>
          <a:p>
            <a:pPr marL="365760" indent="-365760">
              <a:spcBef>
                <a:spcPts val="2400"/>
              </a:spcBef>
              <a:spcAft>
                <a:spcPts val="600"/>
              </a:spcAft>
              <a:buClr>
                <a:srgbClr val="003399"/>
              </a:buClr>
            </a:pPr>
            <a:r>
              <a:rPr lang="en-US" sz="2600" dirty="0">
                <a:solidFill>
                  <a:srgbClr val="CC0000"/>
                </a:solidFill>
              </a:rPr>
              <a:t>Utilitarian:</a:t>
            </a:r>
            <a:r>
              <a:rPr lang="en-US" sz="2600" dirty="0"/>
              <a:t> social well-being is sum of utilities. If u(c) is concave, value in redistributing from rich to poor. Traditional criterion for economists.</a:t>
            </a:r>
          </a:p>
          <a:p>
            <a:pPr marL="365760" indent="-365760">
              <a:spcBef>
                <a:spcPts val="2400"/>
              </a:spcBef>
              <a:spcAft>
                <a:spcPts val="600"/>
              </a:spcAft>
              <a:buClr>
                <a:srgbClr val="003399"/>
              </a:buClr>
            </a:pPr>
            <a:r>
              <a:rPr lang="en-US" sz="2600" dirty="0">
                <a:solidFill>
                  <a:srgbClr val="CC0000"/>
                </a:solidFill>
              </a:rPr>
              <a:t>Rawlsian:</a:t>
            </a:r>
            <a:r>
              <a:rPr lang="en-US" sz="2600" dirty="0"/>
              <a:t> (after John Rawls) social well-being is the utility of the worst-off person in society. Aim is to make the poorest as well-off as possible.</a:t>
            </a:r>
          </a:p>
          <a:p>
            <a:pPr marL="0" indent="0">
              <a:spcBef>
                <a:spcPts val="2400"/>
              </a:spcBef>
              <a:spcAft>
                <a:spcPts val="600"/>
              </a:spcAft>
              <a:buClr>
                <a:srgbClr val="003399"/>
              </a:buClr>
              <a:buNone/>
            </a:pPr>
            <a:r>
              <a:rPr lang="en-US" sz="2600" dirty="0"/>
              <a:t>All these measures are based on individualistic outcomes and miss fairness, rights, process considerations</a:t>
            </a:r>
          </a:p>
          <a:p>
            <a:pPr marL="0" indent="0">
              <a:spcBef>
                <a:spcPts val="2400"/>
              </a:spcBef>
              <a:spcAft>
                <a:spcPts val="600"/>
              </a:spcAft>
              <a:buClr>
                <a:srgbClr val="003399"/>
              </a:buClr>
              <a:buNone/>
            </a:pPr>
            <a:endParaRPr lang="en-US" sz="2800" dirty="0"/>
          </a:p>
          <a:p>
            <a:pPr marL="0" indent="0">
              <a:spcBef>
                <a:spcPts val="2400"/>
              </a:spcBef>
              <a:spcAft>
                <a:spcPts val="600"/>
              </a:spcAft>
              <a:buClr>
                <a:srgbClr val="003399"/>
              </a:buClr>
              <a:buNone/>
            </a:pPr>
            <a:endParaRPr lang="en-US" sz="2800" dirty="0"/>
          </a:p>
        </p:txBody>
      </p:sp>
    </p:spTree>
    <p:extLst>
      <p:ext uri="{BB962C8B-B14F-4D97-AF65-F5344CB8AC3E}">
        <p14:creationId xmlns:p14="http://schemas.microsoft.com/office/powerpoint/2010/main" val="23513422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Quiz 2:</a:t>
            </a:r>
          </a:p>
          <a:p>
            <a:pPr marL="0" lvl="1" indent="0">
              <a:spcBef>
                <a:spcPts val="2400"/>
              </a:spcBef>
              <a:buClr>
                <a:srgbClr val="003399"/>
              </a:buClr>
              <a:buNone/>
            </a:pPr>
            <a:r>
              <a:rPr lang="en-US" dirty="0"/>
              <a:t>Question: Which measure of social welfare fits best with your views?</a:t>
            </a:r>
          </a:p>
          <a:p>
            <a:pPr marL="365760" lvl="1" indent="-365760">
              <a:spcBef>
                <a:spcPts val="2400"/>
              </a:spcBef>
              <a:buClr>
                <a:srgbClr val="003399"/>
              </a:buClr>
              <a:buFont typeface="Arial" panose="020B0604020202020204" pitchFamily="34" charset="0"/>
              <a:buChar char="•"/>
            </a:pPr>
            <a:r>
              <a:rPr lang="en-US" dirty="0"/>
              <a:t>A. Libertarian ($ sum of economic surplus)</a:t>
            </a:r>
          </a:p>
          <a:p>
            <a:pPr marL="365760" lvl="1" indent="-365760">
              <a:spcBef>
                <a:spcPts val="2400"/>
              </a:spcBef>
              <a:buClr>
                <a:srgbClr val="003399"/>
              </a:buClr>
              <a:buFont typeface="Arial" panose="020B0604020202020204" pitchFamily="34" charset="0"/>
              <a:buChar char="•"/>
            </a:pPr>
            <a:r>
              <a:rPr lang="en-US" dirty="0"/>
              <a:t>B. Utilitarian (sum of utilities)</a:t>
            </a:r>
          </a:p>
          <a:p>
            <a:pPr marL="365760" lvl="1" indent="-365760">
              <a:spcBef>
                <a:spcPts val="2400"/>
              </a:spcBef>
              <a:buClr>
                <a:srgbClr val="003399"/>
              </a:buClr>
              <a:buFont typeface="Arial" panose="020B0604020202020204" pitchFamily="34" charset="0"/>
              <a:buChar char="•"/>
            </a:pPr>
            <a:r>
              <a:rPr lang="en-US" dirty="0"/>
              <a:t>C. Rawlsian (utility of the poorest person)</a:t>
            </a:r>
          </a:p>
          <a:p>
            <a:pPr marL="365760" lvl="1" indent="-365760">
              <a:spcBef>
                <a:spcPts val="2400"/>
              </a:spcBef>
              <a:buClr>
                <a:srgbClr val="003399"/>
              </a:buClr>
              <a:buFont typeface="Arial" panose="020B0604020202020204" pitchFamily="34" charset="0"/>
              <a:buChar char="•"/>
            </a:pPr>
            <a:r>
              <a:rPr lang="en-US" dirty="0"/>
              <a:t>D. None of these fit with my views</a:t>
            </a:r>
          </a:p>
          <a:p>
            <a:pPr marL="0" lvl="1" indent="0">
              <a:spcBef>
                <a:spcPts val="2400"/>
              </a:spcBef>
              <a:buClr>
                <a:srgbClr val="003399"/>
              </a:buClr>
              <a:buNone/>
            </a:pPr>
            <a:r>
              <a:rPr lang="en-US" dirty="0">
                <a:solidFill>
                  <a:srgbClr val="C00000"/>
                </a:solidFill>
              </a:rPr>
              <a:t>Answer based on YOUR feelings (not ECON2 theory)</a:t>
            </a:r>
          </a:p>
        </p:txBody>
      </p:sp>
    </p:spTree>
    <p:extLst>
      <p:ext uri="{BB962C8B-B14F-4D97-AF65-F5344CB8AC3E}">
        <p14:creationId xmlns:p14="http://schemas.microsoft.com/office/powerpoint/2010/main" val="40543916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p:spPr>
        <p:txBody>
          <a:bodyPr/>
          <a:lstStyle/>
          <a:p>
            <a:pPr marL="571500" indent="-571500" algn="ctr">
              <a:lnSpc>
                <a:spcPct val="110000"/>
              </a:lnSpc>
              <a:spcBef>
                <a:spcPts val="1200"/>
              </a:spcBef>
              <a:buClr>
                <a:srgbClr val="FF0000"/>
              </a:buClr>
              <a:buNone/>
            </a:pPr>
            <a:endParaRPr lang="en-US" cap="small" dirty="0">
              <a:solidFill>
                <a:srgbClr val="FF0000"/>
              </a:solidFill>
            </a:endParaRPr>
          </a:p>
          <a:p>
            <a:pPr marL="0" indent="0" algn="ctr">
              <a:spcBef>
                <a:spcPts val="600"/>
              </a:spcBef>
              <a:buFont typeface="+mj-lt"/>
              <a:buAutoNum type="romanUcPeriod" startAt="5"/>
            </a:pPr>
            <a:r>
              <a:rPr lang="en-US" cap="small" dirty="0">
                <a:solidFill>
                  <a:srgbClr val="CC0000"/>
                </a:solidFill>
              </a:rPr>
              <a:t>  </a:t>
            </a:r>
            <a:r>
              <a:rPr lang="en-US" cap="small" dirty="0">
                <a:solidFill>
                  <a:srgbClr val="CC0000"/>
                </a:solidFill>
                <a:hlinkClick r:id="rId3"/>
              </a:rPr>
              <a:t>“Fairness as a Constraint on Profit Seeking” </a:t>
            </a:r>
            <a:r>
              <a:rPr lang="en-US" cap="small" dirty="0">
                <a:solidFill>
                  <a:srgbClr val="CC0000"/>
                </a:solidFill>
              </a:rPr>
              <a:t>by </a:t>
            </a:r>
            <a:r>
              <a:rPr lang="en-US" cap="small" dirty="0" err="1">
                <a:solidFill>
                  <a:srgbClr val="CC0000"/>
                </a:solidFill>
              </a:rPr>
              <a:t>Kahneman</a:t>
            </a:r>
            <a:r>
              <a:rPr lang="en-US" cap="small" dirty="0">
                <a:solidFill>
                  <a:srgbClr val="CC0000"/>
                </a:solidFill>
              </a:rPr>
              <a:t>, </a:t>
            </a:r>
            <a:r>
              <a:rPr lang="en-US" cap="small" dirty="0" err="1">
                <a:solidFill>
                  <a:srgbClr val="CC0000"/>
                </a:solidFill>
              </a:rPr>
              <a:t>Knetsch</a:t>
            </a:r>
            <a:r>
              <a:rPr lang="en-US" cap="small" dirty="0">
                <a:solidFill>
                  <a:srgbClr val="CC0000"/>
                </a:solidFill>
              </a:rPr>
              <a:t>, and </a:t>
            </a:r>
            <a:r>
              <a:rPr lang="en-US" cap="small" dirty="0" err="1">
                <a:solidFill>
                  <a:srgbClr val="CC0000"/>
                </a:solidFill>
              </a:rPr>
              <a:t>Thaler</a:t>
            </a:r>
            <a:endParaRPr lang="en-US" sz="3200" i="1" cap="small" dirty="0">
              <a:solidFill>
                <a:srgbClr val="CC0000"/>
              </a:solidFill>
            </a:endParaRPr>
          </a:p>
        </p:txBody>
      </p:sp>
    </p:spTree>
    <p:extLst>
      <p:ext uri="{BB962C8B-B14F-4D97-AF65-F5344CB8AC3E}">
        <p14:creationId xmlns:p14="http://schemas.microsoft.com/office/powerpoint/2010/main" val="35435794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Behavioral Economics</a:t>
            </a:r>
          </a:p>
          <a:p>
            <a:pPr marL="365760" indent="-365760">
              <a:spcBef>
                <a:spcPts val="2400"/>
              </a:spcBef>
              <a:spcAft>
                <a:spcPts val="600"/>
              </a:spcAft>
              <a:buClr>
                <a:srgbClr val="003399"/>
              </a:buClr>
            </a:pPr>
            <a:r>
              <a:rPr lang="en-US" sz="2800" dirty="0"/>
              <a:t>Brings the complexity of human behavior into the analysis of economic decision-making.</a:t>
            </a:r>
          </a:p>
          <a:p>
            <a:pPr marL="365760" indent="-365760">
              <a:spcBef>
                <a:spcPts val="2400"/>
              </a:spcBef>
              <a:spcAft>
                <a:spcPts val="600"/>
              </a:spcAft>
              <a:buClr>
                <a:srgbClr val="003399"/>
              </a:buClr>
            </a:pPr>
            <a:r>
              <a:rPr lang="en-US" sz="2800" dirty="0"/>
              <a:t>Blends psychology and economics.</a:t>
            </a:r>
          </a:p>
          <a:p>
            <a:pPr marL="365760" indent="-365760">
              <a:spcBef>
                <a:spcPts val="2400"/>
              </a:spcBef>
              <a:spcAft>
                <a:spcPts val="600"/>
              </a:spcAft>
              <a:buClr>
                <a:srgbClr val="003399"/>
              </a:buClr>
            </a:pPr>
            <a:r>
              <a:rPr lang="en-US" sz="2800" i="1" dirty="0"/>
              <a:t>The Undoing Project</a:t>
            </a:r>
            <a:r>
              <a:rPr lang="en-US" sz="2800" dirty="0"/>
              <a:t> by Michael Lewis and </a:t>
            </a:r>
            <a:r>
              <a:rPr lang="en-US" sz="2800" i="1" dirty="0"/>
              <a:t>Misbehaving</a:t>
            </a:r>
            <a:r>
              <a:rPr lang="en-US" sz="2800" dirty="0"/>
              <a:t> by Richard Thaler are fun books on the birth of the field.</a:t>
            </a:r>
          </a:p>
        </p:txBody>
      </p:sp>
    </p:spTree>
    <p:extLst>
      <p:ext uri="{BB962C8B-B14F-4D97-AF65-F5344CB8AC3E}">
        <p14:creationId xmlns:p14="http://schemas.microsoft.com/office/powerpoint/2010/main" val="3757069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Lab Experiments</a:t>
            </a:r>
          </a:p>
          <a:p>
            <a:pPr marL="365760" indent="-365760">
              <a:spcBef>
                <a:spcPts val="2400"/>
              </a:spcBef>
              <a:spcAft>
                <a:spcPts val="600"/>
              </a:spcAft>
              <a:buClr>
                <a:srgbClr val="003399"/>
              </a:buClr>
            </a:pPr>
            <a:r>
              <a:rPr lang="en-US" sz="2800" dirty="0"/>
              <a:t>Another way to gather information about economic behavior.</a:t>
            </a:r>
          </a:p>
          <a:p>
            <a:pPr marL="365760" indent="-365760">
              <a:spcBef>
                <a:spcPts val="2400"/>
              </a:spcBef>
              <a:spcAft>
                <a:spcPts val="600"/>
              </a:spcAft>
              <a:buClr>
                <a:srgbClr val="003399"/>
              </a:buClr>
            </a:pPr>
            <a:r>
              <a:rPr lang="en-US" sz="2800" dirty="0"/>
              <a:t>Watch behavior in a controlled laboratory setting.</a:t>
            </a:r>
          </a:p>
          <a:p>
            <a:pPr marL="0" indent="0">
              <a:spcBef>
                <a:spcPts val="2400"/>
              </a:spcBef>
              <a:spcAft>
                <a:spcPts val="600"/>
              </a:spcAft>
              <a:buClr>
                <a:srgbClr val="003399"/>
              </a:buClr>
              <a:buNone/>
            </a:pPr>
            <a:endParaRPr lang="en-US" sz="2800" dirty="0"/>
          </a:p>
        </p:txBody>
      </p:sp>
    </p:spTree>
    <p:extLst>
      <p:ext uri="{BB962C8B-B14F-4D97-AF65-F5344CB8AC3E}">
        <p14:creationId xmlns:p14="http://schemas.microsoft.com/office/powerpoint/2010/main" val="2705785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79" y="22860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Empirical Strategy of </a:t>
            </a:r>
            <a:r>
              <a:rPr lang="en-US" dirty="0" err="1">
                <a:solidFill>
                  <a:srgbClr val="003399"/>
                </a:solidFill>
              </a:rPr>
              <a:t>Kahneman</a:t>
            </a:r>
            <a:r>
              <a:rPr lang="en-US" dirty="0">
                <a:solidFill>
                  <a:srgbClr val="003399"/>
                </a:solidFill>
              </a:rPr>
              <a:t>, et al.</a:t>
            </a:r>
          </a:p>
          <a:p>
            <a:pPr marL="365760" indent="-365760">
              <a:spcBef>
                <a:spcPts val="2400"/>
              </a:spcBef>
              <a:spcAft>
                <a:spcPts val="600"/>
              </a:spcAft>
              <a:buClr>
                <a:srgbClr val="003399"/>
              </a:buClr>
            </a:pPr>
            <a:r>
              <a:rPr lang="en-US" sz="2800" dirty="0"/>
              <a:t>Asking people to respond to vignettes.</a:t>
            </a:r>
          </a:p>
          <a:p>
            <a:pPr marL="365760" indent="-365760">
              <a:spcBef>
                <a:spcPts val="2400"/>
              </a:spcBef>
              <a:spcAft>
                <a:spcPts val="600"/>
              </a:spcAft>
              <a:buClr>
                <a:srgbClr val="003399"/>
              </a:buClr>
            </a:pPr>
            <a:endParaRPr lang="en-US" sz="2800" dirty="0"/>
          </a:p>
          <a:p>
            <a:pPr marL="365760" indent="-365760">
              <a:spcBef>
                <a:spcPts val="2400"/>
              </a:spcBef>
              <a:spcAft>
                <a:spcPts val="600"/>
              </a:spcAft>
              <a:buClr>
                <a:srgbClr val="003399"/>
              </a:buClr>
            </a:pPr>
            <a:endParaRPr lang="en-US" sz="2800" dirty="0"/>
          </a:p>
          <a:p>
            <a:pPr marL="0" indent="0">
              <a:spcBef>
                <a:spcPts val="2400"/>
              </a:spcBef>
              <a:spcAft>
                <a:spcPts val="600"/>
              </a:spcAft>
              <a:buClr>
                <a:srgbClr val="003399"/>
              </a:buClr>
              <a:buNone/>
            </a:pPr>
            <a:endParaRPr lang="en-US" sz="2800" dirty="0"/>
          </a:p>
          <a:p>
            <a:pPr marL="365760" indent="-365760">
              <a:spcBef>
                <a:spcPts val="2400"/>
              </a:spcBef>
              <a:spcAft>
                <a:spcPts val="600"/>
              </a:spcAft>
              <a:buClr>
                <a:srgbClr val="003399"/>
              </a:buClr>
            </a:pPr>
            <a:r>
              <a:rPr lang="en-US" sz="2800" dirty="0">
                <a:solidFill>
                  <a:srgbClr val="C00000"/>
                </a:solidFill>
              </a:rPr>
              <a:t>I-Clicker quiz:</a:t>
            </a:r>
            <a:r>
              <a:rPr lang="en-US" sz="2800" dirty="0"/>
              <a:t> </a:t>
            </a:r>
            <a:r>
              <a:rPr lang="en-US" sz="2800" dirty="0">
                <a:solidFill>
                  <a:srgbClr val="CC0000"/>
                </a:solidFill>
              </a:rPr>
              <a:t>A.</a:t>
            </a:r>
            <a:r>
              <a:rPr lang="en-US" sz="2800" dirty="0"/>
              <a:t> Completely Fair, </a:t>
            </a:r>
            <a:r>
              <a:rPr lang="en-US" sz="2800" dirty="0">
                <a:solidFill>
                  <a:srgbClr val="CC0000"/>
                </a:solidFill>
              </a:rPr>
              <a:t>B.</a:t>
            </a:r>
            <a:r>
              <a:rPr lang="en-US" sz="2800" dirty="0"/>
              <a:t> Acceptable,    </a:t>
            </a:r>
            <a:r>
              <a:rPr lang="en-US" sz="2800" dirty="0">
                <a:solidFill>
                  <a:srgbClr val="CC0000"/>
                </a:solidFill>
              </a:rPr>
              <a:t>C.</a:t>
            </a:r>
            <a:r>
              <a:rPr lang="en-US" sz="2800" dirty="0"/>
              <a:t> Unfair, </a:t>
            </a:r>
            <a:r>
              <a:rPr lang="en-US" sz="2800" dirty="0">
                <a:solidFill>
                  <a:srgbClr val="CC0000"/>
                </a:solidFill>
              </a:rPr>
              <a:t>D.</a:t>
            </a:r>
            <a:r>
              <a:rPr lang="en-US" sz="2800" dirty="0"/>
              <a:t> Very Unfair. </a:t>
            </a:r>
          </a:p>
          <a:p>
            <a:pPr marL="365760" indent="-365760">
              <a:spcBef>
                <a:spcPts val="2400"/>
              </a:spcBef>
              <a:spcAft>
                <a:spcPts val="600"/>
              </a:spcAft>
              <a:buClr>
                <a:srgbClr val="003399"/>
              </a:buClr>
            </a:pPr>
            <a:r>
              <a:rPr lang="en-US" sz="2800" dirty="0"/>
              <a:t>Answer based on feelings, not ECON2 theory</a:t>
            </a:r>
          </a:p>
        </p:txBody>
      </p:sp>
      <p:grpSp>
        <p:nvGrpSpPr>
          <p:cNvPr id="6" name="Group 4"/>
          <p:cNvGrpSpPr>
            <a:grpSpLocks noChangeAspect="1"/>
          </p:cNvGrpSpPr>
          <p:nvPr/>
        </p:nvGrpSpPr>
        <p:grpSpPr bwMode="auto">
          <a:xfrm>
            <a:off x="1684336" y="1600200"/>
            <a:ext cx="5775325" cy="2057400"/>
            <a:chOff x="1061" y="1872"/>
            <a:chExt cx="3638" cy="1296"/>
          </a:xfrm>
        </p:grpSpPr>
        <p:sp>
          <p:nvSpPr>
            <p:cNvPr id="7" name="AutoShape 3"/>
            <p:cNvSpPr>
              <a:spLocks noChangeAspect="1" noChangeArrowheads="1" noTextEdit="1"/>
            </p:cNvSpPr>
            <p:nvPr/>
          </p:nvSpPr>
          <p:spPr bwMode="auto">
            <a:xfrm>
              <a:off x="1061" y="1872"/>
              <a:ext cx="3638" cy="1296"/>
            </a:xfrm>
            <a:prstGeom prst="rect">
              <a:avLst/>
            </a:prstGeom>
            <a:noFill/>
            <a:ln w="9525">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9" name="Picture 5"/>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22000"/>
                      </a14:imgEffect>
                    </a14:imgLayer>
                  </a14:imgProps>
                </a:ext>
                <a:ext uri="{28A0092B-C50C-407E-A947-70E740481C1C}">
                  <a14:useLocalDpi xmlns:a14="http://schemas.microsoft.com/office/drawing/2010/main" val="0"/>
                </a:ext>
              </a:extLst>
            </a:blip>
            <a:srcRect/>
            <a:stretch>
              <a:fillRect/>
            </a:stretch>
          </p:blipFill>
          <p:spPr bwMode="auto">
            <a:xfrm>
              <a:off x="1061" y="1872"/>
              <a:ext cx="3644" cy="1302"/>
            </a:xfrm>
            <a:prstGeom prst="rect">
              <a:avLst/>
            </a:prstGeom>
            <a:noFill/>
            <a:ln w="9525">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75929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676400" y="1371600"/>
            <a:ext cx="5867400" cy="3124200"/>
          </a:xfrm>
          <a:prstGeom prst="rect">
            <a:avLst/>
          </a:prstGeom>
          <a:noFill/>
          <a:ln>
            <a:solidFill>
              <a:schemeClr val="bg1">
                <a:lumMod val="65000"/>
              </a:schemeClr>
            </a:solidFill>
          </a:ln>
        </p:spPr>
        <p:txBody>
          <a:bodyPr wrap="square" rtlCol="0">
            <a:spAutoFit/>
          </a:bodyPr>
          <a:lstStyle/>
          <a:p>
            <a:endParaRPr lang="en-US" dirty="0"/>
          </a:p>
        </p:txBody>
      </p:sp>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Some Findings from </a:t>
            </a:r>
            <a:r>
              <a:rPr lang="en-US" dirty="0" err="1">
                <a:solidFill>
                  <a:srgbClr val="003399"/>
                </a:solidFill>
              </a:rPr>
              <a:t>Kahneman</a:t>
            </a:r>
            <a:r>
              <a:rPr lang="en-US" dirty="0">
                <a:solidFill>
                  <a:srgbClr val="003399"/>
                </a:solidFill>
              </a:rPr>
              <a:t>, et al.</a:t>
            </a:r>
          </a:p>
        </p:txBody>
      </p:sp>
      <p:sp>
        <p:nvSpPr>
          <p:cNvPr id="9" name="TextBox 8"/>
          <p:cNvSpPr txBox="1"/>
          <p:nvPr/>
        </p:nvSpPr>
        <p:spPr>
          <a:xfrm>
            <a:off x="1028700" y="5334000"/>
            <a:ext cx="7086600" cy="867930"/>
          </a:xfrm>
          <a:prstGeom prst="rect">
            <a:avLst/>
          </a:prstGeom>
          <a:noFill/>
        </p:spPr>
        <p:txBody>
          <a:bodyPr wrap="square" rtlCol="0">
            <a:spAutoFit/>
          </a:bodyPr>
          <a:lstStyle/>
          <a:p>
            <a:pPr>
              <a:lnSpc>
                <a:spcPct val="90000"/>
              </a:lnSpc>
            </a:pPr>
            <a:r>
              <a:rPr lang="en-US" sz="2800" dirty="0">
                <a:solidFill>
                  <a:srgbClr val="CC0000"/>
                </a:solidFill>
              </a:rPr>
              <a:t>Price increases based on a shift in demand are viewed as unfair.</a:t>
            </a:r>
          </a:p>
        </p:txBody>
      </p:sp>
      <p:pic>
        <p:nvPicPr>
          <p:cNvPr id="3" name="Picture 2"/>
          <p:cNvPicPr>
            <a:picLocks noChangeAspect="1"/>
          </p:cNvPicPr>
          <p:nvPr/>
        </p:nvPicPr>
        <p:blipFill>
          <a:blip r:embed="rId3"/>
          <a:stretch>
            <a:fillRect/>
          </a:stretch>
        </p:blipFill>
        <p:spPr>
          <a:xfrm>
            <a:off x="1965670" y="2902530"/>
            <a:ext cx="5207420" cy="2289560"/>
          </a:xfrm>
          <a:prstGeom prst="rect">
            <a:avLst/>
          </a:prstGeom>
          <a:ln>
            <a:solidFill>
              <a:schemeClr val="bg1">
                <a:lumMod val="65000"/>
              </a:schemeClr>
            </a:solidFill>
          </a:ln>
        </p:spPr>
      </p:pic>
      <p:pic>
        <p:nvPicPr>
          <p:cNvPr id="4" name="Picture 3"/>
          <p:cNvPicPr>
            <a:picLocks noChangeAspect="1"/>
          </p:cNvPicPr>
          <p:nvPr/>
        </p:nvPicPr>
        <p:blipFill>
          <a:blip r:embed="rId4"/>
          <a:stretch>
            <a:fillRect/>
          </a:stretch>
        </p:blipFill>
        <p:spPr>
          <a:xfrm>
            <a:off x="1982322" y="1066800"/>
            <a:ext cx="5179357" cy="1723904"/>
          </a:xfrm>
          <a:prstGeom prst="rect">
            <a:avLst/>
          </a:prstGeom>
          <a:ln>
            <a:solidFill>
              <a:schemeClr val="bg1">
                <a:lumMod val="65000"/>
              </a:schemeClr>
            </a:solidFill>
          </a:ln>
        </p:spPr>
      </p:pic>
    </p:spTree>
    <p:extLst>
      <p:ext uri="{BB962C8B-B14F-4D97-AF65-F5344CB8AC3E}">
        <p14:creationId xmlns:p14="http://schemas.microsoft.com/office/powerpoint/2010/main" val="2325229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676400" y="1371600"/>
            <a:ext cx="5867400" cy="3124200"/>
          </a:xfrm>
          <a:prstGeom prst="rect">
            <a:avLst/>
          </a:prstGeom>
          <a:noFill/>
          <a:ln>
            <a:solidFill>
              <a:schemeClr val="bg1">
                <a:lumMod val="65000"/>
              </a:schemeClr>
            </a:solidFill>
          </a:ln>
        </p:spPr>
        <p:txBody>
          <a:bodyPr wrap="square" rtlCol="0">
            <a:spAutoFit/>
          </a:bodyPr>
          <a:lstStyle/>
          <a:p>
            <a:endParaRPr lang="en-US" dirty="0"/>
          </a:p>
        </p:txBody>
      </p:sp>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Some Findings from </a:t>
            </a:r>
            <a:r>
              <a:rPr lang="en-US" dirty="0" err="1">
                <a:solidFill>
                  <a:srgbClr val="003399"/>
                </a:solidFill>
              </a:rPr>
              <a:t>Kahneman</a:t>
            </a:r>
            <a:r>
              <a:rPr lang="en-US" dirty="0">
                <a:solidFill>
                  <a:srgbClr val="003399"/>
                </a:solidFill>
              </a:rPr>
              <a:t>, et al.</a:t>
            </a:r>
          </a:p>
        </p:txBody>
      </p:sp>
      <p:pic>
        <p:nvPicPr>
          <p:cNvPr id="11" name="Picture 10"/>
          <p:cNvPicPr>
            <a:picLocks noChangeAspect="1"/>
          </p:cNvPicPr>
          <p:nvPr/>
        </p:nvPicPr>
        <p:blipFill>
          <a:blip r:embed="rId3"/>
          <a:stretch>
            <a:fillRect/>
          </a:stretch>
        </p:blipFill>
        <p:spPr>
          <a:xfrm>
            <a:off x="1771650" y="1371600"/>
            <a:ext cx="5600700" cy="1704975"/>
          </a:xfrm>
          <a:prstGeom prst="rect">
            <a:avLst/>
          </a:prstGeom>
        </p:spPr>
      </p:pic>
      <p:grpSp>
        <p:nvGrpSpPr>
          <p:cNvPr id="13" name="Group 12"/>
          <p:cNvGrpSpPr>
            <a:grpSpLocks noChangeAspect="1"/>
          </p:cNvGrpSpPr>
          <p:nvPr/>
        </p:nvGrpSpPr>
        <p:grpSpPr bwMode="auto">
          <a:xfrm>
            <a:off x="1835150" y="2472265"/>
            <a:ext cx="5556250" cy="1774825"/>
            <a:chOff x="1133" y="1762"/>
            <a:chExt cx="3500" cy="1118"/>
          </a:xfrm>
        </p:grpSpPr>
        <p:sp>
          <p:nvSpPr>
            <p:cNvPr id="14" name="AutoShape 11"/>
            <p:cNvSpPr>
              <a:spLocks noChangeAspect="1" noChangeArrowheads="1" noTextEdit="1"/>
            </p:cNvSpPr>
            <p:nvPr/>
          </p:nvSpPr>
          <p:spPr bwMode="auto">
            <a:xfrm>
              <a:off x="1133" y="1762"/>
              <a:ext cx="3494" cy="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2061" name="Picture 13"/>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9000"/>
                      </a14:imgEffect>
                    </a14:imgLayer>
                  </a14:imgProps>
                </a:ext>
                <a:ext uri="{28A0092B-C50C-407E-A947-70E740481C1C}">
                  <a14:useLocalDpi xmlns:a14="http://schemas.microsoft.com/office/drawing/2010/main" val="0"/>
                </a:ext>
              </a:extLst>
            </a:blip>
            <a:srcRect/>
            <a:stretch>
              <a:fillRect/>
            </a:stretch>
          </p:blipFill>
          <p:spPr bwMode="auto">
            <a:xfrm>
              <a:off x="1133" y="2078"/>
              <a:ext cx="3500" cy="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extBox 1"/>
          <p:cNvSpPr txBox="1"/>
          <p:nvPr/>
        </p:nvSpPr>
        <p:spPr>
          <a:xfrm>
            <a:off x="1691640" y="1371600"/>
            <a:ext cx="5760720" cy="2971800"/>
          </a:xfrm>
          <a:prstGeom prst="rect">
            <a:avLst/>
          </a:prstGeom>
          <a:noFill/>
          <a:ln>
            <a:solidFill>
              <a:schemeClr val="bg1">
                <a:lumMod val="65000"/>
              </a:schemeClr>
            </a:solidFill>
          </a:ln>
        </p:spPr>
        <p:txBody>
          <a:bodyPr wrap="square" rtlCol="0">
            <a:spAutoFit/>
          </a:bodyPr>
          <a:lstStyle/>
          <a:p>
            <a:endParaRPr lang="en-US" dirty="0"/>
          </a:p>
        </p:txBody>
      </p:sp>
      <p:sp>
        <p:nvSpPr>
          <p:cNvPr id="9" name="TextBox 8"/>
          <p:cNvSpPr txBox="1"/>
          <p:nvPr/>
        </p:nvSpPr>
        <p:spPr>
          <a:xfrm>
            <a:off x="1028700" y="5334000"/>
            <a:ext cx="7277100" cy="867930"/>
          </a:xfrm>
          <a:prstGeom prst="rect">
            <a:avLst/>
          </a:prstGeom>
          <a:noFill/>
        </p:spPr>
        <p:txBody>
          <a:bodyPr wrap="square" rtlCol="0">
            <a:spAutoFit/>
          </a:bodyPr>
          <a:lstStyle/>
          <a:p>
            <a:pPr>
              <a:lnSpc>
                <a:spcPct val="90000"/>
              </a:lnSpc>
            </a:pPr>
            <a:r>
              <a:rPr lang="en-US" sz="2800" dirty="0">
                <a:solidFill>
                  <a:srgbClr val="CC0000"/>
                </a:solidFill>
              </a:rPr>
              <a:t>Price increases based on increased production costs are viewed as acceptable.</a:t>
            </a:r>
          </a:p>
        </p:txBody>
      </p:sp>
    </p:spTree>
    <p:extLst>
      <p:ext uri="{BB962C8B-B14F-4D97-AF65-F5344CB8AC3E}">
        <p14:creationId xmlns:p14="http://schemas.microsoft.com/office/powerpoint/2010/main" val="3353758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600"/>
              </a:spcBef>
              <a:buClr>
                <a:srgbClr val="0000FF"/>
              </a:buClr>
              <a:buNone/>
            </a:pPr>
            <a:r>
              <a:rPr lang="en-US" dirty="0">
                <a:solidFill>
                  <a:srgbClr val="003399"/>
                </a:solidFill>
              </a:rPr>
              <a:t>Budget Constraint for the Case of Two Goods</a:t>
            </a:r>
          </a:p>
          <a:p>
            <a:pPr marL="0" indent="0" algn="ctr">
              <a:lnSpc>
                <a:spcPct val="85000"/>
              </a:lnSpc>
              <a:spcBef>
                <a:spcPts val="0"/>
              </a:spcBef>
              <a:buClr>
                <a:srgbClr val="0000FF"/>
              </a:buClr>
              <a:buNone/>
            </a:pPr>
            <a:r>
              <a:rPr lang="en-US" dirty="0">
                <a:solidFill>
                  <a:srgbClr val="003399"/>
                </a:solidFill>
              </a:rPr>
              <a:t> </a:t>
            </a:r>
            <a:r>
              <a:rPr lang="en-US" sz="2800" i="1" dirty="0" err="1"/>
              <a:t>P</a:t>
            </a:r>
            <a:r>
              <a:rPr lang="en-US" sz="2800" i="1" baseline="-25000" dirty="0" err="1"/>
              <a:t>food</a:t>
            </a:r>
            <a:r>
              <a:rPr lang="en-US" sz="1600" i="1" dirty="0" err="1"/>
              <a:t>•</a:t>
            </a:r>
            <a:r>
              <a:rPr lang="en-US" sz="2800" i="1" dirty="0" err="1"/>
              <a:t>q</a:t>
            </a:r>
            <a:r>
              <a:rPr lang="en-US" sz="2800" i="1" baseline="-25000" dirty="0" err="1"/>
              <a:t>food</a:t>
            </a:r>
            <a:r>
              <a:rPr lang="en-US" sz="2800" i="1" dirty="0"/>
              <a:t>  +  P</a:t>
            </a:r>
            <a:r>
              <a:rPr lang="en-US" sz="2800" i="1" baseline="-25000" dirty="0"/>
              <a:t>clothing</a:t>
            </a:r>
            <a:r>
              <a:rPr lang="en-US" sz="1600" i="1" dirty="0"/>
              <a:t>•</a:t>
            </a:r>
            <a:r>
              <a:rPr lang="en-US" sz="2800" i="1" dirty="0"/>
              <a:t>q</a:t>
            </a:r>
            <a:r>
              <a:rPr lang="en-US" sz="2800" i="1" baseline="-25000" dirty="0"/>
              <a:t>clothing</a:t>
            </a:r>
            <a:r>
              <a:rPr lang="en-US" sz="2800" i="1" dirty="0"/>
              <a:t>  =  Income</a:t>
            </a:r>
          </a:p>
          <a:p>
            <a:pPr marL="0" indent="0">
              <a:spcBef>
                <a:spcPts val="2400"/>
              </a:spcBef>
              <a:buClr>
                <a:srgbClr val="003399"/>
              </a:buClr>
              <a:buNone/>
            </a:pPr>
            <a:endParaRPr lang="en-US" sz="2800" dirty="0"/>
          </a:p>
        </p:txBody>
      </p:sp>
      <p:grpSp>
        <p:nvGrpSpPr>
          <p:cNvPr id="3" name="Group 7"/>
          <p:cNvGrpSpPr/>
          <p:nvPr/>
        </p:nvGrpSpPr>
        <p:grpSpPr>
          <a:xfrm>
            <a:off x="1676400" y="1545336"/>
            <a:ext cx="5334000" cy="4656308"/>
            <a:chOff x="1475034" y="1158815"/>
            <a:chExt cx="5334000" cy="4656308"/>
          </a:xfrm>
        </p:grpSpPr>
        <p:cxnSp>
          <p:nvCxnSpPr>
            <p:cNvPr id="4" name="Straight Connector 3"/>
            <p:cNvCxnSpPr/>
            <p:nvPr/>
          </p:nvCxnSpPr>
          <p:spPr>
            <a:xfrm rot="5400000">
              <a:off x="191826" y="3304592"/>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295304" y="5393266"/>
              <a:ext cx="438912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437440" y="5291903"/>
              <a:ext cx="1371594" cy="523220"/>
            </a:xfrm>
            <a:prstGeom prst="rect">
              <a:avLst/>
            </a:prstGeom>
            <a:noFill/>
          </p:spPr>
          <p:txBody>
            <a:bodyPr wrap="square" rtlCol="0">
              <a:spAutoFit/>
            </a:bodyPr>
            <a:lstStyle/>
            <a:p>
              <a:r>
                <a:rPr lang="en-US" sz="2800" dirty="0"/>
                <a:t>  </a:t>
              </a:r>
              <a:r>
                <a:rPr lang="en-US" sz="2800" dirty="0" err="1"/>
                <a:t>q</a:t>
              </a:r>
              <a:r>
                <a:rPr lang="en-US" sz="2800" baseline="-25000" dirty="0" err="1"/>
                <a:t>clothing</a:t>
              </a:r>
              <a:endParaRPr lang="en-US" sz="2800" dirty="0"/>
            </a:p>
          </p:txBody>
        </p:sp>
        <p:sp>
          <p:nvSpPr>
            <p:cNvPr id="8" name="TextBox 7"/>
            <p:cNvSpPr txBox="1"/>
            <p:nvPr/>
          </p:nvSpPr>
          <p:spPr>
            <a:xfrm>
              <a:off x="1475034" y="1158815"/>
              <a:ext cx="1066800" cy="445635"/>
            </a:xfrm>
            <a:prstGeom prst="rect">
              <a:avLst/>
            </a:prstGeom>
            <a:noFill/>
          </p:spPr>
          <p:txBody>
            <a:bodyPr wrap="square" rtlCol="0">
              <a:spAutoFit/>
            </a:bodyPr>
            <a:lstStyle/>
            <a:p>
              <a:pPr>
                <a:lnSpc>
                  <a:spcPct val="80000"/>
                </a:lnSpc>
              </a:pPr>
              <a:r>
                <a:rPr lang="en-US" sz="2800" dirty="0" err="1"/>
                <a:t>q</a:t>
              </a:r>
              <a:r>
                <a:rPr lang="en-US" sz="2800" baseline="-25000" dirty="0" err="1"/>
                <a:t>food</a:t>
              </a:r>
              <a:endParaRPr lang="en-US" sz="2800" dirty="0"/>
            </a:p>
          </p:txBody>
        </p:sp>
      </p:grpSp>
    </p:spTree>
    <p:extLst>
      <p:ext uri="{BB962C8B-B14F-4D97-AF65-F5344CB8AC3E}">
        <p14:creationId xmlns:p14="http://schemas.microsoft.com/office/powerpoint/2010/main" val="27442991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Some Findings from </a:t>
            </a:r>
            <a:r>
              <a:rPr lang="en-US" dirty="0" err="1">
                <a:solidFill>
                  <a:srgbClr val="003399"/>
                </a:solidFill>
              </a:rPr>
              <a:t>Kahneman</a:t>
            </a:r>
            <a:r>
              <a:rPr lang="en-US" dirty="0">
                <a:solidFill>
                  <a:srgbClr val="003399"/>
                </a:solidFill>
              </a:rPr>
              <a:t>, et al.</a:t>
            </a:r>
          </a:p>
        </p:txBody>
      </p:sp>
      <p:grpSp>
        <p:nvGrpSpPr>
          <p:cNvPr id="8" name="Group 8"/>
          <p:cNvGrpSpPr>
            <a:grpSpLocks noChangeAspect="1"/>
          </p:cNvGrpSpPr>
          <p:nvPr/>
        </p:nvGrpSpPr>
        <p:grpSpPr bwMode="auto">
          <a:xfrm>
            <a:off x="1684338" y="1371600"/>
            <a:ext cx="5775325" cy="2708275"/>
            <a:chOff x="1061" y="1307"/>
            <a:chExt cx="3638" cy="1706"/>
          </a:xfrm>
        </p:grpSpPr>
        <p:sp>
          <p:nvSpPr>
            <p:cNvPr id="9" name="AutoShape 7"/>
            <p:cNvSpPr>
              <a:spLocks noChangeAspect="1" noChangeArrowheads="1" noTextEdit="1"/>
            </p:cNvSpPr>
            <p:nvPr/>
          </p:nvSpPr>
          <p:spPr bwMode="auto">
            <a:xfrm>
              <a:off x="1061" y="1307"/>
              <a:ext cx="3638" cy="1706"/>
            </a:xfrm>
            <a:prstGeom prst="rect">
              <a:avLst/>
            </a:prstGeom>
            <a:noFill/>
            <a:ln w="9525">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13000"/>
                      </a14:imgEffect>
                    </a14:imgLayer>
                  </a14:imgProps>
                </a:ext>
                <a:ext uri="{28A0092B-C50C-407E-A947-70E740481C1C}">
                  <a14:useLocalDpi xmlns:a14="http://schemas.microsoft.com/office/drawing/2010/main" val="0"/>
                </a:ext>
              </a:extLst>
            </a:blip>
            <a:srcRect/>
            <a:stretch>
              <a:fillRect/>
            </a:stretch>
          </p:blipFill>
          <p:spPr bwMode="auto">
            <a:xfrm>
              <a:off x="1061" y="1307"/>
              <a:ext cx="3644" cy="1712"/>
            </a:xfrm>
            <a:prstGeom prst="rect">
              <a:avLst/>
            </a:prstGeom>
            <a:noFill/>
            <a:ln w="9525">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pic>
      </p:grpSp>
      <p:sp>
        <p:nvSpPr>
          <p:cNvPr id="2" name="TextBox 1"/>
          <p:cNvSpPr txBox="1"/>
          <p:nvPr/>
        </p:nvSpPr>
        <p:spPr>
          <a:xfrm>
            <a:off x="1028700" y="5334000"/>
            <a:ext cx="7086600" cy="867930"/>
          </a:xfrm>
          <a:prstGeom prst="rect">
            <a:avLst/>
          </a:prstGeom>
          <a:noFill/>
        </p:spPr>
        <p:txBody>
          <a:bodyPr wrap="square" rtlCol="0">
            <a:spAutoFit/>
          </a:bodyPr>
          <a:lstStyle/>
          <a:p>
            <a:pPr>
              <a:lnSpc>
                <a:spcPct val="90000"/>
              </a:lnSpc>
            </a:pPr>
            <a:r>
              <a:rPr lang="en-US" sz="2800" dirty="0">
                <a:solidFill>
                  <a:srgbClr val="CC0000"/>
                </a:solidFill>
              </a:rPr>
              <a:t>Price increases based on increased opportunity cost are viewed negatively.</a:t>
            </a:r>
          </a:p>
        </p:txBody>
      </p:sp>
    </p:spTree>
    <p:extLst>
      <p:ext uri="{BB962C8B-B14F-4D97-AF65-F5344CB8AC3E}">
        <p14:creationId xmlns:p14="http://schemas.microsoft.com/office/powerpoint/2010/main" val="101332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Some Findings from </a:t>
            </a:r>
            <a:r>
              <a:rPr lang="en-US" dirty="0" err="1">
                <a:solidFill>
                  <a:srgbClr val="003399"/>
                </a:solidFill>
              </a:rPr>
              <a:t>Kahneman</a:t>
            </a:r>
            <a:r>
              <a:rPr lang="en-US" dirty="0">
                <a:solidFill>
                  <a:srgbClr val="003399"/>
                </a:solidFill>
              </a:rPr>
              <a:t>, et al.</a:t>
            </a:r>
          </a:p>
          <a:p>
            <a:pPr marL="0" indent="0" algn="ctr">
              <a:spcBef>
                <a:spcPts val="1800"/>
              </a:spcBef>
              <a:buClr>
                <a:srgbClr val="0000FF"/>
              </a:buClr>
              <a:buNone/>
            </a:pPr>
            <a:endParaRPr lang="en-US" dirty="0">
              <a:solidFill>
                <a:srgbClr val="003399"/>
              </a:solidFill>
            </a:endParaRPr>
          </a:p>
          <a:p>
            <a:pPr marL="0" indent="0" algn="ctr">
              <a:spcBef>
                <a:spcPts val="1800"/>
              </a:spcBef>
              <a:buClr>
                <a:srgbClr val="0000FF"/>
              </a:buClr>
              <a:buNone/>
            </a:pPr>
            <a:endParaRPr lang="en-US" dirty="0">
              <a:solidFill>
                <a:srgbClr val="003399"/>
              </a:solidFill>
            </a:endParaRPr>
          </a:p>
          <a:p>
            <a:pPr marL="0" indent="0" algn="ctr">
              <a:spcBef>
                <a:spcPts val="1800"/>
              </a:spcBef>
              <a:buClr>
                <a:srgbClr val="0000FF"/>
              </a:buClr>
              <a:buNone/>
            </a:pPr>
            <a:endParaRPr lang="en-US" dirty="0">
              <a:solidFill>
                <a:srgbClr val="003399"/>
              </a:solidFill>
            </a:endParaRPr>
          </a:p>
          <a:p>
            <a:pPr marL="0" indent="0" algn="ctr">
              <a:spcBef>
                <a:spcPts val="1800"/>
              </a:spcBef>
              <a:buClr>
                <a:srgbClr val="0000FF"/>
              </a:buClr>
              <a:buNone/>
            </a:pPr>
            <a:endParaRPr lang="en-US" dirty="0">
              <a:solidFill>
                <a:srgbClr val="003399"/>
              </a:solidFill>
            </a:endParaRPr>
          </a:p>
          <a:p>
            <a:pPr marL="0" indent="0" algn="ctr">
              <a:spcBef>
                <a:spcPts val="1800"/>
              </a:spcBef>
              <a:buClr>
                <a:srgbClr val="0000FF"/>
              </a:buClr>
              <a:buNone/>
            </a:pPr>
            <a:endParaRPr lang="en-US" dirty="0">
              <a:solidFill>
                <a:srgbClr val="003399"/>
              </a:solidFill>
            </a:endParaRPr>
          </a:p>
          <a:p>
            <a:pPr marL="0" indent="0" algn="ctr">
              <a:spcBef>
                <a:spcPts val="1800"/>
              </a:spcBef>
              <a:buClr>
                <a:srgbClr val="0000FF"/>
              </a:buClr>
              <a:buNone/>
            </a:pPr>
            <a:endParaRPr lang="en-US" dirty="0">
              <a:solidFill>
                <a:srgbClr val="003399"/>
              </a:solidFill>
            </a:endParaRPr>
          </a:p>
        </p:txBody>
      </p:sp>
      <p:pic>
        <p:nvPicPr>
          <p:cNvPr id="4" name="Picture 3"/>
          <p:cNvPicPr>
            <a:picLocks noChangeAspect="1"/>
          </p:cNvPicPr>
          <p:nvPr/>
        </p:nvPicPr>
        <p:blipFill>
          <a:blip r:embed="rId3"/>
          <a:stretch>
            <a:fillRect/>
          </a:stretch>
        </p:blipFill>
        <p:spPr>
          <a:xfrm>
            <a:off x="2256823" y="1042423"/>
            <a:ext cx="4630354" cy="4560473"/>
          </a:xfrm>
          <a:prstGeom prst="rect">
            <a:avLst/>
          </a:prstGeom>
        </p:spPr>
      </p:pic>
      <p:sp>
        <p:nvSpPr>
          <p:cNvPr id="10" name="TextBox 9"/>
          <p:cNvSpPr txBox="1"/>
          <p:nvPr/>
        </p:nvSpPr>
        <p:spPr>
          <a:xfrm>
            <a:off x="1028700" y="5844469"/>
            <a:ext cx="7086600" cy="480131"/>
          </a:xfrm>
          <a:prstGeom prst="rect">
            <a:avLst/>
          </a:prstGeom>
          <a:noFill/>
        </p:spPr>
        <p:txBody>
          <a:bodyPr wrap="square" rtlCol="0">
            <a:spAutoFit/>
          </a:bodyPr>
          <a:lstStyle/>
          <a:p>
            <a:pPr>
              <a:lnSpc>
                <a:spcPct val="90000"/>
              </a:lnSpc>
            </a:pPr>
            <a:r>
              <a:rPr lang="en-US" sz="2800" dirty="0">
                <a:solidFill>
                  <a:srgbClr val="CC0000"/>
                </a:solidFill>
              </a:rPr>
              <a:t>Reference transactions matter.</a:t>
            </a:r>
          </a:p>
        </p:txBody>
      </p:sp>
    </p:spTree>
    <p:extLst>
      <p:ext uri="{BB962C8B-B14F-4D97-AF65-F5344CB8AC3E}">
        <p14:creationId xmlns:p14="http://schemas.microsoft.com/office/powerpoint/2010/main" val="541870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What do you think of the research?</a:t>
            </a:r>
          </a:p>
          <a:p>
            <a:pPr marL="0" indent="0" algn="ctr">
              <a:spcBef>
                <a:spcPts val="1800"/>
              </a:spcBef>
              <a:buClr>
                <a:srgbClr val="0000FF"/>
              </a:buClr>
              <a:buNone/>
            </a:pPr>
            <a:endParaRPr lang="en-US" dirty="0">
              <a:solidFill>
                <a:srgbClr val="003399"/>
              </a:solidFill>
            </a:endParaRPr>
          </a:p>
        </p:txBody>
      </p:sp>
    </p:spTree>
    <p:extLst>
      <p:ext uri="{BB962C8B-B14F-4D97-AF65-F5344CB8AC3E}">
        <p14:creationId xmlns:p14="http://schemas.microsoft.com/office/powerpoint/2010/main" val="7096195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812292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What do I think of the research?</a:t>
            </a:r>
          </a:p>
          <a:p>
            <a:pPr marL="365760" indent="-365760">
              <a:spcBef>
                <a:spcPts val="2400"/>
              </a:spcBef>
              <a:spcAft>
                <a:spcPts val="600"/>
              </a:spcAft>
              <a:buClr>
                <a:srgbClr val="003399"/>
              </a:buClr>
            </a:pPr>
            <a:r>
              <a:rPr lang="en-US" sz="2800" dirty="0"/>
              <a:t>People have a sense of fairness that’s relevant to basic economic choices</a:t>
            </a:r>
          </a:p>
          <a:p>
            <a:pPr marL="365760" indent="-365760">
              <a:spcBef>
                <a:spcPts val="2400"/>
              </a:spcBef>
              <a:spcAft>
                <a:spcPts val="600"/>
              </a:spcAft>
              <a:buClr>
                <a:srgbClr val="003399"/>
              </a:buClr>
            </a:pPr>
            <a:r>
              <a:rPr lang="en-US" sz="2800" dirty="0"/>
              <a:t>Taking advantage of disaster to increase prices is wrong = price gouging. </a:t>
            </a:r>
          </a:p>
          <a:p>
            <a:pPr marL="365760" indent="-365760">
              <a:spcBef>
                <a:spcPts val="2400"/>
              </a:spcBef>
              <a:spcAft>
                <a:spcPts val="600"/>
              </a:spcAft>
              <a:buClr>
                <a:srgbClr val="003399"/>
              </a:buClr>
            </a:pPr>
            <a:r>
              <a:rPr lang="en-US" sz="2800" dirty="0"/>
              <a:t>Market logic does not always seem fair to humans, explains anti-price gouging laws, allocation of some goods such as COVID vaccines in non-market ways</a:t>
            </a:r>
          </a:p>
          <a:p>
            <a:pPr marL="365760" indent="-365760">
              <a:spcBef>
                <a:spcPts val="2400"/>
              </a:spcBef>
              <a:spcAft>
                <a:spcPts val="600"/>
              </a:spcAft>
              <a:buClr>
                <a:srgbClr val="003399"/>
              </a:buClr>
            </a:pPr>
            <a:r>
              <a:rPr lang="en-US" sz="2800" dirty="0"/>
              <a:t>These fairness effects are even bigger for wage determination in the labor market as workers care a lot about pay fairness</a:t>
            </a:r>
          </a:p>
          <a:p>
            <a:pPr marL="365760" indent="-365760">
              <a:spcBef>
                <a:spcPts val="2400"/>
              </a:spcBef>
              <a:spcAft>
                <a:spcPts val="600"/>
              </a:spcAft>
              <a:buClr>
                <a:srgbClr val="003399"/>
              </a:buClr>
            </a:pPr>
            <a:endParaRPr lang="en-US" sz="2800" dirty="0"/>
          </a:p>
          <a:p>
            <a:pPr marL="0" indent="0">
              <a:spcBef>
                <a:spcPts val="2400"/>
              </a:spcBef>
              <a:spcAft>
                <a:spcPts val="600"/>
              </a:spcAft>
              <a:buClr>
                <a:srgbClr val="003399"/>
              </a:buClr>
              <a:buNone/>
            </a:pPr>
            <a:endParaRPr lang="en-US" sz="2800" dirty="0"/>
          </a:p>
        </p:txBody>
      </p:sp>
    </p:spTree>
    <p:extLst>
      <p:ext uri="{BB962C8B-B14F-4D97-AF65-F5344CB8AC3E}">
        <p14:creationId xmlns:p14="http://schemas.microsoft.com/office/powerpoint/2010/main" val="2945331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Implications of Findings for Analysis of Household and Firm Optimization</a:t>
            </a:r>
          </a:p>
          <a:p>
            <a:pPr marL="365760" indent="-365760">
              <a:spcBef>
                <a:spcPts val="2400"/>
              </a:spcBef>
              <a:spcAft>
                <a:spcPts val="600"/>
              </a:spcAft>
              <a:buClr>
                <a:srgbClr val="003399"/>
              </a:buClr>
            </a:pPr>
            <a:r>
              <a:rPr lang="en-US" sz="2800" dirty="0"/>
              <a:t>Need a broad definition of utility.</a:t>
            </a:r>
          </a:p>
          <a:p>
            <a:pPr marL="365760" indent="-365760">
              <a:spcBef>
                <a:spcPts val="2400"/>
              </a:spcBef>
              <a:spcAft>
                <a:spcPts val="600"/>
              </a:spcAft>
              <a:buClr>
                <a:srgbClr val="003399"/>
              </a:buClr>
            </a:pPr>
            <a:r>
              <a:rPr lang="en-US" sz="2800" dirty="0"/>
              <a:t>There are important deviations from simple optimizing behavior for people.</a:t>
            </a:r>
          </a:p>
          <a:p>
            <a:pPr marL="365760" indent="-365760">
              <a:spcBef>
                <a:spcPts val="2400"/>
              </a:spcBef>
              <a:spcAft>
                <a:spcPts val="600"/>
              </a:spcAft>
              <a:buClr>
                <a:srgbClr val="003399"/>
              </a:buClr>
            </a:pPr>
            <a:r>
              <a:rPr lang="en-US" sz="2800" dirty="0"/>
              <a:t>Firms may need to think about customer relationships and workers</a:t>
            </a:r>
            <a:r>
              <a:rPr lang="en-US" sz="2800"/>
              <a:t>’ morale </a:t>
            </a:r>
            <a:r>
              <a:rPr lang="en-US" sz="2800" dirty="0"/>
              <a:t>in figuring out how to maximize long-run profits.</a:t>
            </a:r>
          </a:p>
          <a:p>
            <a:pPr marL="365760" indent="-365760">
              <a:spcBef>
                <a:spcPts val="2400"/>
              </a:spcBef>
              <a:spcAft>
                <a:spcPts val="600"/>
              </a:spcAft>
              <a:buClr>
                <a:srgbClr val="003399"/>
              </a:buClr>
            </a:pPr>
            <a:r>
              <a:rPr lang="en-US" sz="2800" dirty="0"/>
              <a:t>But basic insights and implications of utility and profit maximization still useful.</a:t>
            </a:r>
          </a:p>
        </p:txBody>
      </p:sp>
    </p:spTree>
    <p:extLst>
      <p:ext uri="{BB962C8B-B14F-4D97-AF65-F5344CB8AC3E}">
        <p14:creationId xmlns:p14="http://schemas.microsoft.com/office/powerpoint/2010/main" val="1571185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1800"/>
              </a:spcBef>
              <a:buClr>
                <a:srgbClr val="0000FF"/>
              </a:buClr>
              <a:buNone/>
            </a:pPr>
            <a:r>
              <a:rPr lang="en-US" dirty="0">
                <a:solidFill>
                  <a:srgbClr val="003399"/>
                </a:solidFill>
              </a:rPr>
              <a:t>References</a:t>
            </a:r>
          </a:p>
          <a:p>
            <a:pPr marL="365760" indent="-365760">
              <a:spcBef>
                <a:spcPts val="2400"/>
              </a:spcBef>
              <a:buClr>
                <a:srgbClr val="003399"/>
              </a:buClr>
            </a:pPr>
            <a:r>
              <a:rPr lang="en-US" sz="2800" dirty="0">
                <a:hlinkClick r:id="rId3"/>
              </a:rPr>
              <a:t>CORE-The Economy</a:t>
            </a:r>
            <a:r>
              <a:rPr lang="en-US" sz="2800"/>
              <a:t>, Unit 3.</a:t>
            </a:r>
            <a:endParaRPr lang="en-US" sz="2800" dirty="0"/>
          </a:p>
          <a:p>
            <a:pPr marL="365760" indent="-365760">
              <a:spcBef>
                <a:spcPts val="2400"/>
              </a:spcBef>
              <a:buClr>
                <a:srgbClr val="003399"/>
              </a:buClr>
            </a:pPr>
            <a:r>
              <a:rPr lang="en-US" sz="2800" dirty="0"/>
              <a:t>Principles of Economics, Chapter 5.</a:t>
            </a:r>
          </a:p>
          <a:p>
            <a:pPr marL="365760" indent="-365760">
              <a:spcBef>
                <a:spcPts val="2400"/>
              </a:spcBef>
              <a:buClr>
                <a:srgbClr val="003399"/>
              </a:buClr>
            </a:pPr>
            <a:r>
              <a:rPr lang="en-US" sz="2800" dirty="0">
                <a:hlinkClick r:id="rId4"/>
              </a:rPr>
              <a:t>Kahneman, Daniel, Jack L. </a:t>
            </a:r>
            <a:r>
              <a:rPr lang="en-US" sz="2800" dirty="0" err="1">
                <a:hlinkClick r:id="rId4"/>
              </a:rPr>
              <a:t>Knetsch</a:t>
            </a:r>
            <a:r>
              <a:rPr lang="en-US" sz="2800" dirty="0">
                <a:hlinkClick r:id="rId4"/>
              </a:rPr>
              <a:t>, and Richard Thaler. "Fairness as a constraint on profit seeking: Entitlements in the market." The American economic review (1986): 728-741.</a:t>
            </a:r>
            <a:endParaRPr lang="en-US" sz="2800" dirty="0"/>
          </a:p>
        </p:txBody>
      </p:sp>
    </p:spTree>
    <p:extLst>
      <p:ext uri="{BB962C8B-B14F-4D97-AF65-F5344CB8AC3E}">
        <p14:creationId xmlns:p14="http://schemas.microsoft.com/office/powerpoint/2010/main" val="2568714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600"/>
              </a:spcBef>
              <a:buClr>
                <a:srgbClr val="0000FF"/>
              </a:buClr>
              <a:buNone/>
            </a:pPr>
            <a:r>
              <a:rPr lang="en-US" dirty="0">
                <a:solidFill>
                  <a:srgbClr val="003399"/>
                </a:solidFill>
              </a:rPr>
              <a:t>Budget Constraint for the Case of Two Goods</a:t>
            </a:r>
          </a:p>
          <a:p>
            <a:pPr marL="0" indent="0" algn="ctr">
              <a:lnSpc>
                <a:spcPct val="85000"/>
              </a:lnSpc>
              <a:spcBef>
                <a:spcPts val="0"/>
              </a:spcBef>
              <a:buClr>
                <a:srgbClr val="0000FF"/>
              </a:buClr>
              <a:buNone/>
            </a:pPr>
            <a:r>
              <a:rPr lang="en-US" dirty="0">
                <a:solidFill>
                  <a:srgbClr val="003399"/>
                </a:solidFill>
              </a:rPr>
              <a:t> </a:t>
            </a:r>
            <a:r>
              <a:rPr lang="en-US" sz="2800" i="1" dirty="0" err="1"/>
              <a:t>P</a:t>
            </a:r>
            <a:r>
              <a:rPr lang="en-US" sz="2800" i="1" baseline="-25000" dirty="0" err="1"/>
              <a:t>food</a:t>
            </a:r>
            <a:r>
              <a:rPr lang="en-US" sz="1600" i="1" dirty="0" err="1"/>
              <a:t>•</a:t>
            </a:r>
            <a:r>
              <a:rPr lang="en-US" sz="2800" i="1" dirty="0" err="1"/>
              <a:t>q</a:t>
            </a:r>
            <a:r>
              <a:rPr lang="en-US" sz="2800" i="1" baseline="-25000" dirty="0" err="1"/>
              <a:t>food</a:t>
            </a:r>
            <a:r>
              <a:rPr lang="en-US" sz="2800" i="1" dirty="0"/>
              <a:t>  +  P</a:t>
            </a:r>
            <a:r>
              <a:rPr lang="en-US" sz="2800" i="1" baseline="-25000" dirty="0"/>
              <a:t>clothing</a:t>
            </a:r>
            <a:r>
              <a:rPr lang="en-US" sz="1600" i="1" dirty="0"/>
              <a:t>•</a:t>
            </a:r>
            <a:r>
              <a:rPr lang="en-US" sz="2800" i="1" dirty="0"/>
              <a:t>q</a:t>
            </a:r>
            <a:r>
              <a:rPr lang="en-US" sz="2800" i="1" baseline="-25000" dirty="0"/>
              <a:t>clothing</a:t>
            </a:r>
            <a:r>
              <a:rPr lang="en-US" sz="2800" i="1" dirty="0"/>
              <a:t>  =  Income</a:t>
            </a:r>
          </a:p>
          <a:p>
            <a:pPr marL="0" indent="0">
              <a:spcBef>
                <a:spcPts val="2400"/>
              </a:spcBef>
              <a:buClr>
                <a:srgbClr val="003399"/>
              </a:buClr>
              <a:buNone/>
            </a:pPr>
            <a:endParaRPr lang="en-US" sz="2800" dirty="0"/>
          </a:p>
        </p:txBody>
      </p:sp>
      <p:grpSp>
        <p:nvGrpSpPr>
          <p:cNvPr id="3" name="Group 7"/>
          <p:cNvGrpSpPr/>
          <p:nvPr/>
        </p:nvGrpSpPr>
        <p:grpSpPr>
          <a:xfrm>
            <a:off x="1676400" y="1545336"/>
            <a:ext cx="5334000" cy="4656070"/>
            <a:chOff x="1475034" y="1158815"/>
            <a:chExt cx="5334000" cy="4656070"/>
          </a:xfrm>
        </p:grpSpPr>
        <p:cxnSp>
          <p:nvCxnSpPr>
            <p:cNvPr id="4" name="Straight Connector 3"/>
            <p:cNvCxnSpPr/>
            <p:nvPr/>
          </p:nvCxnSpPr>
          <p:spPr>
            <a:xfrm rot="5400000">
              <a:off x="191826" y="3304592"/>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295304" y="5393266"/>
              <a:ext cx="438912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437440" y="5291665"/>
              <a:ext cx="1371594" cy="523220"/>
            </a:xfrm>
            <a:prstGeom prst="rect">
              <a:avLst/>
            </a:prstGeom>
            <a:noFill/>
          </p:spPr>
          <p:txBody>
            <a:bodyPr wrap="square" rtlCol="0">
              <a:spAutoFit/>
            </a:bodyPr>
            <a:lstStyle/>
            <a:p>
              <a:r>
                <a:rPr lang="en-US" sz="2800" dirty="0"/>
                <a:t>  </a:t>
              </a:r>
              <a:r>
                <a:rPr lang="en-US" sz="2800" dirty="0" err="1"/>
                <a:t>q</a:t>
              </a:r>
              <a:r>
                <a:rPr lang="en-US" sz="2800" baseline="-25000" dirty="0" err="1"/>
                <a:t>clothing</a:t>
              </a:r>
              <a:endParaRPr lang="en-US" sz="2800" dirty="0"/>
            </a:p>
          </p:txBody>
        </p:sp>
        <p:sp>
          <p:nvSpPr>
            <p:cNvPr id="8" name="TextBox 7"/>
            <p:cNvSpPr txBox="1"/>
            <p:nvPr/>
          </p:nvSpPr>
          <p:spPr>
            <a:xfrm>
              <a:off x="1475034" y="1158815"/>
              <a:ext cx="1066800" cy="445635"/>
            </a:xfrm>
            <a:prstGeom prst="rect">
              <a:avLst/>
            </a:prstGeom>
            <a:noFill/>
          </p:spPr>
          <p:txBody>
            <a:bodyPr wrap="square" rtlCol="0">
              <a:spAutoFit/>
            </a:bodyPr>
            <a:lstStyle/>
            <a:p>
              <a:pPr>
                <a:lnSpc>
                  <a:spcPct val="80000"/>
                </a:lnSpc>
              </a:pPr>
              <a:r>
                <a:rPr lang="en-US" sz="2800" dirty="0" err="1"/>
                <a:t>q</a:t>
              </a:r>
              <a:r>
                <a:rPr lang="en-US" sz="2800" baseline="-25000" dirty="0" err="1"/>
                <a:t>food</a:t>
              </a:r>
              <a:endParaRPr lang="en-US" sz="2800" dirty="0"/>
            </a:p>
          </p:txBody>
        </p:sp>
      </p:grpSp>
      <p:cxnSp>
        <p:nvCxnSpPr>
          <p:cNvPr id="9" name="Straight Connector 8"/>
          <p:cNvCxnSpPr/>
          <p:nvPr/>
        </p:nvCxnSpPr>
        <p:spPr>
          <a:xfrm>
            <a:off x="2502748" y="2299546"/>
            <a:ext cx="3474720" cy="347472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 name="TextBox 10"/>
              <p:cNvSpPr txBox="1"/>
              <p:nvPr/>
            </p:nvSpPr>
            <p:spPr>
              <a:xfrm>
                <a:off x="2809820" y="1716164"/>
                <a:ext cx="2564292" cy="769698"/>
              </a:xfrm>
              <a:prstGeom prst="rect">
                <a:avLst/>
              </a:prstGeom>
              <a:noFill/>
            </p:spPr>
            <p:txBody>
              <a:bodyPr wrap="none" rtlCol="0">
                <a:spAutoFit/>
              </a:bodyPr>
              <a:lstStyle/>
              <a:p>
                <a:r>
                  <a:rPr lang="en-US" sz="2400" b="0" dirty="0">
                    <a:solidFill>
                      <a:srgbClr val="CC0000"/>
                    </a:solidFill>
                    <a:ea typeface="Cambria Math" panose="02040503050406030204" pitchFamily="18" charset="0"/>
                  </a:rPr>
                  <a:t>Intercept =</a:t>
                </a:r>
                <a:r>
                  <a:rPr lang="en-US" sz="2800" b="0" dirty="0">
                    <a:solidFill>
                      <a:srgbClr val="CC0000"/>
                    </a:solidFill>
                    <a:ea typeface="Cambria Math" panose="02040503050406030204" pitchFamily="18" charset="0"/>
                  </a:rPr>
                  <a:t> </a:t>
                </a:r>
                <a14:m>
                  <m:oMath xmlns:m="http://schemas.openxmlformats.org/officeDocument/2006/math">
                    <m:f>
                      <m:fPr>
                        <m:ctrlPr>
                          <a:rPr lang="en-US" sz="2800" i="1" smtClean="0">
                            <a:solidFill>
                              <a:srgbClr val="CC0000"/>
                            </a:solidFill>
                            <a:latin typeface="Cambria Math" panose="02040503050406030204" pitchFamily="18" charset="0"/>
                            <a:ea typeface="Cambria Math" panose="02040503050406030204" pitchFamily="18" charset="0"/>
                          </a:rPr>
                        </m:ctrlPr>
                      </m:fPr>
                      <m:num>
                        <m:r>
                          <m:rPr>
                            <m:sty m:val="p"/>
                          </m:rPr>
                          <a:rPr lang="en-US" sz="2800" b="0" i="0" smtClean="0">
                            <a:solidFill>
                              <a:srgbClr val="CC0000"/>
                            </a:solidFill>
                            <a:latin typeface="Cambria Math"/>
                            <a:ea typeface="Cambria Math" panose="02040503050406030204" pitchFamily="18" charset="0"/>
                          </a:rPr>
                          <m:t>Income</m:t>
                        </m:r>
                      </m:num>
                      <m:den>
                        <m:sSub>
                          <m:sSubPr>
                            <m:ctrlPr>
                              <a:rPr lang="en-US" sz="2800" i="1" smtClean="0">
                                <a:solidFill>
                                  <a:srgbClr val="CC0000"/>
                                </a:solidFill>
                                <a:latin typeface="Cambria Math" panose="02040503050406030204" pitchFamily="18" charset="0"/>
                                <a:ea typeface="Cambria Math" panose="02040503050406030204" pitchFamily="18" charset="0"/>
                              </a:rPr>
                            </m:ctrlPr>
                          </m:sSubPr>
                          <m:e>
                            <m:r>
                              <m:rPr>
                                <m:sty m:val="p"/>
                              </m:rPr>
                              <a:rPr lang="en-US" sz="2800" b="0" i="0" smtClean="0">
                                <a:solidFill>
                                  <a:srgbClr val="CC0000"/>
                                </a:solidFill>
                                <a:latin typeface="Cambria Math"/>
                                <a:ea typeface="Cambria Math" panose="02040503050406030204" pitchFamily="18" charset="0"/>
                              </a:rPr>
                              <m:t>P</m:t>
                            </m:r>
                          </m:e>
                          <m:sub>
                            <m:r>
                              <m:rPr>
                                <m:sty m:val="p"/>
                              </m:rPr>
                              <a:rPr lang="en-US" sz="2800" b="0" i="0" smtClean="0">
                                <a:solidFill>
                                  <a:srgbClr val="CC0000"/>
                                </a:solidFill>
                                <a:latin typeface="Cambria Math"/>
                                <a:ea typeface="Cambria Math" panose="02040503050406030204" pitchFamily="18" charset="0"/>
                              </a:rPr>
                              <m:t>f</m:t>
                            </m:r>
                            <m:r>
                              <m:rPr>
                                <m:sty m:val="p"/>
                              </m:rPr>
                              <a:rPr lang="en-US" sz="2800" b="0" i="0" smtClean="0">
                                <a:solidFill>
                                  <a:srgbClr val="CC0000"/>
                                </a:solidFill>
                                <a:latin typeface="Cambria Math" panose="02040503050406030204" pitchFamily="18" charset="0"/>
                                <a:ea typeface="Cambria Math" panose="02040503050406030204" pitchFamily="18" charset="0"/>
                              </a:rPr>
                              <m:t>ood</m:t>
                            </m:r>
                          </m:sub>
                        </m:sSub>
                      </m:den>
                    </m:f>
                  </m:oMath>
                </a14:m>
                <a:endParaRPr lang="en-US" sz="2800" dirty="0">
                  <a:solidFill>
                    <a:srgbClr val="CC0000"/>
                  </a:solidFill>
                  <a:ea typeface="Cambria Math" panose="02040503050406030204" pitchFamily="18"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2809820" y="1716164"/>
                <a:ext cx="2564292" cy="769698"/>
              </a:xfrm>
              <a:prstGeom prst="rect">
                <a:avLst/>
              </a:prstGeom>
              <a:blipFill>
                <a:blip r:embed="rId3"/>
                <a:stretch>
                  <a:fillRect l="-3941" b="-3279"/>
                </a:stretch>
              </a:blipFill>
            </p:spPr>
            <p:txBody>
              <a:bodyPr/>
              <a:lstStyle/>
              <a:p>
                <a:r>
                  <a:rPr lang="en-US">
                    <a:noFill/>
                  </a:rPr>
                  <a:t> </a:t>
                </a:r>
              </a:p>
            </p:txBody>
          </p:sp>
        </mc:Fallback>
      </mc:AlternateContent>
      <p:cxnSp>
        <p:nvCxnSpPr>
          <p:cNvPr id="12" name="Straight Arrow Connector 11"/>
          <p:cNvCxnSpPr/>
          <p:nvPr/>
        </p:nvCxnSpPr>
        <p:spPr>
          <a:xfrm flipH="1">
            <a:off x="2511106" y="2108838"/>
            <a:ext cx="349672" cy="190500"/>
          </a:xfrm>
          <a:prstGeom prst="straightConnector1">
            <a:avLst/>
          </a:prstGeom>
          <a:ln w="19050">
            <a:solidFill>
              <a:srgbClr val="CC0000"/>
            </a:solidFill>
            <a:tailEnd type="arrow"/>
          </a:ln>
        </p:spPr>
        <p:style>
          <a:lnRef idx="1">
            <a:schemeClr val="accent1"/>
          </a:lnRef>
          <a:fillRef idx="0">
            <a:schemeClr val="accent1"/>
          </a:fillRef>
          <a:effectRef idx="0">
            <a:schemeClr val="accent1"/>
          </a:effectRef>
          <a:fontRef idx="minor">
            <a:schemeClr val="tx1"/>
          </a:fontRef>
        </p:style>
      </p:cxnSp>
      <p:grpSp>
        <p:nvGrpSpPr>
          <p:cNvPr id="2" name="Group 1"/>
          <p:cNvGrpSpPr/>
          <p:nvPr/>
        </p:nvGrpSpPr>
        <p:grpSpPr>
          <a:xfrm>
            <a:off x="4163908" y="3274032"/>
            <a:ext cx="2907011" cy="803810"/>
            <a:chOff x="4163908" y="3274032"/>
            <a:chExt cx="2907011" cy="803810"/>
          </a:xfrm>
        </p:grpSpPr>
        <mc:AlternateContent xmlns:mc="http://schemas.openxmlformats.org/markup-compatibility/2006" xmlns:a14="http://schemas.microsoft.com/office/drawing/2010/main">
          <mc:Choice Requires="a14">
            <p:sp>
              <p:nvSpPr>
                <p:cNvPr id="13" name="TextBox 12"/>
                <p:cNvSpPr txBox="1"/>
                <p:nvPr/>
              </p:nvSpPr>
              <p:spPr>
                <a:xfrm>
                  <a:off x="4470399" y="3274032"/>
                  <a:ext cx="2600520" cy="803810"/>
                </a:xfrm>
                <a:prstGeom prst="rect">
                  <a:avLst/>
                </a:prstGeom>
                <a:noFill/>
              </p:spPr>
              <p:txBody>
                <a:bodyPr wrap="none" rtlCol="0">
                  <a:spAutoFit/>
                </a:bodyPr>
                <a:lstStyle/>
                <a:p>
                  <a:r>
                    <a:rPr lang="en-US" sz="2400" b="0" dirty="0">
                      <a:solidFill>
                        <a:srgbClr val="CC0000"/>
                      </a:solidFill>
                      <a:ea typeface="Cambria Math" panose="02040503050406030204" pitchFamily="18" charset="0"/>
                    </a:rPr>
                    <a:t>Slope = </a:t>
                  </a:r>
                  <a14:m>
                    <m:oMath xmlns:m="http://schemas.openxmlformats.org/officeDocument/2006/math">
                      <m:r>
                        <a:rPr lang="en-US" sz="2800" b="0" i="1" smtClean="0">
                          <a:solidFill>
                            <a:srgbClr val="CC0000"/>
                          </a:solidFill>
                          <a:latin typeface="Cambria Math"/>
                          <a:ea typeface="Cambria Math" panose="02040503050406030204" pitchFamily="18" charset="0"/>
                        </a:rPr>
                        <m:t>−</m:t>
                      </m:r>
                      <m:f>
                        <m:fPr>
                          <m:ctrlPr>
                            <a:rPr lang="en-US" sz="2800" i="1" smtClean="0">
                              <a:solidFill>
                                <a:srgbClr val="CC0000"/>
                              </a:solidFill>
                              <a:latin typeface="Cambria Math" panose="02040503050406030204" pitchFamily="18" charset="0"/>
                              <a:ea typeface="Cambria Math" panose="02040503050406030204" pitchFamily="18" charset="0"/>
                            </a:rPr>
                          </m:ctrlPr>
                        </m:fPr>
                        <m:num>
                          <m:sSub>
                            <m:sSubPr>
                              <m:ctrlPr>
                                <a:rPr lang="en-US" sz="2800" i="1" smtClean="0">
                                  <a:solidFill>
                                    <a:srgbClr val="CC0000"/>
                                  </a:solidFill>
                                  <a:latin typeface="Cambria Math" panose="02040503050406030204" pitchFamily="18" charset="0"/>
                                  <a:ea typeface="Cambria Math" panose="02040503050406030204" pitchFamily="18" charset="0"/>
                                </a:rPr>
                              </m:ctrlPr>
                            </m:sSubPr>
                            <m:e>
                              <m:r>
                                <m:rPr>
                                  <m:sty m:val="p"/>
                                </m:rPr>
                                <a:rPr lang="en-US" sz="2800" b="0" i="0" smtClean="0">
                                  <a:solidFill>
                                    <a:srgbClr val="CC0000"/>
                                  </a:solidFill>
                                  <a:latin typeface="Cambria Math"/>
                                  <a:ea typeface="Cambria Math" panose="02040503050406030204" pitchFamily="18" charset="0"/>
                                </a:rPr>
                                <m:t>P</m:t>
                              </m:r>
                            </m:e>
                            <m:sub>
                              <m:r>
                                <m:rPr>
                                  <m:sty m:val="p"/>
                                </m:rPr>
                                <a:rPr lang="en-US" sz="2800" b="0" i="0" smtClean="0">
                                  <a:solidFill>
                                    <a:srgbClr val="CC0000"/>
                                  </a:solidFill>
                                  <a:latin typeface="Cambria Math"/>
                                  <a:ea typeface="Cambria Math" panose="02040503050406030204" pitchFamily="18" charset="0"/>
                                </a:rPr>
                                <m:t>c</m:t>
                              </m:r>
                              <m:r>
                                <m:rPr>
                                  <m:sty m:val="p"/>
                                </m:rPr>
                                <a:rPr lang="en-US" sz="2800" b="0" i="0" smtClean="0">
                                  <a:solidFill>
                                    <a:srgbClr val="CC0000"/>
                                  </a:solidFill>
                                  <a:latin typeface="Cambria Math" panose="02040503050406030204" pitchFamily="18" charset="0"/>
                                  <a:ea typeface="Cambria Math" panose="02040503050406030204" pitchFamily="18" charset="0"/>
                                </a:rPr>
                                <m:t>lothing</m:t>
                              </m:r>
                            </m:sub>
                          </m:sSub>
                        </m:num>
                        <m:den>
                          <m:sSub>
                            <m:sSubPr>
                              <m:ctrlPr>
                                <a:rPr lang="en-US" sz="2800" i="1" smtClean="0">
                                  <a:solidFill>
                                    <a:srgbClr val="CC0000"/>
                                  </a:solidFill>
                                  <a:latin typeface="Cambria Math" panose="02040503050406030204" pitchFamily="18" charset="0"/>
                                  <a:ea typeface="Cambria Math" panose="02040503050406030204" pitchFamily="18" charset="0"/>
                                </a:rPr>
                              </m:ctrlPr>
                            </m:sSubPr>
                            <m:e>
                              <m:r>
                                <m:rPr>
                                  <m:sty m:val="p"/>
                                </m:rPr>
                                <a:rPr lang="en-US" sz="2800" b="0" i="0" smtClean="0">
                                  <a:solidFill>
                                    <a:srgbClr val="CC0000"/>
                                  </a:solidFill>
                                  <a:latin typeface="Cambria Math"/>
                                  <a:ea typeface="Cambria Math" panose="02040503050406030204" pitchFamily="18" charset="0"/>
                                </a:rPr>
                                <m:t>P</m:t>
                              </m:r>
                            </m:e>
                            <m:sub>
                              <m:r>
                                <m:rPr>
                                  <m:sty m:val="p"/>
                                </m:rPr>
                                <a:rPr lang="en-US" sz="2800" b="0" i="0" smtClean="0">
                                  <a:solidFill>
                                    <a:srgbClr val="CC0000"/>
                                  </a:solidFill>
                                  <a:latin typeface="Cambria Math"/>
                                  <a:ea typeface="Cambria Math" panose="02040503050406030204" pitchFamily="18" charset="0"/>
                                </a:rPr>
                                <m:t>f</m:t>
                              </m:r>
                              <m:r>
                                <a:rPr lang="en-US" sz="2800" b="0" i="1" smtClean="0">
                                  <a:solidFill>
                                    <a:srgbClr val="CC0000"/>
                                  </a:solidFill>
                                  <a:latin typeface="Cambria Math" panose="02040503050406030204" pitchFamily="18" charset="0"/>
                                  <a:ea typeface="Cambria Math" panose="02040503050406030204" pitchFamily="18" charset="0"/>
                                </a:rPr>
                                <m:t>𝑜𝑜𝑑</m:t>
                              </m:r>
                            </m:sub>
                          </m:sSub>
                        </m:den>
                      </m:f>
                    </m:oMath>
                  </a14:m>
                  <a:endParaRPr lang="en-US" sz="2800" dirty="0">
                    <a:solidFill>
                      <a:srgbClr val="CC0000"/>
                    </a:solidFill>
                    <a:ea typeface="Cambria Math" panose="02040503050406030204" pitchFamily="18" charset="0"/>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4470399" y="3274032"/>
                  <a:ext cx="2600520" cy="803810"/>
                </a:xfrm>
                <a:prstGeom prst="rect">
                  <a:avLst/>
                </a:prstGeom>
                <a:blipFill>
                  <a:blip r:embed="rId4"/>
                  <a:stretch>
                    <a:fillRect l="-3398" b="-3077"/>
                  </a:stretch>
                </a:blipFill>
              </p:spPr>
              <p:txBody>
                <a:bodyPr/>
                <a:lstStyle/>
                <a:p>
                  <a:r>
                    <a:rPr lang="en-US">
                      <a:noFill/>
                    </a:rPr>
                    <a:t> </a:t>
                  </a:r>
                </a:p>
              </p:txBody>
            </p:sp>
          </mc:Fallback>
        </mc:AlternateContent>
        <p:cxnSp>
          <p:nvCxnSpPr>
            <p:cNvPr id="15" name="Straight Arrow Connector 14"/>
            <p:cNvCxnSpPr/>
            <p:nvPr/>
          </p:nvCxnSpPr>
          <p:spPr>
            <a:xfrm flipH="1">
              <a:off x="4163908" y="3646185"/>
              <a:ext cx="349672" cy="190500"/>
            </a:xfrm>
            <a:prstGeom prst="straightConnector1">
              <a:avLst/>
            </a:prstGeom>
            <a:ln w="19050">
              <a:solidFill>
                <a:srgbClr val="CC0000"/>
              </a:solidFill>
              <a:tailEnd type="arrow"/>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24" name="TextBox 23"/>
              <p:cNvSpPr txBox="1"/>
              <p:nvPr/>
            </p:nvSpPr>
            <p:spPr>
              <a:xfrm>
                <a:off x="5630326" y="4864161"/>
                <a:ext cx="2978683" cy="815288"/>
              </a:xfrm>
              <a:prstGeom prst="rect">
                <a:avLst/>
              </a:prstGeom>
              <a:noFill/>
            </p:spPr>
            <p:txBody>
              <a:bodyPr wrap="square" rtlCol="0">
                <a:spAutoFit/>
              </a:bodyPr>
              <a:lstStyle/>
              <a:p>
                <a:pPr>
                  <a:spcAft>
                    <a:spcPts val="300"/>
                  </a:spcAft>
                </a:pPr>
                <a:r>
                  <a:rPr lang="en-US" sz="2400" b="0" dirty="0">
                    <a:solidFill>
                      <a:srgbClr val="CC0000"/>
                    </a:solidFill>
                    <a:ea typeface="Cambria Math" panose="02040503050406030204" pitchFamily="18" charset="0"/>
                  </a:rPr>
                  <a:t>Intercept = </a:t>
                </a:r>
                <a14:m>
                  <m:oMath xmlns:m="http://schemas.openxmlformats.org/officeDocument/2006/math">
                    <m:f>
                      <m:fPr>
                        <m:ctrlPr>
                          <a:rPr lang="en-US" sz="2800" i="1" smtClean="0">
                            <a:solidFill>
                              <a:srgbClr val="CC0000"/>
                            </a:solidFill>
                            <a:latin typeface="Cambria Math" panose="02040503050406030204" pitchFamily="18" charset="0"/>
                            <a:ea typeface="Cambria Math" panose="02040503050406030204" pitchFamily="18" charset="0"/>
                          </a:rPr>
                        </m:ctrlPr>
                      </m:fPr>
                      <m:num>
                        <m:r>
                          <m:rPr>
                            <m:sty m:val="p"/>
                          </m:rPr>
                          <a:rPr lang="en-US" sz="2800" b="0" i="0" smtClean="0">
                            <a:solidFill>
                              <a:srgbClr val="CC0000"/>
                            </a:solidFill>
                            <a:latin typeface="Cambria Math"/>
                            <a:ea typeface="Cambria Math" panose="02040503050406030204" pitchFamily="18" charset="0"/>
                          </a:rPr>
                          <m:t>Income</m:t>
                        </m:r>
                      </m:num>
                      <m:den>
                        <m:sSub>
                          <m:sSubPr>
                            <m:ctrlPr>
                              <a:rPr lang="en-US" sz="2800" i="1" smtClean="0">
                                <a:solidFill>
                                  <a:srgbClr val="CC0000"/>
                                </a:solidFill>
                                <a:latin typeface="Cambria Math" panose="02040503050406030204" pitchFamily="18" charset="0"/>
                                <a:ea typeface="Cambria Math" panose="02040503050406030204" pitchFamily="18" charset="0"/>
                              </a:rPr>
                            </m:ctrlPr>
                          </m:sSubPr>
                          <m:e>
                            <m:r>
                              <m:rPr>
                                <m:sty m:val="p"/>
                              </m:rPr>
                              <a:rPr lang="en-US" sz="2800" b="0" i="0" smtClean="0">
                                <a:solidFill>
                                  <a:srgbClr val="CC0000"/>
                                </a:solidFill>
                                <a:latin typeface="Cambria Math"/>
                                <a:ea typeface="Cambria Math" panose="02040503050406030204" pitchFamily="18" charset="0"/>
                              </a:rPr>
                              <m:t>P</m:t>
                            </m:r>
                          </m:e>
                          <m:sub>
                            <m:r>
                              <m:rPr>
                                <m:sty m:val="p"/>
                              </m:rPr>
                              <a:rPr lang="en-US" sz="2800" b="0" i="0" smtClean="0">
                                <a:solidFill>
                                  <a:srgbClr val="CC0000"/>
                                </a:solidFill>
                                <a:latin typeface="Cambria Math"/>
                                <a:ea typeface="Cambria Math" panose="02040503050406030204" pitchFamily="18" charset="0"/>
                              </a:rPr>
                              <m:t>c</m:t>
                            </m:r>
                            <m:r>
                              <m:rPr>
                                <m:sty m:val="p"/>
                              </m:rPr>
                              <a:rPr lang="en-US" sz="2800" b="0" i="0" smtClean="0">
                                <a:solidFill>
                                  <a:srgbClr val="CC0000"/>
                                </a:solidFill>
                                <a:latin typeface="Cambria Math" panose="02040503050406030204" pitchFamily="18" charset="0"/>
                                <a:ea typeface="Cambria Math" panose="02040503050406030204" pitchFamily="18" charset="0"/>
                              </a:rPr>
                              <m:t>lothing</m:t>
                            </m:r>
                          </m:sub>
                        </m:sSub>
                      </m:den>
                    </m:f>
                  </m:oMath>
                </a14:m>
                <a:endParaRPr lang="en-US" sz="2800" dirty="0">
                  <a:solidFill>
                    <a:srgbClr val="CC0000"/>
                  </a:solidFill>
                  <a:ea typeface="Cambria Math" panose="02040503050406030204" pitchFamily="18" charset="0"/>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5630326" y="4864161"/>
                <a:ext cx="2978683" cy="815288"/>
              </a:xfrm>
              <a:prstGeom prst="rect">
                <a:avLst/>
              </a:prstGeom>
              <a:blipFill>
                <a:blip r:embed="rId5"/>
                <a:stretch>
                  <a:fillRect l="-3404" b="-6154"/>
                </a:stretch>
              </a:blipFill>
            </p:spPr>
            <p:txBody>
              <a:bodyPr/>
              <a:lstStyle/>
              <a:p>
                <a:r>
                  <a:rPr lang="en-US">
                    <a:noFill/>
                  </a:rPr>
                  <a:t> </a:t>
                </a:r>
              </a:p>
            </p:txBody>
          </p:sp>
        </mc:Fallback>
      </mc:AlternateContent>
      <p:cxnSp>
        <p:nvCxnSpPr>
          <p:cNvPr id="25" name="Straight Arrow Connector 24"/>
          <p:cNvCxnSpPr/>
          <p:nvPr/>
        </p:nvCxnSpPr>
        <p:spPr>
          <a:xfrm flipH="1">
            <a:off x="5974928" y="5410200"/>
            <a:ext cx="174836" cy="350250"/>
          </a:xfrm>
          <a:prstGeom prst="straightConnector1">
            <a:avLst/>
          </a:prstGeom>
          <a:ln w="19050">
            <a:solidFill>
              <a:srgbClr val="CC0000"/>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3183466" y="2677180"/>
            <a:ext cx="2895600" cy="461665"/>
          </a:xfrm>
          <a:prstGeom prst="rect">
            <a:avLst/>
          </a:prstGeom>
          <a:noFill/>
        </p:spPr>
        <p:txBody>
          <a:bodyPr wrap="square" rtlCol="0">
            <a:spAutoFit/>
          </a:bodyPr>
          <a:lstStyle/>
          <a:p>
            <a:r>
              <a:rPr lang="en-US" sz="2400" dirty="0">
                <a:solidFill>
                  <a:srgbClr val="003399"/>
                </a:solidFill>
              </a:rPr>
              <a:t>Budget constraint</a:t>
            </a:r>
            <a:endParaRPr lang="en-US" sz="2400" baseline="-25000" dirty="0">
              <a:solidFill>
                <a:srgbClr val="003399"/>
              </a:solidFill>
            </a:endParaRPr>
          </a:p>
        </p:txBody>
      </p:sp>
    </p:spTree>
    <p:extLst>
      <p:ext uri="{BB962C8B-B14F-4D97-AF65-F5344CB8AC3E}">
        <p14:creationId xmlns:p14="http://schemas.microsoft.com/office/powerpoint/2010/main" val="273277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4" grpId="0"/>
      <p:bldP spid="2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600"/>
              </a:spcBef>
              <a:buClr>
                <a:srgbClr val="0000FF"/>
              </a:buClr>
              <a:buNone/>
            </a:pPr>
            <a:r>
              <a:rPr lang="en-US" dirty="0">
                <a:solidFill>
                  <a:srgbClr val="003399"/>
                </a:solidFill>
              </a:rPr>
              <a:t>A Rise in the Household’s Income</a:t>
            </a:r>
          </a:p>
          <a:p>
            <a:pPr marL="0" indent="0">
              <a:spcBef>
                <a:spcPts val="2400"/>
              </a:spcBef>
              <a:buClr>
                <a:srgbClr val="003399"/>
              </a:buClr>
              <a:buNone/>
            </a:pPr>
            <a:endParaRPr lang="en-US" sz="2800" dirty="0"/>
          </a:p>
        </p:txBody>
      </p:sp>
      <p:grpSp>
        <p:nvGrpSpPr>
          <p:cNvPr id="2" name="Group 1"/>
          <p:cNvGrpSpPr/>
          <p:nvPr/>
        </p:nvGrpSpPr>
        <p:grpSpPr>
          <a:xfrm>
            <a:off x="1676400" y="1280160"/>
            <a:ext cx="5334000" cy="4656070"/>
            <a:chOff x="1676400" y="1371600"/>
            <a:chExt cx="5334000" cy="4656070"/>
          </a:xfrm>
        </p:grpSpPr>
        <p:grpSp>
          <p:nvGrpSpPr>
            <p:cNvPr id="3" name="Group 7"/>
            <p:cNvGrpSpPr/>
            <p:nvPr/>
          </p:nvGrpSpPr>
          <p:grpSpPr>
            <a:xfrm>
              <a:off x="1676400" y="1371600"/>
              <a:ext cx="5334000" cy="4656070"/>
              <a:chOff x="1475034" y="1158815"/>
              <a:chExt cx="5334000" cy="4656070"/>
            </a:xfrm>
          </p:grpSpPr>
          <p:cxnSp>
            <p:nvCxnSpPr>
              <p:cNvPr id="4" name="Straight Connector 3"/>
              <p:cNvCxnSpPr/>
              <p:nvPr/>
            </p:nvCxnSpPr>
            <p:spPr>
              <a:xfrm rot="5400000">
                <a:off x="191826" y="3304592"/>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295304" y="5393266"/>
                <a:ext cx="438912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437440" y="5291665"/>
                <a:ext cx="1371594" cy="523220"/>
              </a:xfrm>
              <a:prstGeom prst="rect">
                <a:avLst/>
              </a:prstGeom>
              <a:noFill/>
            </p:spPr>
            <p:txBody>
              <a:bodyPr wrap="square" rtlCol="0">
                <a:spAutoFit/>
              </a:bodyPr>
              <a:lstStyle/>
              <a:p>
                <a:r>
                  <a:rPr lang="en-US" sz="2800" dirty="0"/>
                  <a:t>  </a:t>
                </a:r>
                <a:r>
                  <a:rPr lang="en-US" sz="2800" dirty="0" err="1"/>
                  <a:t>q</a:t>
                </a:r>
                <a:r>
                  <a:rPr lang="en-US" sz="2800" baseline="-25000" dirty="0" err="1"/>
                  <a:t>clothing</a:t>
                </a:r>
                <a:endParaRPr lang="en-US" sz="2800" dirty="0"/>
              </a:p>
            </p:txBody>
          </p:sp>
          <p:sp>
            <p:nvSpPr>
              <p:cNvPr id="8" name="TextBox 7"/>
              <p:cNvSpPr txBox="1"/>
              <p:nvPr/>
            </p:nvSpPr>
            <p:spPr>
              <a:xfrm>
                <a:off x="1475034" y="1158815"/>
                <a:ext cx="1066800" cy="445635"/>
              </a:xfrm>
              <a:prstGeom prst="rect">
                <a:avLst/>
              </a:prstGeom>
              <a:noFill/>
            </p:spPr>
            <p:txBody>
              <a:bodyPr wrap="square" rtlCol="0">
                <a:spAutoFit/>
              </a:bodyPr>
              <a:lstStyle/>
              <a:p>
                <a:pPr>
                  <a:lnSpc>
                    <a:spcPct val="80000"/>
                  </a:lnSpc>
                </a:pPr>
                <a:r>
                  <a:rPr lang="en-US" sz="2800" dirty="0" err="1"/>
                  <a:t>q</a:t>
                </a:r>
                <a:r>
                  <a:rPr lang="en-US" sz="2800" baseline="-25000" dirty="0" err="1"/>
                  <a:t>food</a:t>
                </a:r>
                <a:endParaRPr lang="en-US" sz="2800" dirty="0"/>
              </a:p>
            </p:txBody>
          </p:sp>
        </p:grpSp>
        <p:cxnSp>
          <p:nvCxnSpPr>
            <p:cNvPr id="9" name="Straight Connector 8"/>
            <p:cNvCxnSpPr/>
            <p:nvPr/>
          </p:nvCxnSpPr>
          <p:spPr>
            <a:xfrm>
              <a:off x="2494281" y="2133600"/>
              <a:ext cx="3474720" cy="347472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183475" y="5029200"/>
              <a:ext cx="2895600" cy="461665"/>
            </a:xfrm>
            <a:prstGeom prst="rect">
              <a:avLst/>
            </a:prstGeom>
            <a:noFill/>
          </p:spPr>
          <p:txBody>
            <a:bodyPr wrap="square" rtlCol="0">
              <a:spAutoFit/>
            </a:bodyPr>
            <a:lstStyle/>
            <a:p>
              <a:r>
                <a:rPr lang="en-US" sz="2400" dirty="0">
                  <a:solidFill>
                    <a:srgbClr val="003399"/>
                  </a:solidFill>
                </a:rPr>
                <a:t>Budget constraint</a:t>
              </a:r>
              <a:r>
                <a:rPr lang="en-US" sz="2400" baseline="-25000" dirty="0">
                  <a:solidFill>
                    <a:srgbClr val="003399"/>
                  </a:solidFill>
                </a:rPr>
                <a:t>1</a:t>
              </a:r>
            </a:p>
          </p:txBody>
        </p:sp>
      </p:grpSp>
    </p:spTree>
    <p:extLst>
      <p:ext uri="{BB962C8B-B14F-4D97-AF65-F5344CB8AC3E}">
        <p14:creationId xmlns:p14="http://schemas.microsoft.com/office/powerpoint/2010/main" val="4145391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40080" y="411480"/>
            <a:ext cx="7863840" cy="6035040"/>
          </a:xfrm>
          <a:solidFill>
            <a:schemeClr val="bg1"/>
          </a:solidFill>
        </p:spPr>
        <p:txBody>
          <a:bodyPr tIns="0" bIns="0">
            <a:noAutofit/>
          </a:bodyPr>
          <a:lstStyle/>
          <a:p>
            <a:pPr marL="0" indent="0" algn="ctr">
              <a:spcBef>
                <a:spcPts val="600"/>
              </a:spcBef>
              <a:buClr>
                <a:srgbClr val="0000FF"/>
              </a:buClr>
              <a:buNone/>
            </a:pPr>
            <a:r>
              <a:rPr lang="en-US" dirty="0">
                <a:solidFill>
                  <a:srgbClr val="003399"/>
                </a:solidFill>
              </a:rPr>
              <a:t>A Rise in the Household’s Income</a:t>
            </a:r>
          </a:p>
          <a:p>
            <a:pPr marL="0" indent="0">
              <a:spcBef>
                <a:spcPts val="2400"/>
              </a:spcBef>
              <a:buClr>
                <a:srgbClr val="003399"/>
              </a:buClr>
              <a:buNone/>
            </a:pPr>
            <a:endParaRPr lang="en-US" sz="2800" dirty="0"/>
          </a:p>
        </p:txBody>
      </p:sp>
      <p:grpSp>
        <p:nvGrpSpPr>
          <p:cNvPr id="2" name="Group 1"/>
          <p:cNvGrpSpPr/>
          <p:nvPr/>
        </p:nvGrpSpPr>
        <p:grpSpPr>
          <a:xfrm>
            <a:off x="1676400" y="1280160"/>
            <a:ext cx="5334000" cy="4656070"/>
            <a:chOff x="1676400" y="1371600"/>
            <a:chExt cx="5334000" cy="4656070"/>
          </a:xfrm>
        </p:grpSpPr>
        <p:grpSp>
          <p:nvGrpSpPr>
            <p:cNvPr id="3" name="Group 7"/>
            <p:cNvGrpSpPr/>
            <p:nvPr/>
          </p:nvGrpSpPr>
          <p:grpSpPr>
            <a:xfrm>
              <a:off x="1676400" y="1371600"/>
              <a:ext cx="5334000" cy="4656070"/>
              <a:chOff x="1475034" y="1158815"/>
              <a:chExt cx="5334000" cy="4656070"/>
            </a:xfrm>
          </p:grpSpPr>
          <p:cxnSp>
            <p:nvCxnSpPr>
              <p:cNvPr id="4" name="Straight Connector 3"/>
              <p:cNvCxnSpPr/>
              <p:nvPr/>
            </p:nvCxnSpPr>
            <p:spPr>
              <a:xfrm rot="5400000">
                <a:off x="191826" y="3304592"/>
                <a:ext cx="420624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295304" y="5393266"/>
                <a:ext cx="438912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437440" y="5291665"/>
                <a:ext cx="1371594" cy="523220"/>
              </a:xfrm>
              <a:prstGeom prst="rect">
                <a:avLst/>
              </a:prstGeom>
              <a:noFill/>
            </p:spPr>
            <p:txBody>
              <a:bodyPr wrap="square" rtlCol="0">
                <a:spAutoFit/>
              </a:bodyPr>
              <a:lstStyle/>
              <a:p>
                <a:r>
                  <a:rPr lang="en-US" sz="2800" dirty="0"/>
                  <a:t>  </a:t>
                </a:r>
                <a:r>
                  <a:rPr lang="en-US" sz="2800" dirty="0" err="1"/>
                  <a:t>q</a:t>
                </a:r>
                <a:r>
                  <a:rPr lang="en-US" sz="2800" baseline="-25000" dirty="0" err="1"/>
                  <a:t>clothing</a:t>
                </a:r>
                <a:endParaRPr lang="en-US" sz="2800" dirty="0"/>
              </a:p>
            </p:txBody>
          </p:sp>
          <p:sp>
            <p:nvSpPr>
              <p:cNvPr id="8" name="TextBox 7"/>
              <p:cNvSpPr txBox="1"/>
              <p:nvPr/>
            </p:nvSpPr>
            <p:spPr>
              <a:xfrm>
                <a:off x="1475034" y="1158815"/>
                <a:ext cx="1066800" cy="445635"/>
              </a:xfrm>
              <a:prstGeom prst="rect">
                <a:avLst/>
              </a:prstGeom>
              <a:noFill/>
            </p:spPr>
            <p:txBody>
              <a:bodyPr wrap="square" rtlCol="0">
                <a:spAutoFit/>
              </a:bodyPr>
              <a:lstStyle/>
              <a:p>
                <a:pPr>
                  <a:lnSpc>
                    <a:spcPct val="80000"/>
                  </a:lnSpc>
                </a:pPr>
                <a:r>
                  <a:rPr lang="en-US" sz="2800" dirty="0" err="1"/>
                  <a:t>q</a:t>
                </a:r>
                <a:r>
                  <a:rPr lang="en-US" sz="2800" baseline="-25000" dirty="0" err="1"/>
                  <a:t>food</a:t>
                </a:r>
                <a:endParaRPr lang="en-US" sz="2800" dirty="0"/>
              </a:p>
            </p:txBody>
          </p:sp>
        </p:grpSp>
        <p:cxnSp>
          <p:nvCxnSpPr>
            <p:cNvPr id="9" name="Straight Connector 8"/>
            <p:cNvCxnSpPr/>
            <p:nvPr/>
          </p:nvCxnSpPr>
          <p:spPr>
            <a:xfrm>
              <a:off x="2494281" y="2133600"/>
              <a:ext cx="3474720" cy="3474720"/>
            </a:xfrm>
            <a:prstGeom prst="line">
              <a:avLst/>
            </a:prstGeom>
            <a:ln w="31750">
              <a:solidFill>
                <a:srgbClr val="003399"/>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183475" y="5029200"/>
              <a:ext cx="2895600" cy="461665"/>
            </a:xfrm>
            <a:prstGeom prst="rect">
              <a:avLst/>
            </a:prstGeom>
            <a:noFill/>
          </p:spPr>
          <p:txBody>
            <a:bodyPr wrap="square" rtlCol="0">
              <a:spAutoFit/>
            </a:bodyPr>
            <a:lstStyle/>
            <a:p>
              <a:r>
                <a:rPr lang="en-US" sz="2400" dirty="0">
                  <a:solidFill>
                    <a:srgbClr val="003399"/>
                  </a:solidFill>
                </a:rPr>
                <a:t>Budget constraint</a:t>
              </a:r>
              <a:r>
                <a:rPr lang="en-US" sz="2400" baseline="-25000" dirty="0">
                  <a:solidFill>
                    <a:srgbClr val="003399"/>
                  </a:solidFill>
                </a:rPr>
                <a:t>1</a:t>
              </a:r>
            </a:p>
          </p:txBody>
        </p:sp>
        <p:cxnSp>
          <p:nvCxnSpPr>
            <p:cNvPr id="11" name="Straight Connector 10"/>
            <p:cNvCxnSpPr>
              <a:cxnSpLocks noChangeAspect="1"/>
            </p:cNvCxnSpPr>
            <p:nvPr/>
          </p:nvCxnSpPr>
          <p:spPr>
            <a:xfrm>
              <a:off x="2506133" y="1710268"/>
              <a:ext cx="3886200" cy="3886200"/>
            </a:xfrm>
            <a:prstGeom prst="line">
              <a:avLst/>
            </a:prstGeom>
            <a:ln w="31750">
              <a:solidFill>
                <a:srgbClr val="00863D"/>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971800" y="1828800"/>
              <a:ext cx="2895600" cy="461665"/>
            </a:xfrm>
            <a:prstGeom prst="rect">
              <a:avLst/>
            </a:prstGeom>
            <a:noFill/>
          </p:spPr>
          <p:txBody>
            <a:bodyPr wrap="square" rtlCol="0">
              <a:spAutoFit/>
            </a:bodyPr>
            <a:lstStyle/>
            <a:p>
              <a:r>
                <a:rPr lang="en-US" sz="2400" dirty="0">
                  <a:solidFill>
                    <a:srgbClr val="00863D"/>
                  </a:solidFill>
                </a:rPr>
                <a:t>Budget constraint</a:t>
              </a:r>
              <a:r>
                <a:rPr lang="en-US" sz="2400" baseline="-25000" dirty="0">
                  <a:solidFill>
                    <a:srgbClr val="00863D"/>
                  </a:solidFill>
                </a:rPr>
                <a:t>2</a:t>
              </a:r>
            </a:p>
          </p:txBody>
        </p:sp>
      </p:grpSp>
    </p:spTree>
    <p:extLst>
      <p:ext uri="{BB962C8B-B14F-4D97-AF65-F5344CB8AC3E}">
        <p14:creationId xmlns:p14="http://schemas.microsoft.com/office/powerpoint/2010/main" val="2728508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2427</Words>
  <Application>Microsoft Macintosh PowerPoint</Application>
  <PresentationFormat>On-screen Show (4:3)</PresentationFormat>
  <Paragraphs>378</Paragraphs>
  <Slides>65</Slides>
  <Notes>53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65</vt:i4>
      </vt:variant>
    </vt:vector>
  </HeadingPairs>
  <TitlesOfParts>
    <vt:vector size="70" baseType="lpstr">
      <vt:lpstr>Arial</vt:lpstr>
      <vt:lpstr>Calibri</vt:lpstr>
      <vt:lpstr>Cambria Math</vt:lpstr>
      <vt:lpstr>Times New Roman</vt:lpstr>
      <vt:lpstr>Office Theme</vt:lpstr>
      <vt:lpstr>Lecture 6 Consumers and Utility Maximization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2011-01-19T08:19:55Z</dcterms:created>
  <dcterms:modified xsi:type="dcterms:W3CDTF">2024-09-18T20:52:03Z</dcterms:modified>
</cp:coreProperties>
</file>