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82"/>
  </p:notesMasterIdLst>
  <p:handoutMasterIdLst>
    <p:handoutMasterId r:id="rId83"/>
  </p:handoutMasterIdLst>
  <p:sldIdLst>
    <p:sldId id="778" r:id="rId2"/>
    <p:sldId id="1086" r:id="rId3"/>
    <p:sldId id="1353" r:id="rId4"/>
    <p:sldId id="1406" r:id="rId5"/>
    <p:sldId id="1477" r:id="rId6"/>
    <p:sldId id="1512" r:id="rId7"/>
    <p:sldId id="1497" r:id="rId8"/>
    <p:sldId id="1478" r:id="rId9"/>
    <p:sldId id="1297" r:id="rId10"/>
    <p:sldId id="1481" r:id="rId11"/>
    <p:sldId id="1473" r:id="rId12"/>
    <p:sldId id="1354" r:id="rId13"/>
    <p:sldId id="1474" r:id="rId14"/>
    <p:sldId id="1355" r:id="rId15"/>
    <p:sldId id="1433" r:id="rId16"/>
    <p:sldId id="1359" r:id="rId17"/>
    <p:sldId id="1434" r:id="rId18"/>
    <p:sldId id="1360" r:id="rId19"/>
    <p:sldId id="1366" r:id="rId20"/>
    <p:sldId id="1375" r:id="rId21"/>
    <p:sldId id="1361" r:id="rId22"/>
    <p:sldId id="1377" r:id="rId23"/>
    <p:sldId id="1378" r:id="rId24"/>
    <p:sldId id="1499" r:id="rId25"/>
    <p:sldId id="1364" r:id="rId26"/>
    <p:sldId id="1500" r:id="rId27"/>
    <p:sldId id="1501" r:id="rId28"/>
    <p:sldId id="1415" r:id="rId29"/>
    <p:sldId id="1498" r:id="rId30"/>
    <p:sldId id="1437" r:id="rId31"/>
    <p:sldId id="1412" r:id="rId32"/>
    <p:sldId id="1398" r:id="rId33"/>
    <p:sldId id="1408" r:id="rId34"/>
    <p:sldId id="1495" r:id="rId35"/>
    <p:sldId id="1502" r:id="rId36"/>
    <p:sldId id="1348" r:id="rId37"/>
    <p:sldId id="1373" r:id="rId38"/>
    <p:sldId id="1387" r:id="rId39"/>
    <p:sldId id="1493" r:id="rId40"/>
    <p:sldId id="1419" r:id="rId41"/>
    <p:sldId id="1391" r:id="rId42"/>
    <p:sldId id="1399" r:id="rId43"/>
    <p:sldId id="1349" r:id="rId44"/>
    <p:sldId id="1382" r:id="rId45"/>
    <p:sldId id="1401" r:id="rId46"/>
    <p:sldId id="1405" r:id="rId47"/>
    <p:sldId id="1506" r:id="rId48"/>
    <p:sldId id="1507" r:id="rId49"/>
    <p:sldId id="1513" r:id="rId50"/>
    <p:sldId id="1505" r:id="rId51"/>
    <p:sldId id="1503" r:id="rId52"/>
    <p:sldId id="1504" r:id="rId53"/>
    <p:sldId id="1403" r:id="rId54"/>
    <p:sldId id="1404" r:id="rId55"/>
    <p:sldId id="1514" r:id="rId56"/>
    <p:sldId id="1516" r:id="rId57"/>
    <p:sldId id="1515" r:id="rId58"/>
    <p:sldId id="1472" r:id="rId59"/>
    <p:sldId id="1479" r:id="rId60"/>
    <p:sldId id="1490" r:id="rId61"/>
    <p:sldId id="1517" r:id="rId62"/>
    <p:sldId id="1476" r:id="rId63"/>
    <p:sldId id="1492" r:id="rId64"/>
    <p:sldId id="1518" r:id="rId65"/>
    <p:sldId id="1491" r:id="rId66"/>
    <p:sldId id="1483" r:id="rId67"/>
    <p:sldId id="1519" r:id="rId68"/>
    <p:sldId id="1485" r:id="rId69"/>
    <p:sldId id="1520" r:id="rId70"/>
    <p:sldId id="1508" r:id="rId71"/>
    <p:sldId id="1486" r:id="rId72"/>
    <p:sldId id="1511" r:id="rId73"/>
    <p:sldId id="1482" r:id="rId74"/>
    <p:sldId id="1509" r:id="rId75"/>
    <p:sldId id="1489" r:id="rId76"/>
    <p:sldId id="1487" r:id="rId77"/>
    <p:sldId id="1510" r:id="rId78"/>
    <p:sldId id="1488" r:id="rId79"/>
    <p:sldId id="1521" r:id="rId80"/>
    <p:sldId id="1304"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CC0000"/>
    <a:srgbClr val="000000"/>
    <a:srgbClr val="003399"/>
    <a:srgbClr val="660066"/>
    <a:srgbClr val="CC3300"/>
    <a:srgbClr val="FF0066"/>
    <a:srgbClr val="1F497D"/>
    <a:srgbClr val="0000CC"/>
    <a:srgbClr val="C70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autoAdjust="0"/>
    <p:restoredTop sz="94694" autoAdjust="0"/>
  </p:normalViewPr>
  <p:slideViewPr>
    <p:cSldViewPr>
      <p:cViewPr varScale="1">
        <p:scale>
          <a:sx n="121" d="100"/>
          <a:sy n="121" d="100"/>
        </p:scale>
        <p:origin x="195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E5A66F56-A5C5-4E5C-98EA-3FFA400B1030}" type="datetimeFigureOut">
              <a:rPr lang="en-US" smtClean="0"/>
              <a:pPr/>
              <a:t>10/7/24</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9B30214C-2DF2-4DBB-A967-E418902A82AD}" type="slidenum">
              <a:rPr lang="en-US" smtClean="0"/>
              <a:pPr/>
              <a:t>‹#›</a:t>
            </a:fld>
            <a:endParaRPr lang="en-US" dirty="0"/>
          </a:p>
        </p:txBody>
      </p:sp>
    </p:spTree>
    <p:extLst>
      <p:ext uri="{BB962C8B-B14F-4D97-AF65-F5344CB8AC3E}">
        <p14:creationId xmlns:p14="http://schemas.microsoft.com/office/powerpoint/2010/main" val="218306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9C68A976-CB51-4B99-8C3F-8CD9B0C35D47}" type="datetimeFigureOut">
              <a:rPr lang="en-US" smtClean="0"/>
              <a:pPr/>
              <a:t>10/7/24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291083-C2A9-40DF-A677-C5772AEAFE49}" type="slidenum">
              <a:rPr lang="en-US" smtClean="0"/>
              <a:pPr/>
              <a:t>‹#›</a:t>
            </a:fld>
            <a:endParaRPr lang="en-US" dirty="0"/>
          </a:p>
        </p:txBody>
      </p:sp>
    </p:spTree>
    <p:extLst>
      <p:ext uri="{BB962C8B-B14F-4D97-AF65-F5344CB8AC3E}">
        <p14:creationId xmlns:p14="http://schemas.microsoft.com/office/powerpoint/2010/main" val="17231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10</a:t>
            </a:fld>
            <a:endParaRPr lang="en-US" dirty="0"/>
          </a:p>
        </p:txBody>
      </p:sp>
    </p:spTree>
    <p:extLst>
      <p:ext uri="{BB962C8B-B14F-4D97-AF65-F5344CB8AC3E}">
        <p14:creationId xmlns:p14="http://schemas.microsoft.com/office/powerpoint/2010/main" val="329000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11</a:t>
            </a:fld>
            <a:endParaRPr lang="en-US" dirty="0"/>
          </a:p>
        </p:txBody>
      </p:sp>
    </p:spTree>
    <p:extLst>
      <p:ext uri="{BB962C8B-B14F-4D97-AF65-F5344CB8AC3E}">
        <p14:creationId xmlns:p14="http://schemas.microsoft.com/office/powerpoint/2010/main" val="216558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31</a:t>
            </a:fld>
            <a:endParaRPr lang="en-US" dirty="0"/>
          </a:p>
        </p:txBody>
      </p:sp>
    </p:spTree>
    <p:extLst>
      <p:ext uri="{BB962C8B-B14F-4D97-AF65-F5344CB8AC3E}">
        <p14:creationId xmlns:p14="http://schemas.microsoft.com/office/powerpoint/2010/main" val="72683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35</a:t>
            </a:fld>
            <a:endParaRPr lang="en-US" dirty="0"/>
          </a:p>
        </p:txBody>
      </p:sp>
    </p:spTree>
    <p:extLst>
      <p:ext uri="{BB962C8B-B14F-4D97-AF65-F5344CB8AC3E}">
        <p14:creationId xmlns:p14="http://schemas.microsoft.com/office/powerpoint/2010/main" val="2568842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49</a:t>
            </a:fld>
            <a:endParaRPr lang="en-US" dirty="0"/>
          </a:p>
        </p:txBody>
      </p:sp>
    </p:spTree>
    <p:extLst>
      <p:ext uri="{BB962C8B-B14F-4D97-AF65-F5344CB8AC3E}">
        <p14:creationId xmlns:p14="http://schemas.microsoft.com/office/powerpoint/2010/main" val="500389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50</a:t>
            </a:fld>
            <a:endParaRPr lang="en-US" dirty="0"/>
          </a:p>
        </p:txBody>
      </p:sp>
    </p:spTree>
    <p:extLst>
      <p:ext uri="{BB962C8B-B14F-4D97-AF65-F5344CB8AC3E}">
        <p14:creationId xmlns:p14="http://schemas.microsoft.com/office/powerpoint/2010/main" val="370359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51</a:t>
            </a:fld>
            <a:endParaRPr lang="en-US" dirty="0"/>
          </a:p>
        </p:txBody>
      </p:sp>
    </p:spTree>
    <p:extLst>
      <p:ext uri="{BB962C8B-B14F-4D97-AF65-F5344CB8AC3E}">
        <p14:creationId xmlns:p14="http://schemas.microsoft.com/office/powerpoint/2010/main" val="2365801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55</a:t>
            </a:fld>
            <a:endParaRPr lang="en-US" dirty="0"/>
          </a:p>
        </p:txBody>
      </p:sp>
    </p:spTree>
    <p:extLst>
      <p:ext uri="{BB962C8B-B14F-4D97-AF65-F5344CB8AC3E}">
        <p14:creationId xmlns:p14="http://schemas.microsoft.com/office/powerpoint/2010/main" val="104547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57</a:t>
            </a:fld>
            <a:endParaRPr lang="en-US" dirty="0"/>
          </a:p>
        </p:txBody>
      </p:sp>
    </p:spTree>
    <p:extLst>
      <p:ext uri="{BB962C8B-B14F-4D97-AF65-F5344CB8AC3E}">
        <p14:creationId xmlns:p14="http://schemas.microsoft.com/office/powerpoint/2010/main" val="109403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58</a:t>
            </a:fld>
            <a:endParaRPr lang="en-US" dirty="0"/>
          </a:p>
        </p:txBody>
      </p:sp>
    </p:spTree>
    <p:extLst>
      <p:ext uri="{BB962C8B-B14F-4D97-AF65-F5344CB8AC3E}">
        <p14:creationId xmlns:p14="http://schemas.microsoft.com/office/powerpoint/2010/main" val="3355925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59</a:t>
            </a:fld>
            <a:endParaRPr lang="en-US" dirty="0"/>
          </a:p>
        </p:txBody>
      </p:sp>
    </p:spTree>
    <p:extLst>
      <p:ext uri="{BB962C8B-B14F-4D97-AF65-F5344CB8AC3E}">
        <p14:creationId xmlns:p14="http://schemas.microsoft.com/office/powerpoint/2010/main" val="2047590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60</a:t>
            </a:fld>
            <a:endParaRPr lang="en-US" dirty="0"/>
          </a:p>
        </p:txBody>
      </p:sp>
    </p:spTree>
    <p:extLst>
      <p:ext uri="{BB962C8B-B14F-4D97-AF65-F5344CB8AC3E}">
        <p14:creationId xmlns:p14="http://schemas.microsoft.com/office/powerpoint/2010/main" val="395452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61</a:t>
            </a:fld>
            <a:endParaRPr lang="en-US" dirty="0"/>
          </a:p>
        </p:txBody>
      </p:sp>
    </p:spTree>
    <p:extLst>
      <p:ext uri="{BB962C8B-B14F-4D97-AF65-F5344CB8AC3E}">
        <p14:creationId xmlns:p14="http://schemas.microsoft.com/office/powerpoint/2010/main" val="1067887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62</a:t>
            </a:fld>
            <a:endParaRPr lang="en-US" dirty="0"/>
          </a:p>
        </p:txBody>
      </p:sp>
    </p:spTree>
    <p:extLst>
      <p:ext uri="{BB962C8B-B14F-4D97-AF65-F5344CB8AC3E}">
        <p14:creationId xmlns:p14="http://schemas.microsoft.com/office/powerpoint/2010/main" val="3571541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63</a:t>
            </a:fld>
            <a:endParaRPr lang="en-US" dirty="0"/>
          </a:p>
        </p:txBody>
      </p:sp>
    </p:spTree>
    <p:extLst>
      <p:ext uri="{BB962C8B-B14F-4D97-AF65-F5344CB8AC3E}">
        <p14:creationId xmlns:p14="http://schemas.microsoft.com/office/powerpoint/2010/main" val="1254069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64</a:t>
            </a:fld>
            <a:endParaRPr lang="en-US" dirty="0"/>
          </a:p>
        </p:txBody>
      </p:sp>
    </p:spTree>
    <p:extLst>
      <p:ext uri="{BB962C8B-B14F-4D97-AF65-F5344CB8AC3E}">
        <p14:creationId xmlns:p14="http://schemas.microsoft.com/office/powerpoint/2010/main" val="53431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65</a:t>
            </a:fld>
            <a:endParaRPr lang="en-US" dirty="0"/>
          </a:p>
        </p:txBody>
      </p:sp>
    </p:spTree>
    <p:extLst>
      <p:ext uri="{BB962C8B-B14F-4D97-AF65-F5344CB8AC3E}">
        <p14:creationId xmlns:p14="http://schemas.microsoft.com/office/powerpoint/2010/main" val="3091363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66</a:t>
            </a:fld>
            <a:endParaRPr lang="en-US" dirty="0"/>
          </a:p>
        </p:txBody>
      </p:sp>
    </p:spTree>
    <p:extLst>
      <p:ext uri="{BB962C8B-B14F-4D97-AF65-F5344CB8AC3E}">
        <p14:creationId xmlns:p14="http://schemas.microsoft.com/office/powerpoint/2010/main" val="2176355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67</a:t>
            </a:fld>
            <a:endParaRPr lang="en-US" dirty="0"/>
          </a:p>
        </p:txBody>
      </p:sp>
    </p:spTree>
    <p:extLst>
      <p:ext uri="{BB962C8B-B14F-4D97-AF65-F5344CB8AC3E}">
        <p14:creationId xmlns:p14="http://schemas.microsoft.com/office/powerpoint/2010/main" val="1595366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68</a:t>
            </a:fld>
            <a:endParaRPr lang="en-US" dirty="0"/>
          </a:p>
        </p:txBody>
      </p:sp>
    </p:spTree>
    <p:extLst>
      <p:ext uri="{BB962C8B-B14F-4D97-AF65-F5344CB8AC3E}">
        <p14:creationId xmlns:p14="http://schemas.microsoft.com/office/powerpoint/2010/main" val="3576704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69</a:t>
            </a:fld>
            <a:endParaRPr lang="en-US" dirty="0"/>
          </a:p>
        </p:txBody>
      </p:sp>
    </p:spTree>
    <p:extLst>
      <p:ext uri="{BB962C8B-B14F-4D97-AF65-F5344CB8AC3E}">
        <p14:creationId xmlns:p14="http://schemas.microsoft.com/office/powerpoint/2010/main" val="2960071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70</a:t>
            </a:fld>
            <a:endParaRPr lang="en-US" dirty="0"/>
          </a:p>
        </p:txBody>
      </p:sp>
    </p:spTree>
    <p:extLst>
      <p:ext uri="{BB962C8B-B14F-4D97-AF65-F5344CB8AC3E}">
        <p14:creationId xmlns:p14="http://schemas.microsoft.com/office/powerpoint/2010/main" val="3772383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71</a:t>
            </a:fld>
            <a:endParaRPr lang="en-US" dirty="0"/>
          </a:p>
        </p:txBody>
      </p:sp>
    </p:spTree>
    <p:extLst>
      <p:ext uri="{BB962C8B-B14F-4D97-AF65-F5344CB8AC3E}">
        <p14:creationId xmlns:p14="http://schemas.microsoft.com/office/powerpoint/2010/main" val="3766312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72</a:t>
            </a:fld>
            <a:endParaRPr lang="en-US" dirty="0"/>
          </a:p>
        </p:txBody>
      </p:sp>
    </p:spTree>
    <p:extLst>
      <p:ext uri="{BB962C8B-B14F-4D97-AF65-F5344CB8AC3E}">
        <p14:creationId xmlns:p14="http://schemas.microsoft.com/office/powerpoint/2010/main" val="126422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73</a:t>
            </a:fld>
            <a:endParaRPr lang="en-US" dirty="0"/>
          </a:p>
        </p:txBody>
      </p:sp>
    </p:spTree>
    <p:extLst>
      <p:ext uri="{BB962C8B-B14F-4D97-AF65-F5344CB8AC3E}">
        <p14:creationId xmlns:p14="http://schemas.microsoft.com/office/powerpoint/2010/main" val="1261047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74</a:t>
            </a:fld>
            <a:endParaRPr lang="en-US" dirty="0"/>
          </a:p>
        </p:txBody>
      </p:sp>
    </p:spTree>
    <p:extLst>
      <p:ext uri="{BB962C8B-B14F-4D97-AF65-F5344CB8AC3E}">
        <p14:creationId xmlns:p14="http://schemas.microsoft.com/office/powerpoint/2010/main" val="133071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a:t>
            </a:fld>
            <a:endParaRPr lang="en-US" dirty="0"/>
          </a:p>
        </p:txBody>
      </p:sp>
    </p:spTree>
    <p:extLst>
      <p:ext uri="{BB962C8B-B14F-4D97-AF65-F5344CB8AC3E}">
        <p14:creationId xmlns:p14="http://schemas.microsoft.com/office/powerpoint/2010/main" val="4169572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75</a:t>
            </a:fld>
            <a:endParaRPr lang="en-US" dirty="0"/>
          </a:p>
        </p:txBody>
      </p:sp>
    </p:spTree>
    <p:extLst>
      <p:ext uri="{BB962C8B-B14F-4D97-AF65-F5344CB8AC3E}">
        <p14:creationId xmlns:p14="http://schemas.microsoft.com/office/powerpoint/2010/main" val="505237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76</a:t>
            </a:fld>
            <a:endParaRPr lang="en-US" dirty="0"/>
          </a:p>
        </p:txBody>
      </p:sp>
    </p:spTree>
    <p:extLst>
      <p:ext uri="{BB962C8B-B14F-4D97-AF65-F5344CB8AC3E}">
        <p14:creationId xmlns:p14="http://schemas.microsoft.com/office/powerpoint/2010/main" val="1546443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77</a:t>
            </a:fld>
            <a:endParaRPr lang="en-US" dirty="0"/>
          </a:p>
        </p:txBody>
      </p:sp>
    </p:spTree>
    <p:extLst>
      <p:ext uri="{BB962C8B-B14F-4D97-AF65-F5344CB8AC3E}">
        <p14:creationId xmlns:p14="http://schemas.microsoft.com/office/powerpoint/2010/main" val="338962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78</a:t>
            </a:fld>
            <a:endParaRPr lang="en-US" dirty="0"/>
          </a:p>
        </p:txBody>
      </p:sp>
    </p:spTree>
    <p:extLst>
      <p:ext uri="{BB962C8B-B14F-4D97-AF65-F5344CB8AC3E}">
        <p14:creationId xmlns:p14="http://schemas.microsoft.com/office/powerpoint/2010/main" val="3690621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79</a:t>
            </a:fld>
            <a:endParaRPr lang="en-US" dirty="0"/>
          </a:p>
        </p:txBody>
      </p:sp>
    </p:spTree>
    <p:extLst>
      <p:ext uri="{BB962C8B-B14F-4D97-AF65-F5344CB8AC3E}">
        <p14:creationId xmlns:p14="http://schemas.microsoft.com/office/powerpoint/2010/main" val="2418906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80</a:t>
            </a:fld>
            <a:endParaRPr lang="en-US" dirty="0"/>
          </a:p>
        </p:txBody>
      </p:sp>
    </p:spTree>
    <p:extLst>
      <p:ext uri="{BB962C8B-B14F-4D97-AF65-F5344CB8AC3E}">
        <p14:creationId xmlns:p14="http://schemas.microsoft.com/office/powerpoint/2010/main" val="315191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a:t>
            </a:fld>
            <a:endParaRPr lang="en-US" dirty="0"/>
          </a:p>
        </p:txBody>
      </p:sp>
    </p:spTree>
    <p:extLst>
      <p:ext uri="{BB962C8B-B14F-4D97-AF65-F5344CB8AC3E}">
        <p14:creationId xmlns:p14="http://schemas.microsoft.com/office/powerpoint/2010/main" val="7015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a:t>
            </a:fld>
            <a:endParaRPr lang="en-US" dirty="0"/>
          </a:p>
        </p:txBody>
      </p:sp>
    </p:spTree>
    <p:extLst>
      <p:ext uri="{BB962C8B-B14F-4D97-AF65-F5344CB8AC3E}">
        <p14:creationId xmlns:p14="http://schemas.microsoft.com/office/powerpoint/2010/main" val="78755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8</a:t>
            </a:fld>
            <a:endParaRPr lang="en-US" dirty="0"/>
          </a:p>
        </p:txBody>
      </p:sp>
    </p:spTree>
    <p:extLst>
      <p:ext uri="{BB962C8B-B14F-4D97-AF65-F5344CB8AC3E}">
        <p14:creationId xmlns:p14="http://schemas.microsoft.com/office/powerpoint/2010/main" val="37631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10/7/24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1625-AA3B-46DA-BA66-9D7F7C02BD33}" type="datetimeFigureOut">
              <a:rPr lang="en-US" smtClean="0"/>
              <a:pPr/>
              <a:t>10/7/24</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A058D-C55E-4EC3-9ACB-26470E640C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eelingcurve.ucsd.ed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pubs.aeaweb.org/doi/pdfplus/10.1257/jep.20.4.157"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econstatement.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core-econ.org/the-economy/book/text/0-3-contents.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pubs.aeaweb.org/doi/pdfplus/10.1257/jep.20.4.15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905003"/>
            <a:ext cx="7863840" cy="1523999"/>
          </a:xfrm>
        </p:spPr>
        <p:txBody>
          <a:bodyPr>
            <a:normAutofit/>
          </a:bodyPr>
          <a:lstStyle/>
          <a:p>
            <a:r>
              <a:rPr lang="en-US" sz="4000" cap="small" dirty="0">
                <a:solidFill>
                  <a:srgbClr val="003399"/>
                </a:solidFill>
              </a:rPr>
              <a:t>Lecture 9</a:t>
            </a:r>
            <a:br>
              <a:rPr lang="en-US" sz="4000" dirty="0"/>
            </a:br>
            <a:r>
              <a:rPr lang="en-US" sz="3400" dirty="0"/>
              <a:t>Externalities and Climate Change</a:t>
            </a:r>
          </a:p>
        </p:txBody>
      </p:sp>
      <p:pic>
        <p:nvPicPr>
          <p:cNvPr id="4" name="Picture 3"/>
          <p:cNvPicPr>
            <a:picLocks noChangeAspect="1"/>
          </p:cNvPicPr>
          <p:nvPr/>
        </p:nvPicPr>
        <p:blipFill>
          <a:blip r:embed="rId3" cstate="print"/>
          <a:srcRect/>
          <a:stretch>
            <a:fillRect/>
          </a:stretch>
        </p:blipFill>
        <p:spPr bwMode="auto">
          <a:xfrm>
            <a:off x="1066801" y="4114800"/>
            <a:ext cx="1282763" cy="1282762"/>
          </a:xfrm>
          <a:prstGeom prst="rect">
            <a:avLst/>
          </a:prstGeom>
          <a:noFill/>
          <a:ln w="9525">
            <a:noFill/>
            <a:miter lim="800000"/>
            <a:headEnd/>
            <a:tailEnd/>
          </a:ln>
        </p:spPr>
      </p:pic>
      <p:sp>
        <p:nvSpPr>
          <p:cNvPr id="6" name="Title 1"/>
          <p:cNvSpPr txBox="1">
            <a:spLocks/>
          </p:cNvSpPr>
          <p:nvPr/>
        </p:nvSpPr>
        <p:spPr>
          <a:xfrm>
            <a:off x="640080" y="411480"/>
            <a:ext cx="786384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Economics</a:t>
            </a:r>
            <a:r>
              <a:rPr kumimoji="0" lang="en-US" b="0" i="0" u="none" strike="noStrike" kern="1200" cap="none" spc="0" normalizeH="0" noProof="0" dirty="0">
                <a:ln>
                  <a:noFill/>
                </a:ln>
                <a:solidFill>
                  <a:schemeClr val="tx1"/>
                </a:solidFill>
                <a:effectLst/>
                <a:uLnTx/>
                <a:uFillTx/>
                <a:latin typeface="+mj-lt"/>
                <a:ea typeface="+mj-ea"/>
                <a:cs typeface="+mj-cs"/>
              </a:rPr>
              <a:t> 2                                                                                                Emmanuel </a:t>
            </a:r>
            <a:r>
              <a:rPr kumimoji="0" lang="en-US" b="0" i="0" u="none" strike="noStrike" kern="1200" cap="none" spc="0" normalizeH="0" noProof="0" dirty="0" err="1">
                <a:ln>
                  <a:noFill/>
                </a:ln>
                <a:solidFill>
                  <a:schemeClr val="tx1"/>
                </a:solidFill>
                <a:effectLst/>
                <a:uLnTx/>
                <a:uFillTx/>
                <a:latin typeface="+mj-lt"/>
                <a:ea typeface="+mj-ea"/>
                <a:cs typeface="+mj-cs"/>
              </a:rPr>
              <a:t>Saez</a:t>
            </a:r>
            <a:endParaRPr kumimoji="0" lang="en-US" b="0" i="0" u="none" strike="noStrike" kern="1200" cap="none" spc="0" normalizeH="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dirty="0">
                <a:latin typeface="+mj-lt"/>
                <a:ea typeface="+mj-ea"/>
                <a:cs typeface="+mj-cs"/>
              </a:rPr>
              <a:t>Fall</a:t>
            </a:r>
            <a:r>
              <a:rPr lang="en-US" baseline="0" dirty="0">
                <a:latin typeface="+mj-lt"/>
                <a:ea typeface="+mj-ea"/>
                <a:cs typeface="+mj-cs"/>
              </a:rPr>
              <a:t> 2024</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6">
            <a:extLst>
              <a:ext uri="{FF2B5EF4-FFF2-40B4-BE49-F238E27FC236}">
                <a16:creationId xmlns:a16="http://schemas.microsoft.com/office/drawing/2014/main" id="{2FE0C867-12B2-A696-C65E-E84EAC9E54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459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energy consumption&#10;&#10;Description automatically generated">
            <a:extLst>
              <a:ext uri="{FF2B5EF4-FFF2-40B4-BE49-F238E27FC236}">
                <a16:creationId xmlns:a16="http://schemas.microsoft.com/office/drawing/2014/main" id="{410B8560-D144-D8CD-A6A7-C7BDCBB677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0"/>
            <a:ext cx="7138688" cy="6760371"/>
          </a:xfrm>
        </p:spPr>
      </p:pic>
    </p:spTree>
    <p:extLst>
      <p:ext uri="{BB962C8B-B14F-4D97-AF65-F5344CB8AC3E}">
        <p14:creationId xmlns:p14="http://schemas.microsoft.com/office/powerpoint/2010/main" val="255790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carbon dioxide emissions&#10;&#10;Description automatically generated">
            <a:extLst>
              <a:ext uri="{FF2B5EF4-FFF2-40B4-BE49-F238E27FC236}">
                <a16:creationId xmlns:a16="http://schemas.microsoft.com/office/drawing/2014/main" id="{CD082926-4D6F-228B-309E-B7FF460735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034" y="76201"/>
            <a:ext cx="8425365" cy="6705600"/>
          </a:xfrm>
        </p:spPr>
      </p:pic>
    </p:spTree>
    <p:extLst>
      <p:ext uri="{BB962C8B-B14F-4D97-AF65-F5344CB8AC3E}">
        <p14:creationId xmlns:p14="http://schemas.microsoft.com/office/powerpoint/2010/main" val="156985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Atmospheric CO</a:t>
            </a:r>
            <a:r>
              <a:rPr lang="en-US" sz="3200" baseline="-25000" dirty="0">
                <a:solidFill>
                  <a:srgbClr val="003399"/>
                </a:solidFill>
              </a:rPr>
              <a:t>2</a:t>
            </a:r>
            <a:r>
              <a:rPr lang="en-US" sz="3200" dirty="0">
                <a:solidFill>
                  <a:srgbClr val="003399"/>
                </a:solidFill>
              </a:rPr>
              <a:t> Concentration</a:t>
            </a:r>
          </a:p>
        </p:txBody>
      </p:sp>
      <p:sp>
        <p:nvSpPr>
          <p:cNvPr id="7" name="TextBox 6"/>
          <p:cNvSpPr txBox="1"/>
          <p:nvPr/>
        </p:nvSpPr>
        <p:spPr>
          <a:xfrm>
            <a:off x="466166" y="5534561"/>
            <a:ext cx="8439912" cy="1323439"/>
          </a:xfrm>
          <a:prstGeom prst="rect">
            <a:avLst/>
          </a:prstGeom>
          <a:noFill/>
        </p:spPr>
        <p:txBody>
          <a:bodyPr wrap="square" rtlCol="0" anchor="ctr">
            <a:spAutoFit/>
          </a:bodyPr>
          <a:lstStyle/>
          <a:p>
            <a:r>
              <a:rPr lang="en-US" sz="2000" dirty="0">
                <a:solidFill>
                  <a:srgbClr val="CC0000"/>
                </a:solidFill>
              </a:rPr>
              <a:t>Source:  Scripps Institution of Oceanography: Keeling Curve, Hawaii Observatory</a:t>
            </a:r>
          </a:p>
          <a:p>
            <a:r>
              <a:rPr lang="en-US" sz="2000" dirty="0">
                <a:solidFill>
                  <a:srgbClr val="CC0000"/>
                </a:solidFill>
                <a:hlinkClick r:id="rId2"/>
              </a:rPr>
              <a:t>https://keelingcurve.ucsd.edu/</a:t>
            </a:r>
            <a:endParaRPr lang="en-US" sz="2000" dirty="0">
              <a:solidFill>
                <a:srgbClr val="CC0000"/>
              </a:solidFill>
            </a:endParaRPr>
          </a:p>
          <a:p>
            <a:r>
              <a:rPr lang="en-US" sz="2000" dirty="0">
                <a:solidFill>
                  <a:srgbClr val="CC0000"/>
                </a:solidFill>
              </a:rPr>
              <a:t>Atmospheric CO</a:t>
            </a:r>
            <a:r>
              <a:rPr lang="en-US" sz="2000" baseline="-25000" dirty="0">
                <a:solidFill>
                  <a:srgbClr val="CC0000"/>
                </a:solidFill>
              </a:rPr>
              <a:t>2</a:t>
            </a:r>
            <a:r>
              <a:rPr lang="en-US" sz="2000" dirty="0">
                <a:solidFill>
                  <a:srgbClr val="CC0000"/>
                </a:solidFill>
              </a:rPr>
              <a:t> concentration is the cumulative CO</a:t>
            </a:r>
            <a:r>
              <a:rPr lang="en-US" sz="2000" baseline="-25000" dirty="0">
                <a:solidFill>
                  <a:srgbClr val="CC0000"/>
                </a:solidFill>
              </a:rPr>
              <a:t>2</a:t>
            </a:r>
            <a:r>
              <a:rPr lang="en-US" sz="2000" dirty="0">
                <a:solidFill>
                  <a:srgbClr val="CC0000"/>
                </a:solidFill>
              </a:rPr>
              <a:t> emissions since industrialization because CO</a:t>
            </a:r>
            <a:r>
              <a:rPr lang="en-US" sz="2000" baseline="-25000" dirty="0">
                <a:solidFill>
                  <a:srgbClr val="CC0000"/>
                </a:solidFill>
              </a:rPr>
              <a:t>2</a:t>
            </a:r>
            <a:r>
              <a:rPr lang="en-US" sz="2000" dirty="0">
                <a:solidFill>
                  <a:srgbClr val="CC0000"/>
                </a:solidFill>
              </a:rPr>
              <a:t> lasts 300 to 1000 years in atmosphere</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pic>
        <p:nvPicPr>
          <p:cNvPr id="3" name="Picture 2" descr="A graph showing the growth of the year&#10;&#10;Description automatically generated">
            <a:extLst>
              <a:ext uri="{FF2B5EF4-FFF2-40B4-BE49-F238E27FC236}">
                <a16:creationId xmlns:a16="http://schemas.microsoft.com/office/drawing/2014/main" id="{C7879BB8-F95D-D8D5-708E-1708A53F9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0" y="985615"/>
            <a:ext cx="8865718" cy="4495800"/>
          </a:xfrm>
          <a:prstGeom prst="rect">
            <a:avLst/>
          </a:prstGeom>
        </p:spPr>
      </p:pic>
    </p:spTree>
    <p:extLst>
      <p:ext uri="{BB962C8B-B14F-4D97-AF65-F5344CB8AC3E}">
        <p14:creationId xmlns:p14="http://schemas.microsoft.com/office/powerpoint/2010/main" val="303714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pic>
        <p:nvPicPr>
          <p:cNvPr id="4" name="Picture 3" descr="A graph showing the temperature of the earth&#10;&#10;Description automatically generated">
            <a:extLst>
              <a:ext uri="{FF2B5EF4-FFF2-40B4-BE49-F238E27FC236}">
                <a16:creationId xmlns:a16="http://schemas.microsoft.com/office/drawing/2014/main" id="{615E98D0-20A3-FB0D-1746-A78C5821D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510"/>
            <a:ext cx="8663151" cy="6115164"/>
          </a:xfrm>
          <a:prstGeom prst="rect">
            <a:avLst/>
          </a:prstGeom>
        </p:spPr>
      </p:pic>
      <p:sp>
        <p:nvSpPr>
          <p:cNvPr id="5" name="TextBox 4">
            <a:extLst>
              <a:ext uri="{FF2B5EF4-FFF2-40B4-BE49-F238E27FC236}">
                <a16:creationId xmlns:a16="http://schemas.microsoft.com/office/drawing/2014/main" id="{561A6526-11D1-D80E-B3B8-4102F4E412C3}"/>
              </a:ext>
            </a:extLst>
          </p:cNvPr>
          <p:cNvSpPr txBox="1"/>
          <p:nvPr/>
        </p:nvSpPr>
        <p:spPr>
          <a:xfrm>
            <a:off x="381000" y="6238845"/>
            <a:ext cx="8525078" cy="400110"/>
          </a:xfrm>
          <a:prstGeom prst="rect">
            <a:avLst/>
          </a:prstGeom>
          <a:noFill/>
        </p:spPr>
        <p:txBody>
          <a:bodyPr wrap="square" rtlCol="0" anchor="ctr">
            <a:spAutoFit/>
          </a:bodyPr>
          <a:lstStyle/>
          <a:p>
            <a:r>
              <a:rPr lang="en-US" sz="2000" dirty="0">
                <a:solidFill>
                  <a:srgbClr val="CC0000"/>
                </a:solidFill>
              </a:rPr>
              <a:t>Temperature gains are approximately proportional to atmospheric CO</a:t>
            </a:r>
            <a:r>
              <a:rPr lang="en-US" sz="2000" baseline="-25000" dirty="0">
                <a:solidFill>
                  <a:srgbClr val="CC0000"/>
                </a:solidFill>
              </a:rPr>
              <a:t>2</a:t>
            </a:r>
          </a:p>
        </p:txBody>
      </p:sp>
    </p:spTree>
    <p:extLst>
      <p:ext uri="{BB962C8B-B14F-4D97-AF65-F5344CB8AC3E}">
        <p14:creationId xmlns:p14="http://schemas.microsoft.com/office/powerpoint/2010/main" val="218684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31898"/>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Negative Externality Econ Modeling</a:t>
            </a:r>
          </a:p>
          <a:p>
            <a:pPr marL="365760" indent="-365760">
              <a:spcBef>
                <a:spcPts val="2400"/>
              </a:spcBef>
              <a:buClr>
                <a:srgbClr val="003399"/>
              </a:buClr>
            </a:pPr>
            <a:r>
              <a:rPr lang="en-US" sz="2800" dirty="0"/>
              <a:t>There are negative effects on agents outside the market mechanism</a:t>
            </a:r>
          </a:p>
          <a:p>
            <a:pPr marL="365760" indent="-365760">
              <a:spcBef>
                <a:spcPts val="2400"/>
              </a:spcBef>
              <a:buClr>
                <a:srgbClr val="003399"/>
              </a:buClr>
            </a:pPr>
            <a:r>
              <a:rPr lang="en-US" sz="2800" dirty="0"/>
              <a:t>These negative effects can be measured in $ costs (for economists, anything that matters can be measured in $ costs, a strong assumption)</a:t>
            </a:r>
          </a:p>
          <a:p>
            <a:pPr marL="365760" indent="-365760">
              <a:spcBef>
                <a:spcPts val="2400"/>
              </a:spcBef>
              <a:buClr>
                <a:srgbClr val="003399"/>
              </a:buClr>
            </a:pPr>
            <a:r>
              <a:rPr lang="en-US" sz="2800" dirty="0"/>
              <a:t>Negative externalities can result from either the consumption or the production of a good</a:t>
            </a:r>
          </a:p>
          <a:p>
            <a:pPr marL="765810" lvl="1" indent="-365760">
              <a:spcBef>
                <a:spcPts val="2400"/>
              </a:spcBef>
              <a:buClr>
                <a:srgbClr val="003399"/>
              </a:buClr>
            </a:pPr>
            <a:r>
              <a:rPr lang="en-US" sz="2400" dirty="0"/>
              <a:t>Consumption negative externality: emitting CO</a:t>
            </a:r>
            <a:r>
              <a:rPr lang="en-US" sz="2400" baseline="-25000" dirty="0"/>
              <a:t>2</a:t>
            </a:r>
            <a:r>
              <a:rPr lang="en-US" sz="2400" dirty="0"/>
              <a:t> when driving a gas powered car</a:t>
            </a:r>
          </a:p>
          <a:p>
            <a:pPr marL="765810" lvl="1" indent="-365760">
              <a:spcBef>
                <a:spcPts val="2400"/>
              </a:spcBef>
              <a:buClr>
                <a:srgbClr val="003399"/>
              </a:buClr>
            </a:pPr>
            <a:r>
              <a:rPr lang="en-US" sz="2400" dirty="0"/>
              <a:t>Production negative externality: emitting CO</a:t>
            </a:r>
            <a:r>
              <a:rPr lang="en-US" sz="2400" baseline="-25000" dirty="0"/>
              <a:t>2</a:t>
            </a:r>
            <a:r>
              <a:rPr lang="en-US" sz="2400" dirty="0"/>
              <a:t> when producing electricity in coal power plant</a:t>
            </a:r>
          </a:p>
        </p:txBody>
      </p:sp>
    </p:spTree>
    <p:extLst>
      <p:ext uri="{BB962C8B-B14F-4D97-AF65-F5344CB8AC3E}">
        <p14:creationId xmlns:p14="http://schemas.microsoft.com/office/powerpoint/2010/main" val="179448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061741" y="1188720"/>
            <a:ext cx="5020519" cy="4706872"/>
            <a:chOff x="2066223" y="1158815"/>
            <a:chExt cx="5020519" cy="4706872"/>
          </a:xfrm>
        </p:grpSpPr>
        <p:sp>
          <p:nvSpPr>
            <p:cNvPr id="14" name="TextBox 13"/>
            <p:cNvSpPr txBox="1"/>
            <p:nvPr/>
          </p:nvSpPr>
          <p:spPr>
            <a:xfrm>
              <a:off x="5458968" y="4776029"/>
              <a:ext cx="14478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 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66223" y="1158815"/>
              <a:ext cx="5020519" cy="4706872"/>
              <a:chOff x="1930899" y="1158815"/>
              <a:chExt cx="5020519"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4932118" cy="4706872"/>
                <a:chOff x="2040466" y="1158815"/>
                <a:chExt cx="4932118"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345572" y="1189790"/>
                  <a:ext cx="1417462"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 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3188" cy="334066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251318"/>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30899" y="303871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4" name="TextBox 3"/>
          <p:cNvSpPr txBox="1"/>
          <p:nvPr/>
        </p:nvSpPr>
        <p:spPr>
          <a:xfrm>
            <a:off x="640080" y="316695"/>
            <a:ext cx="7863840" cy="584775"/>
          </a:xfrm>
          <a:prstGeom prst="rect">
            <a:avLst/>
          </a:prstGeom>
          <a:noFill/>
        </p:spPr>
        <p:txBody>
          <a:bodyPr wrap="square" rtlCol="0" anchor="ctr" anchorCtr="0">
            <a:spAutoFit/>
          </a:bodyPr>
          <a:lstStyle/>
          <a:p>
            <a:pPr algn="ctr"/>
            <a:r>
              <a:rPr lang="en-US" sz="3200" dirty="0">
                <a:solidFill>
                  <a:srgbClr val="003399"/>
                </a:solidFill>
              </a:rPr>
              <a:t>Market for Coal Powered Electricity</a:t>
            </a:r>
          </a:p>
        </p:txBody>
      </p:sp>
    </p:spTree>
    <p:extLst>
      <p:ext uri="{BB962C8B-B14F-4D97-AF65-F5344CB8AC3E}">
        <p14:creationId xmlns:p14="http://schemas.microsoft.com/office/powerpoint/2010/main" val="363097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Some Terminology</a:t>
            </a:r>
          </a:p>
          <a:p>
            <a:pPr marL="365760" indent="-365760">
              <a:spcBef>
                <a:spcPts val="2400"/>
              </a:spcBef>
              <a:buClr>
                <a:srgbClr val="003399"/>
              </a:buClr>
            </a:pPr>
            <a:r>
              <a:rPr lang="en-US" sz="2800" dirty="0"/>
              <a:t>“Private” refers to the people participating in the market (the buyers and sellers, and the government if there is a tax or a subsidy). </a:t>
            </a:r>
          </a:p>
          <a:p>
            <a:pPr marL="365760" indent="-365760">
              <a:spcBef>
                <a:spcPts val="2400"/>
              </a:spcBef>
              <a:buClr>
                <a:srgbClr val="003399"/>
              </a:buClr>
            </a:pPr>
            <a:r>
              <a:rPr lang="en-US" sz="2800" dirty="0"/>
              <a:t>“Social” includes effects on people both in the market and outside the market.</a:t>
            </a:r>
          </a:p>
        </p:txBody>
      </p:sp>
    </p:spTree>
    <p:extLst>
      <p:ext uri="{BB962C8B-B14F-4D97-AF65-F5344CB8AC3E}">
        <p14:creationId xmlns:p14="http://schemas.microsoft.com/office/powerpoint/2010/main" val="33559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061741" y="1188720"/>
            <a:ext cx="5020519" cy="4706872"/>
            <a:chOff x="2066223" y="1158815"/>
            <a:chExt cx="5020519" cy="4706872"/>
          </a:xfrm>
        </p:grpSpPr>
        <p:sp>
          <p:nvSpPr>
            <p:cNvPr id="14" name="TextBox 13"/>
            <p:cNvSpPr txBox="1"/>
            <p:nvPr/>
          </p:nvSpPr>
          <p:spPr>
            <a:xfrm>
              <a:off x="5458968" y="4776029"/>
              <a:ext cx="14478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66223" y="1158815"/>
              <a:ext cx="5020519" cy="4706872"/>
              <a:chOff x="1930899" y="1158815"/>
              <a:chExt cx="5020519"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4932118" cy="4706872"/>
                <a:chOff x="2040466" y="1158815"/>
                <a:chExt cx="4932118"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345572" y="1189790"/>
                  <a:ext cx="1417462"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3188" cy="334066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251318"/>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30899" y="303871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4" name="TextBox 3"/>
          <p:cNvSpPr txBox="1"/>
          <p:nvPr/>
        </p:nvSpPr>
        <p:spPr>
          <a:xfrm>
            <a:off x="640080" y="316695"/>
            <a:ext cx="7863840" cy="584775"/>
          </a:xfrm>
          <a:prstGeom prst="rect">
            <a:avLst/>
          </a:prstGeom>
          <a:noFill/>
        </p:spPr>
        <p:txBody>
          <a:bodyPr wrap="square" rtlCol="0" anchor="ctr" anchorCtr="0">
            <a:spAutoFit/>
          </a:bodyPr>
          <a:lstStyle/>
          <a:p>
            <a:pPr algn="ctr"/>
            <a:r>
              <a:rPr lang="en-US" sz="3200" dirty="0">
                <a:solidFill>
                  <a:srgbClr val="003399"/>
                </a:solidFill>
              </a:rPr>
              <a:t>Market for Coal Powered Electricity</a:t>
            </a:r>
          </a:p>
        </p:txBody>
      </p:sp>
      <p:sp>
        <p:nvSpPr>
          <p:cNvPr id="2" name="TextBox 1">
            <a:extLst>
              <a:ext uri="{FF2B5EF4-FFF2-40B4-BE49-F238E27FC236}">
                <a16:creationId xmlns:a16="http://schemas.microsoft.com/office/drawing/2014/main" id="{5FFAC61A-39B8-8348-C6A2-6BF697272F69}"/>
              </a:ext>
            </a:extLst>
          </p:cNvPr>
          <p:cNvSpPr txBox="1"/>
          <p:nvPr/>
        </p:nvSpPr>
        <p:spPr>
          <a:xfrm>
            <a:off x="533400" y="5943599"/>
            <a:ext cx="8077200" cy="769441"/>
          </a:xfrm>
          <a:prstGeom prst="rect">
            <a:avLst/>
          </a:prstGeom>
          <a:noFill/>
        </p:spPr>
        <p:txBody>
          <a:bodyPr wrap="square" rtlCol="0">
            <a:spAutoFit/>
          </a:bodyPr>
          <a:lstStyle/>
          <a:p>
            <a:r>
              <a:rPr lang="en-US" sz="2200" dirty="0">
                <a:solidFill>
                  <a:srgbClr val="CC0000"/>
                </a:solidFill>
              </a:rPr>
              <a:t>PMC is the private marginal cost (we used to call this MC)</a:t>
            </a:r>
          </a:p>
          <a:p>
            <a:r>
              <a:rPr lang="en-US" sz="2200" dirty="0">
                <a:solidFill>
                  <a:srgbClr val="CC0000"/>
                </a:solidFill>
              </a:rPr>
              <a:t>PMB is the private marginal benefit (we used to call this MB)</a:t>
            </a:r>
          </a:p>
        </p:txBody>
      </p:sp>
    </p:spTree>
    <p:extLst>
      <p:ext uri="{BB962C8B-B14F-4D97-AF65-F5344CB8AC3E}">
        <p14:creationId xmlns:p14="http://schemas.microsoft.com/office/powerpoint/2010/main" val="366766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Total Private Surplus</a:t>
            </a:r>
          </a:p>
          <a:p>
            <a:pPr marL="365760" indent="-365760">
              <a:spcBef>
                <a:spcPts val="2400"/>
              </a:spcBef>
              <a:buClr>
                <a:srgbClr val="003399"/>
              </a:buClr>
            </a:pPr>
            <a:r>
              <a:rPr lang="en-US" sz="2800" dirty="0"/>
              <a:t>Sum of consumer surplus and producer surplus (plus government revenue and minus government expenditure).</a:t>
            </a:r>
          </a:p>
        </p:txBody>
      </p:sp>
    </p:spTree>
    <p:extLst>
      <p:ext uri="{BB962C8B-B14F-4D97-AF65-F5344CB8AC3E}">
        <p14:creationId xmlns:p14="http://schemas.microsoft.com/office/powerpoint/2010/main" val="2077215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066223" y="1188720"/>
            <a:ext cx="5020519" cy="4706872"/>
            <a:chOff x="2066223" y="1158815"/>
            <a:chExt cx="5020519" cy="4706872"/>
          </a:xfrm>
        </p:grpSpPr>
        <p:sp>
          <p:nvSpPr>
            <p:cNvPr id="14" name="TextBox 13"/>
            <p:cNvSpPr txBox="1"/>
            <p:nvPr/>
          </p:nvSpPr>
          <p:spPr>
            <a:xfrm>
              <a:off x="5458968" y="4776029"/>
              <a:ext cx="14478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66223" y="1158815"/>
              <a:ext cx="5020519" cy="4706872"/>
              <a:chOff x="1930899" y="1158815"/>
              <a:chExt cx="5020519"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4932118" cy="4706872"/>
                <a:chOff x="2040466" y="1158815"/>
                <a:chExt cx="4932118"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345572" y="1189790"/>
                  <a:ext cx="1417462"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3188" cy="334066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251318"/>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30899" y="303871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4" name="TextBox 3"/>
          <p:cNvSpPr txBox="1"/>
          <p:nvPr/>
        </p:nvSpPr>
        <p:spPr>
          <a:xfrm>
            <a:off x="640080" y="316695"/>
            <a:ext cx="7863840" cy="584775"/>
          </a:xfrm>
          <a:prstGeom prst="rect">
            <a:avLst/>
          </a:prstGeom>
          <a:noFill/>
        </p:spPr>
        <p:txBody>
          <a:bodyPr wrap="square" rtlCol="0" anchor="ctr" anchorCtr="0">
            <a:spAutoFit/>
          </a:bodyPr>
          <a:lstStyle/>
          <a:p>
            <a:pPr algn="ctr"/>
            <a:r>
              <a:rPr lang="en-US" sz="3200" dirty="0">
                <a:solidFill>
                  <a:srgbClr val="003399"/>
                </a:solidFill>
              </a:rPr>
              <a:t>Review of Welfare Analysis</a:t>
            </a:r>
          </a:p>
        </p:txBody>
      </p:sp>
      <p:sp>
        <p:nvSpPr>
          <p:cNvPr id="22" name="TextBox 21"/>
          <p:cNvSpPr txBox="1"/>
          <p:nvPr/>
        </p:nvSpPr>
        <p:spPr>
          <a:xfrm>
            <a:off x="533400" y="5943599"/>
            <a:ext cx="8077200" cy="430887"/>
          </a:xfrm>
          <a:prstGeom prst="rect">
            <a:avLst/>
          </a:prstGeom>
          <a:noFill/>
        </p:spPr>
        <p:txBody>
          <a:bodyPr wrap="square" rtlCol="0">
            <a:spAutoFit/>
          </a:bodyPr>
          <a:lstStyle/>
          <a:p>
            <a:r>
              <a:rPr lang="en-US" sz="2200" dirty="0">
                <a:solidFill>
                  <a:srgbClr val="CC0000"/>
                </a:solidFill>
              </a:rPr>
              <a:t>PMC is the private marginal cost; PMB is the private marginal benefit.</a:t>
            </a:r>
          </a:p>
        </p:txBody>
      </p:sp>
    </p:spTree>
    <p:extLst>
      <p:ext uri="{BB962C8B-B14F-4D97-AF65-F5344CB8AC3E}">
        <p14:creationId xmlns:p14="http://schemas.microsoft.com/office/powerpoint/2010/main" val="383574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  Overview</a:t>
            </a:r>
            <a:endParaRPr lang="en-US" sz="3200" i="1" cap="small" dirty="0">
              <a:solidFill>
                <a:srgbClr val="CC0000"/>
              </a:solidFill>
            </a:endParaRPr>
          </a:p>
        </p:txBody>
      </p:sp>
    </p:spTree>
    <p:extLst>
      <p:ext uri="{BB962C8B-B14F-4D97-AF65-F5344CB8AC3E}">
        <p14:creationId xmlns:p14="http://schemas.microsoft.com/office/powerpoint/2010/main" val="415884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E5E4C100-E8A8-AFE4-0FF0-2E208BE8CDFA}"/>
              </a:ext>
            </a:extLst>
          </p:cNvPr>
          <p:cNvSpPr/>
          <p:nvPr/>
        </p:nvSpPr>
        <p:spPr>
          <a:xfrm rot="5400000">
            <a:off x="2572442" y="3270499"/>
            <a:ext cx="1810512" cy="1810512"/>
          </a:xfrm>
          <a:prstGeom prst="rtTriangle">
            <a:avLst/>
          </a:prstGeom>
          <a:pattFill prst="dkVert">
            <a:fgClr>
              <a:srgbClr val="00863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ight Triangle 1">
            <a:extLst>
              <a:ext uri="{FF2B5EF4-FFF2-40B4-BE49-F238E27FC236}">
                <a16:creationId xmlns:a16="http://schemas.microsoft.com/office/drawing/2014/main" id="{2D7E032E-31E3-0C28-5884-4CF1EF7280C3}"/>
              </a:ext>
            </a:extLst>
          </p:cNvPr>
          <p:cNvSpPr/>
          <p:nvPr/>
        </p:nvSpPr>
        <p:spPr>
          <a:xfrm>
            <a:off x="2577461" y="1470210"/>
            <a:ext cx="1783080" cy="1783080"/>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066223" y="1188720"/>
            <a:ext cx="5020519" cy="4706872"/>
            <a:chOff x="2066223" y="1158815"/>
            <a:chExt cx="5020519" cy="4706872"/>
          </a:xfrm>
        </p:grpSpPr>
        <p:sp>
          <p:nvSpPr>
            <p:cNvPr id="14" name="TextBox 13"/>
            <p:cNvSpPr txBox="1"/>
            <p:nvPr/>
          </p:nvSpPr>
          <p:spPr>
            <a:xfrm>
              <a:off x="5458968" y="4776029"/>
              <a:ext cx="14478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66223" y="1158815"/>
              <a:ext cx="5020519" cy="4706872"/>
              <a:chOff x="1930899" y="1158815"/>
              <a:chExt cx="5020519" cy="4706872"/>
            </a:xfrm>
          </p:grpSpPr>
          <p:cxnSp>
            <p:nvCxnSpPr>
              <p:cNvPr id="3" name="Straight Connector 2"/>
              <p:cNvCxnSpPr>
                <a:cxnSpLocks noChangeAspect="1"/>
              </p:cNvCxnSpPr>
              <p:nvPr/>
            </p:nvCxnSpPr>
            <p:spPr>
              <a:xfrm flipV="1">
                <a:off x="2412210" y="1669366"/>
                <a:ext cx="3452033" cy="3454636"/>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4932118" cy="4706872"/>
                <a:chOff x="2040466" y="1158815"/>
                <a:chExt cx="4932118"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345572" y="1189790"/>
                  <a:ext cx="1417462"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a:stCxn id="9" idx="3"/>
              </p:cNvCxnSpPr>
              <p:nvPr/>
            </p:nvCxnSpPr>
            <p:spPr>
              <a:xfrm>
                <a:off x="2434168" y="1381633"/>
                <a:ext cx="3440696" cy="345582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251318"/>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30899" y="303871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4" name="TextBox 3"/>
          <p:cNvSpPr txBox="1"/>
          <p:nvPr/>
        </p:nvSpPr>
        <p:spPr>
          <a:xfrm>
            <a:off x="640080" y="70474"/>
            <a:ext cx="7863840" cy="1077218"/>
          </a:xfrm>
          <a:prstGeom prst="rect">
            <a:avLst/>
          </a:prstGeom>
          <a:noFill/>
        </p:spPr>
        <p:txBody>
          <a:bodyPr wrap="square" rtlCol="0" anchor="ctr" anchorCtr="0">
            <a:spAutoFit/>
          </a:bodyPr>
          <a:lstStyle/>
          <a:p>
            <a:pPr algn="ctr"/>
            <a:r>
              <a:rPr lang="en-US" sz="3200" dirty="0">
                <a:solidFill>
                  <a:srgbClr val="003399"/>
                </a:solidFill>
              </a:rPr>
              <a:t>Market produces economic surplus for participants: consumers and producers</a:t>
            </a:r>
          </a:p>
        </p:txBody>
      </p:sp>
      <p:cxnSp>
        <p:nvCxnSpPr>
          <p:cNvPr id="22" name="Straight Connector 21"/>
          <p:cNvCxnSpPr/>
          <p:nvPr/>
        </p:nvCxnSpPr>
        <p:spPr>
          <a:xfrm flipH="1">
            <a:off x="3276600" y="2133600"/>
            <a:ext cx="381000" cy="25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00714" y="1172177"/>
            <a:ext cx="2133600" cy="1479764"/>
          </a:xfrm>
          <a:prstGeom prst="rect">
            <a:avLst/>
          </a:prstGeom>
          <a:noFill/>
        </p:spPr>
        <p:txBody>
          <a:bodyPr wrap="square" rtlCol="0">
            <a:spAutoFit/>
          </a:bodyPr>
          <a:lstStyle/>
          <a:p>
            <a:pPr>
              <a:lnSpc>
                <a:spcPct val="80000"/>
              </a:lnSpc>
            </a:pPr>
            <a:r>
              <a:rPr lang="en-US" sz="2700" dirty="0">
                <a:solidFill>
                  <a:srgbClr val="7030A0"/>
                </a:solidFill>
              </a:rPr>
              <a:t>Sum of Consumer </a:t>
            </a:r>
          </a:p>
          <a:p>
            <a:pPr>
              <a:lnSpc>
                <a:spcPct val="80000"/>
              </a:lnSpc>
            </a:pPr>
            <a:r>
              <a:rPr lang="en-US" sz="2700" dirty="0">
                <a:solidFill>
                  <a:srgbClr val="7030A0"/>
                </a:solidFill>
              </a:rPr>
              <a:t>&amp; Producer Surplus</a:t>
            </a:r>
          </a:p>
        </p:txBody>
      </p:sp>
      <p:sp>
        <p:nvSpPr>
          <p:cNvPr id="15" name="TextBox 14">
            <a:extLst>
              <a:ext uri="{FF2B5EF4-FFF2-40B4-BE49-F238E27FC236}">
                <a16:creationId xmlns:a16="http://schemas.microsoft.com/office/drawing/2014/main" id="{AE260CDD-A680-E922-0244-618BAA2C2E0B}"/>
              </a:ext>
            </a:extLst>
          </p:cNvPr>
          <p:cNvSpPr txBox="1"/>
          <p:nvPr/>
        </p:nvSpPr>
        <p:spPr>
          <a:xfrm>
            <a:off x="533400" y="5943599"/>
            <a:ext cx="8077200" cy="769441"/>
          </a:xfrm>
          <a:prstGeom prst="rect">
            <a:avLst/>
          </a:prstGeom>
          <a:noFill/>
        </p:spPr>
        <p:txBody>
          <a:bodyPr wrap="square" rtlCol="0">
            <a:spAutoFit/>
          </a:bodyPr>
          <a:lstStyle/>
          <a:p>
            <a:r>
              <a:rPr lang="en-US" sz="2200" dirty="0">
                <a:solidFill>
                  <a:srgbClr val="CC0000"/>
                </a:solidFill>
              </a:rPr>
              <a:t>PMC is the private marginal cost (we used to call this MC)</a:t>
            </a:r>
          </a:p>
          <a:p>
            <a:r>
              <a:rPr lang="en-US" sz="2200" dirty="0">
                <a:solidFill>
                  <a:srgbClr val="CC0000"/>
                </a:solidFill>
              </a:rPr>
              <a:t>PMB is the private marginal benefit (we used to call this MB)</a:t>
            </a:r>
          </a:p>
        </p:txBody>
      </p:sp>
    </p:spTree>
    <p:extLst>
      <p:ext uri="{BB962C8B-B14F-4D97-AF65-F5344CB8AC3E}">
        <p14:creationId xmlns:p14="http://schemas.microsoft.com/office/powerpoint/2010/main" val="33210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More Terminology</a:t>
            </a:r>
          </a:p>
          <a:p>
            <a:pPr marL="365760" indent="-365760">
              <a:spcBef>
                <a:spcPts val="2400"/>
              </a:spcBef>
              <a:buClr>
                <a:srgbClr val="003399"/>
              </a:buClr>
            </a:pPr>
            <a:r>
              <a:rPr lang="en-US" sz="2800" dirty="0">
                <a:solidFill>
                  <a:srgbClr val="CC0000"/>
                </a:solidFill>
              </a:rPr>
              <a:t>External Marginal Cost:</a:t>
            </a:r>
            <a:r>
              <a:rPr lang="en-US" sz="2800" dirty="0"/>
              <a:t>  The additional cost to people outside the market when one more unit is produced and consumed (sometimes called marginal damage)</a:t>
            </a:r>
          </a:p>
          <a:p>
            <a:pPr marL="365760" indent="-365760">
              <a:spcBef>
                <a:spcPts val="2400"/>
              </a:spcBef>
              <a:buClr>
                <a:srgbClr val="003399"/>
              </a:buClr>
            </a:pPr>
            <a:r>
              <a:rPr lang="en-US" sz="2800" dirty="0">
                <a:solidFill>
                  <a:srgbClr val="CC0000"/>
                </a:solidFill>
              </a:rPr>
              <a:t>Social Marginal Cost:  </a:t>
            </a:r>
            <a:r>
              <a:rPr lang="en-US" sz="2800" dirty="0"/>
              <a:t>Private marginal cost plus external marginal cost.</a:t>
            </a:r>
          </a:p>
        </p:txBody>
      </p:sp>
    </p:spTree>
    <p:extLst>
      <p:ext uri="{BB962C8B-B14F-4D97-AF65-F5344CB8AC3E}">
        <p14:creationId xmlns:p14="http://schemas.microsoft.com/office/powerpoint/2010/main" val="2416825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0ED4412A-27AE-63A0-C26A-6FFD8B706E8C}"/>
              </a:ext>
            </a:extLst>
          </p:cNvPr>
          <p:cNvSpPr/>
          <p:nvPr/>
        </p:nvSpPr>
        <p:spPr>
          <a:xfrm rot="13528888">
            <a:off x="1085076" y="1965307"/>
            <a:ext cx="2614697" cy="2618872"/>
          </a:xfrm>
          <a:prstGeom prst="rtTriangl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0080" y="132029"/>
            <a:ext cx="7863840" cy="954107"/>
          </a:xfrm>
          <a:prstGeom prst="rect">
            <a:avLst/>
          </a:prstGeom>
          <a:noFill/>
        </p:spPr>
        <p:txBody>
          <a:bodyPr wrap="square" rtlCol="0" anchor="ctr" anchorCtr="0">
            <a:spAutoFit/>
          </a:bodyPr>
          <a:lstStyle/>
          <a:p>
            <a:pPr algn="ctr"/>
            <a:r>
              <a:rPr lang="en-US" sz="3200" dirty="0">
                <a:solidFill>
                  <a:srgbClr val="003399"/>
                </a:solidFill>
              </a:rPr>
              <a:t>Negative Production Externality </a:t>
            </a:r>
          </a:p>
          <a:p>
            <a:pPr algn="ctr"/>
            <a:r>
              <a:rPr lang="en-US" sz="2400" dirty="0">
                <a:solidFill>
                  <a:srgbClr val="CC0000"/>
                </a:solidFill>
              </a:rPr>
              <a:t>(Market for Coal Powered Electricity)</a:t>
            </a:r>
          </a:p>
        </p:txBody>
      </p:sp>
      <p:grpSp>
        <p:nvGrpSpPr>
          <p:cNvPr id="26" name="Group 25"/>
          <p:cNvGrpSpPr/>
          <p:nvPr/>
        </p:nvGrpSpPr>
        <p:grpSpPr>
          <a:xfrm>
            <a:off x="1981200" y="1198245"/>
            <a:ext cx="5105400" cy="4706872"/>
            <a:chOff x="2154624" y="1158815"/>
            <a:chExt cx="5105400" cy="4706872"/>
          </a:xfrm>
        </p:grpSpPr>
        <p:sp>
          <p:nvSpPr>
            <p:cNvPr id="14" name="TextBox 13"/>
            <p:cNvSpPr txBox="1"/>
            <p:nvPr/>
          </p:nvSpPr>
          <p:spPr>
            <a:xfrm>
              <a:off x="4897824" y="4780875"/>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4932118" cy="4706872"/>
              <a:chOff x="2019300" y="1158815"/>
              <a:chExt cx="4932118"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5" name="Group 7"/>
              <p:cNvGrpSpPr/>
              <p:nvPr/>
            </p:nvGrpSpPr>
            <p:grpSpPr>
              <a:xfrm>
                <a:off x="2019300"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17" name="TextBox 16"/>
          <p:cNvSpPr txBox="1"/>
          <p:nvPr/>
        </p:nvSpPr>
        <p:spPr>
          <a:xfrm>
            <a:off x="5781532" y="144845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sp>
        <p:nvSpPr>
          <p:cNvPr id="10" name="TextBox 9">
            <a:extLst>
              <a:ext uri="{FF2B5EF4-FFF2-40B4-BE49-F238E27FC236}">
                <a16:creationId xmlns:a16="http://schemas.microsoft.com/office/drawing/2014/main" id="{A5E39069-97BF-00AD-E686-19625B70BAC8}"/>
              </a:ext>
            </a:extLst>
          </p:cNvPr>
          <p:cNvSpPr txBox="1"/>
          <p:nvPr/>
        </p:nvSpPr>
        <p:spPr>
          <a:xfrm>
            <a:off x="2392424" y="2532815"/>
            <a:ext cx="1598989" cy="1661993"/>
          </a:xfrm>
          <a:prstGeom prst="rect">
            <a:avLst/>
          </a:prstGeom>
          <a:noFill/>
        </p:spPr>
        <p:txBody>
          <a:bodyPr wrap="square" rtlCol="0">
            <a:spAutoFit/>
          </a:bodyPr>
          <a:lstStyle/>
          <a:p>
            <a:r>
              <a:rPr lang="en-US" sz="2800" dirty="0"/>
              <a:t>Private</a:t>
            </a:r>
          </a:p>
          <a:p>
            <a:r>
              <a:rPr lang="en-US" sz="2800" dirty="0"/>
              <a:t>Economic </a:t>
            </a:r>
          </a:p>
          <a:p>
            <a:r>
              <a:rPr lang="en-US" sz="2800" dirty="0"/>
              <a:t>Surplus</a:t>
            </a:r>
          </a:p>
          <a:p>
            <a:endParaRPr lang="en-US" dirty="0"/>
          </a:p>
        </p:txBody>
      </p:sp>
      <p:cxnSp>
        <p:nvCxnSpPr>
          <p:cNvPr id="11" name="Straight Connector 10">
            <a:extLst>
              <a:ext uri="{FF2B5EF4-FFF2-40B4-BE49-F238E27FC236}">
                <a16:creationId xmlns:a16="http://schemas.microsoft.com/office/drawing/2014/main" id="{5A55B6E3-8081-45DC-0053-80A7E5230D4B}"/>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95B449-5500-4BA9-974A-BDA4ED7F6745}"/>
              </a:ext>
            </a:extLst>
          </p:cNvPr>
          <p:cNvSpPr txBox="1"/>
          <p:nvPr/>
        </p:nvSpPr>
        <p:spPr>
          <a:xfrm>
            <a:off x="1884763" y="3065997"/>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Tree>
    <p:extLst>
      <p:ext uri="{BB962C8B-B14F-4D97-AF65-F5344CB8AC3E}">
        <p14:creationId xmlns:p14="http://schemas.microsoft.com/office/powerpoint/2010/main" val="1291335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0" y="1188720"/>
            <a:ext cx="5292089" cy="4716397"/>
            <a:chOff x="2154624" y="1179195"/>
            <a:chExt cx="5292089" cy="4716397"/>
          </a:xfrm>
        </p:grpSpPr>
        <p:grpSp>
          <p:nvGrpSpPr>
            <p:cNvPr id="26" name="Group 25"/>
            <p:cNvGrpSpPr/>
            <p:nvPr/>
          </p:nvGrpSpPr>
          <p:grpSpPr>
            <a:xfrm>
              <a:off x="2154624" y="1188720"/>
              <a:ext cx="5290498" cy="4706872"/>
              <a:chOff x="2154624" y="1158815"/>
              <a:chExt cx="5290498" cy="4706872"/>
            </a:xfrm>
          </p:grpSpPr>
          <p:sp>
            <p:nvSpPr>
              <p:cNvPr id="14" name="TextBox 13"/>
              <p:cNvSpPr txBox="1"/>
              <p:nvPr/>
            </p:nvSpPr>
            <p:spPr>
              <a:xfrm>
                <a:off x="4897823" y="4780875"/>
                <a:ext cx="25472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665976" y="1620696"/>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8700" y="1179195"/>
              <a:ext cx="109419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00863D"/>
                </a:solidFill>
              </a:endParaRPr>
            </a:p>
          </p:txBody>
        </p:sp>
        <p:cxnSp>
          <p:nvCxnSpPr>
            <p:cNvPr id="10" name="Straight Arrow Connector 9"/>
            <p:cNvCxnSpPr/>
            <p:nvPr/>
          </p:nvCxnSpPr>
          <p:spPr>
            <a:xfrm>
              <a:off x="5029200" y="2019300"/>
              <a:ext cx="0" cy="62179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44489" y="2379482"/>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p:nvPr/>
          </p:nvCxnSpPr>
          <p:spPr>
            <a:xfrm>
              <a:off x="5076825" y="2247900"/>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8CAA5CC5-C5B9-9C4A-BA4D-3CAF6A7A59F2}"/>
              </a:ext>
            </a:extLst>
          </p:cNvPr>
          <p:cNvSpPr txBox="1"/>
          <p:nvPr/>
        </p:nvSpPr>
        <p:spPr>
          <a:xfrm>
            <a:off x="640080" y="132029"/>
            <a:ext cx="7863840" cy="954107"/>
          </a:xfrm>
          <a:prstGeom prst="rect">
            <a:avLst/>
          </a:prstGeom>
          <a:noFill/>
        </p:spPr>
        <p:txBody>
          <a:bodyPr wrap="square" rtlCol="0" anchor="ctr" anchorCtr="0">
            <a:spAutoFit/>
          </a:bodyPr>
          <a:lstStyle/>
          <a:p>
            <a:pPr algn="ctr"/>
            <a:r>
              <a:rPr lang="en-US" sz="3200" dirty="0">
                <a:solidFill>
                  <a:srgbClr val="003399"/>
                </a:solidFill>
              </a:rPr>
              <a:t>Negative Production Externality </a:t>
            </a:r>
          </a:p>
          <a:p>
            <a:pPr algn="ctr"/>
            <a:r>
              <a:rPr lang="en-US" sz="2400" dirty="0">
                <a:solidFill>
                  <a:srgbClr val="CC0000"/>
                </a:solidFill>
              </a:rPr>
              <a:t>(Market for Coal Powered Electricity)</a:t>
            </a:r>
          </a:p>
        </p:txBody>
      </p:sp>
      <p:sp>
        <p:nvSpPr>
          <p:cNvPr id="4" name="TextBox 3">
            <a:extLst>
              <a:ext uri="{FF2B5EF4-FFF2-40B4-BE49-F238E27FC236}">
                <a16:creationId xmlns:a16="http://schemas.microsoft.com/office/drawing/2014/main" id="{2D473DB0-FCA0-8E8C-FC4D-B9B7426324A4}"/>
              </a:ext>
            </a:extLst>
          </p:cNvPr>
          <p:cNvSpPr txBox="1"/>
          <p:nvPr/>
        </p:nvSpPr>
        <p:spPr>
          <a:xfrm>
            <a:off x="533400" y="5943599"/>
            <a:ext cx="8077200" cy="769441"/>
          </a:xfrm>
          <a:prstGeom prst="rect">
            <a:avLst/>
          </a:prstGeom>
          <a:noFill/>
        </p:spPr>
        <p:txBody>
          <a:bodyPr wrap="square" rtlCol="0">
            <a:spAutoFit/>
          </a:bodyPr>
          <a:lstStyle/>
          <a:p>
            <a:r>
              <a:rPr lang="en-US" sz="2200" dirty="0">
                <a:solidFill>
                  <a:srgbClr val="CC0000"/>
                </a:solidFill>
              </a:rPr>
              <a:t>External MC is the $ measure of the external cost of producing 1 extra unit of coal powered electricity (e.g. global warming)</a:t>
            </a:r>
          </a:p>
        </p:txBody>
      </p:sp>
      <p:cxnSp>
        <p:nvCxnSpPr>
          <p:cNvPr id="17" name="Straight Connector 16">
            <a:extLst>
              <a:ext uri="{FF2B5EF4-FFF2-40B4-BE49-F238E27FC236}">
                <a16:creationId xmlns:a16="http://schemas.microsoft.com/office/drawing/2014/main" id="{F2040AC9-70C6-AF70-CBCD-2374A10040CD}"/>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BD5F347-B43A-7582-FCD6-B15E6F1B01C7}"/>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Tree>
    <p:extLst>
      <p:ext uri="{BB962C8B-B14F-4D97-AF65-F5344CB8AC3E}">
        <p14:creationId xmlns:p14="http://schemas.microsoft.com/office/powerpoint/2010/main" val="121976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Triangle 19">
            <a:extLst>
              <a:ext uri="{FF2B5EF4-FFF2-40B4-BE49-F238E27FC236}">
                <a16:creationId xmlns:a16="http://schemas.microsoft.com/office/drawing/2014/main" id="{69B4AAF4-9B98-E2A2-5EF1-92BC9F8008A4}"/>
              </a:ext>
            </a:extLst>
          </p:cNvPr>
          <p:cNvSpPr/>
          <p:nvPr/>
        </p:nvSpPr>
        <p:spPr>
          <a:xfrm rot="13528888">
            <a:off x="1085076" y="1965307"/>
            <a:ext cx="2614697" cy="2618872"/>
          </a:xfrm>
          <a:prstGeom prst="rtTriangl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981200" y="1188720"/>
            <a:ext cx="5292089" cy="4716397"/>
            <a:chOff x="2154624" y="1179195"/>
            <a:chExt cx="5292089" cy="4716397"/>
          </a:xfrm>
        </p:grpSpPr>
        <p:grpSp>
          <p:nvGrpSpPr>
            <p:cNvPr id="26" name="Group 25"/>
            <p:cNvGrpSpPr/>
            <p:nvPr/>
          </p:nvGrpSpPr>
          <p:grpSpPr>
            <a:xfrm>
              <a:off x="2154624" y="1188720"/>
              <a:ext cx="5290498" cy="4706872"/>
              <a:chOff x="2154624" y="1158815"/>
              <a:chExt cx="5290498" cy="4706872"/>
            </a:xfrm>
          </p:grpSpPr>
          <p:sp>
            <p:nvSpPr>
              <p:cNvPr id="14" name="TextBox 13"/>
              <p:cNvSpPr txBox="1"/>
              <p:nvPr/>
            </p:nvSpPr>
            <p:spPr>
              <a:xfrm>
                <a:off x="4897823" y="4780875"/>
                <a:ext cx="25472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665976" y="1620696"/>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8700" y="1179195"/>
              <a:ext cx="109419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00863D"/>
                </a:solidFill>
              </a:endParaRPr>
            </a:p>
          </p:txBody>
        </p:sp>
        <p:cxnSp>
          <p:nvCxnSpPr>
            <p:cNvPr id="10" name="Straight Arrow Connector 9"/>
            <p:cNvCxnSpPr/>
            <p:nvPr/>
          </p:nvCxnSpPr>
          <p:spPr>
            <a:xfrm>
              <a:off x="5029200" y="2019300"/>
              <a:ext cx="0" cy="62179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44489" y="2379482"/>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p:nvPr/>
          </p:nvCxnSpPr>
          <p:spPr>
            <a:xfrm>
              <a:off x="5076825" y="2247900"/>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8CAA5CC5-C5B9-9C4A-BA4D-3CAF6A7A59F2}"/>
              </a:ext>
            </a:extLst>
          </p:cNvPr>
          <p:cNvSpPr txBox="1"/>
          <p:nvPr/>
        </p:nvSpPr>
        <p:spPr>
          <a:xfrm>
            <a:off x="640080" y="132029"/>
            <a:ext cx="7863840" cy="954107"/>
          </a:xfrm>
          <a:prstGeom prst="rect">
            <a:avLst/>
          </a:prstGeom>
          <a:noFill/>
        </p:spPr>
        <p:txBody>
          <a:bodyPr wrap="square" rtlCol="0" anchor="ctr" anchorCtr="0">
            <a:spAutoFit/>
          </a:bodyPr>
          <a:lstStyle/>
          <a:p>
            <a:pPr algn="ctr"/>
            <a:r>
              <a:rPr lang="en-US" sz="3200" dirty="0">
                <a:solidFill>
                  <a:srgbClr val="003399"/>
                </a:solidFill>
              </a:rPr>
              <a:t>Negative Production Externality </a:t>
            </a:r>
          </a:p>
          <a:p>
            <a:pPr algn="ctr"/>
            <a:r>
              <a:rPr lang="en-US" sz="2400" dirty="0">
                <a:solidFill>
                  <a:srgbClr val="CC0000"/>
                </a:solidFill>
              </a:rPr>
              <a:t>(Market for Coal Powered Electricity)</a:t>
            </a:r>
          </a:p>
        </p:txBody>
      </p:sp>
      <p:sp>
        <p:nvSpPr>
          <p:cNvPr id="4" name="TextBox 3">
            <a:extLst>
              <a:ext uri="{FF2B5EF4-FFF2-40B4-BE49-F238E27FC236}">
                <a16:creationId xmlns:a16="http://schemas.microsoft.com/office/drawing/2014/main" id="{2D473DB0-FCA0-8E8C-FC4D-B9B7426324A4}"/>
              </a:ext>
            </a:extLst>
          </p:cNvPr>
          <p:cNvSpPr txBox="1"/>
          <p:nvPr/>
        </p:nvSpPr>
        <p:spPr>
          <a:xfrm>
            <a:off x="533400" y="5943599"/>
            <a:ext cx="8077200" cy="769441"/>
          </a:xfrm>
          <a:prstGeom prst="rect">
            <a:avLst/>
          </a:prstGeom>
          <a:noFill/>
        </p:spPr>
        <p:txBody>
          <a:bodyPr wrap="square" rtlCol="0">
            <a:spAutoFit/>
          </a:bodyPr>
          <a:lstStyle/>
          <a:p>
            <a:r>
              <a:rPr lang="en-US" sz="2200" dirty="0">
                <a:solidFill>
                  <a:srgbClr val="CC0000"/>
                </a:solidFill>
              </a:rPr>
              <a:t>External MC is the $ measure of the external cost of producing 1 extra unit of coal powered electricity (due to climate change)</a:t>
            </a:r>
          </a:p>
        </p:txBody>
      </p:sp>
      <p:cxnSp>
        <p:nvCxnSpPr>
          <p:cNvPr id="17" name="Straight Connector 16">
            <a:extLst>
              <a:ext uri="{FF2B5EF4-FFF2-40B4-BE49-F238E27FC236}">
                <a16:creationId xmlns:a16="http://schemas.microsoft.com/office/drawing/2014/main" id="{F2040AC9-70C6-AF70-CBCD-2374A10040CD}"/>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BD5F347-B43A-7582-FCD6-B15E6F1B01C7}"/>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4" name="TextBox 23">
            <a:extLst>
              <a:ext uri="{FF2B5EF4-FFF2-40B4-BE49-F238E27FC236}">
                <a16:creationId xmlns:a16="http://schemas.microsoft.com/office/drawing/2014/main" id="{9FC06290-A0CB-96A4-11A5-9AAA2A346024}"/>
              </a:ext>
            </a:extLst>
          </p:cNvPr>
          <p:cNvSpPr txBox="1"/>
          <p:nvPr/>
        </p:nvSpPr>
        <p:spPr>
          <a:xfrm>
            <a:off x="2338507" y="2339721"/>
            <a:ext cx="1598989" cy="1477328"/>
          </a:xfrm>
          <a:prstGeom prst="rect">
            <a:avLst/>
          </a:prstGeom>
          <a:noFill/>
        </p:spPr>
        <p:txBody>
          <a:bodyPr wrap="square" rtlCol="0">
            <a:spAutoFit/>
          </a:bodyPr>
          <a:lstStyle/>
          <a:p>
            <a:r>
              <a:rPr lang="en-US" sz="2400" dirty="0"/>
              <a:t>Private</a:t>
            </a:r>
          </a:p>
          <a:p>
            <a:r>
              <a:rPr lang="en-US" sz="2400" dirty="0"/>
              <a:t>Economic </a:t>
            </a:r>
          </a:p>
          <a:p>
            <a:r>
              <a:rPr lang="en-US" sz="2400" dirty="0"/>
              <a:t>Surplus</a:t>
            </a:r>
          </a:p>
          <a:p>
            <a:endParaRPr lang="en-US" dirty="0"/>
          </a:p>
        </p:txBody>
      </p:sp>
    </p:spTree>
    <p:extLst>
      <p:ext uri="{BB962C8B-B14F-4D97-AF65-F5344CB8AC3E}">
        <p14:creationId xmlns:p14="http://schemas.microsoft.com/office/powerpoint/2010/main" val="2986975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Total Social Economic Surplus</a:t>
            </a:r>
          </a:p>
          <a:p>
            <a:pPr marL="365760" indent="-365760">
              <a:spcBef>
                <a:spcPts val="2400"/>
              </a:spcBef>
              <a:buClr>
                <a:srgbClr val="003399"/>
              </a:buClr>
            </a:pPr>
            <a:r>
              <a:rPr lang="en-US" sz="2800" dirty="0"/>
              <a:t>Total private economic surplus plus external benefits minus external costs.</a:t>
            </a:r>
          </a:p>
          <a:p>
            <a:pPr marL="365760" indent="-365760">
              <a:spcBef>
                <a:spcPts val="2400"/>
              </a:spcBef>
              <a:buClr>
                <a:srgbClr val="003399"/>
              </a:buClr>
            </a:pPr>
            <a:r>
              <a:rPr lang="en-US" sz="2800" dirty="0"/>
              <a:t>It includes the welfare (measured in $) of both people in the market and outside the market.</a:t>
            </a:r>
          </a:p>
        </p:txBody>
      </p:sp>
    </p:spTree>
    <p:extLst>
      <p:ext uri="{BB962C8B-B14F-4D97-AF65-F5344CB8AC3E}">
        <p14:creationId xmlns:p14="http://schemas.microsoft.com/office/powerpoint/2010/main" val="334517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Triangle 19">
            <a:extLst>
              <a:ext uri="{FF2B5EF4-FFF2-40B4-BE49-F238E27FC236}">
                <a16:creationId xmlns:a16="http://schemas.microsoft.com/office/drawing/2014/main" id="{69B4AAF4-9B98-E2A2-5EF1-92BC9F8008A4}"/>
              </a:ext>
            </a:extLst>
          </p:cNvPr>
          <p:cNvSpPr/>
          <p:nvPr/>
        </p:nvSpPr>
        <p:spPr>
          <a:xfrm rot="13528888">
            <a:off x="1085076" y="1965307"/>
            <a:ext cx="2614697" cy="2618872"/>
          </a:xfrm>
          <a:prstGeom prst="rtTriangl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C6CF3F79-9F7B-84F6-75AE-B51251FBC7A9}"/>
              </a:ext>
            </a:extLst>
          </p:cNvPr>
          <p:cNvSpPr/>
          <p:nvPr/>
        </p:nvSpPr>
        <p:spPr>
          <a:xfrm rot="16200000" flipV="1">
            <a:off x="2037719" y="2964939"/>
            <a:ext cx="2525490" cy="1871620"/>
          </a:xfrm>
          <a:prstGeom prst="parallelogram">
            <a:avLst>
              <a:gd name="adj" fmla="val 10143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981200" y="1188720"/>
            <a:ext cx="5292089" cy="4716397"/>
            <a:chOff x="2154624" y="1179195"/>
            <a:chExt cx="5292089" cy="4716397"/>
          </a:xfrm>
        </p:grpSpPr>
        <p:grpSp>
          <p:nvGrpSpPr>
            <p:cNvPr id="26" name="Group 25"/>
            <p:cNvGrpSpPr/>
            <p:nvPr/>
          </p:nvGrpSpPr>
          <p:grpSpPr>
            <a:xfrm>
              <a:off x="2154624" y="1188720"/>
              <a:ext cx="5290498" cy="4706872"/>
              <a:chOff x="2154624" y="1158815"/>
              <a:chExt cx="5290498" cy="4706872"/>
            </a:xfrm>
          </p:grpSpPr>
          <p:sp>
            <p:nvSpPr>
              <p:cNvPr id="14" name="TextBox 13"/>
              <p:cNvSpPr txBox="1"/>
              <p:nvPr/>
            </p:nvSpPr>
            <p:spPr>
              <a:xfrm>
                <a:off x="4897823" y="4780875"/>
                <a:ext cx="25472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665976" y="1620696"/>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8700" y="1179195"/>
              <a:ext cx="109419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00863D"/>
                </a:solidFill>
              </a:endParaRPr>
            </a:p>
          </p:txBody>
        </p:sp>
        <p:cxnSp>
          <p:nvCxnSpPr>
            <p:cNvPr id="10" name="Straight Arrow Connector 9"/>
            <p:cNvCxnSpPr/>
            <p:nvPr/>
          </p:nvCxnSpPr>
          <p:spPr>
            <a:xfrm>
              <a:off x="5029200" y="2019300"/>
              <a:ext cx="0" cy="62179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44489" y="2379482"/>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p:nvPr/>
          </p:nvCxnSpPr>
          <p:spPr>
            <a:xfrm>
              <a:off x="5076825" y="2247900"/>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8CAA5CC5-C5B9-9C4A-BA4D-3CAF6A7A59F2}"/>
              </a:ext>
            </a:extLst>
          </p:cNvPr>
          <p:cNvSpPr txBox="1"/>
          <p:nvPr/>
        </p:nvSpPr>
        <p:spPr>
          <a:xfrm>
            <a:off x="640080" y="132029"/>
            <a:ext cx="7863840" cy="954107"/>
          </a:xfrm>
          <a:prstGeom prst="rect">
            <a:avLst/>
          </a:prstGeom>
          <a:noFill/>
        </p:spPr>
        <p:txBody>
          <a:bodyPr wrap="square" rtlCol="0" anchor="ctr" anchorCtr="0">
            <a:spAutoFit/>
          </a:bodyPr>
          <a:lstStyle/>
          <a:p>
            <a:pPr algn="ctr"/>
            <a:r>
              <a:rPr lang="en-US" sz="3200" dirty="0">
                <a:solidFill>
                  <a:srgbClr val="003399"/>
                </a:solidFill>
              </a:rPr>
              <a:t>Negative Production Externality </a:t>
            </a:r>
          </a:p>
          <a:p>
            <a:pPr algn="ctr"/>
            <a:r>
              <a:rPr lang="en-US" sz="2400" dirty="0">
                <a:solidFill>
                  <a:srgbClr val="CC0000"/>
                </a:solidFill>
              </a:rPr>
              <a:t>(Market for Coal Powered Electricity)</a:t>
            </a:r>
          </a:p>
        </p:txBody>
      </p:sp>
      <p:sp>
        <p:nvSpPr>
          <p:cNvPr id="4" name="TextBox 3">
            <a:extLst>
              <a:ext uri="{FF2B5EF4-FFF2-40B4-BE49-F238E27FC236}">
                <a16:creationId xmlns:a16="http://schemas.microsoft.com/office/drawing/2014/main" id="{2D473DB0-FCA0-8E8C-FC4D-B9B7426324A4}"/>
              </a:ext>
            </a:extLst>
          </p:cNvPr>
          <p:cNvSpPr txBox="1"/>
          <p:nvPr/>
        </p:nvSpPr>
        <p:spPr>
          <a:xfrm>
            <a:off x="533400" y="6092392"/>
            <a:ext cx="8077200" cy="769441"/>
          </a:xfrm>
          <a:prstGeom prst="rect">
            <a:avLst/>
          </a:prstGeom>
          <a:noFill/>
        </p:spPr>
        <p:txBody>
          <a:bodyPr wrap="square" rtlCol="0">
            <a:spAutoFit/>
          </a:bodyPr>
          <a:lstStyle/>
          <a:p>
            <a:r>
              <a:rPr lang="en-US" sz="2200" dirty="0">
                <a:solidFill>
                  <a:srgbClr val="CC0000"/>
                </a:solidFill>
              </a:rPr>
              <a:t>Dark blue area is the total external cost of producing Q</a:t>
            </a:r>
            <a:r>
              <a:rPr lang="en-US" sz="2200" baseline="-25000" dirty="0">
                <a:solidFill>
                  <a:srgbClr val="CC0000"/>
                </a:solidFill>
              </a:rPr>
              <a:t>1</a:t>
            </a:r>
            <a:r>
              <a:rPr lang="en-US" sz="2200" dirty="0">
                <a:solidFill>
                  <a:srgbClr val="CC0000"/>
                </a:solidFill>
              </a:rPr>
              <a:t>:</a:t>
            </a:r>
          </a:p>
          <a:p>
            <a:r>
              <a:rPr lang="en-US" sz="2200" dirty="0">
                <a:solidFill>
                  <a:srgbClr val="CC0000"/>
                </a:solidFill>
              </a:rPr>
              <a:t>sum of external MC from 0 to Q</a:t>
            </a:r>
            <a:r>
              <a:rPr lang="en-US" sz="2200" baseline="-25000" dirty="0">
                <a:solidFill>
                  <a:srgbClr val="CC0000"/>
                </a:solidFill>
              </a:rPr>
              <a:t>1</a:t>
            </a:r>
          </a:p>
        </p:txBody>
      </p:sp>
      <p:cxnSp>
        <p:nvCxnSpPr>
          <p:cNvPr id="17" name="Straight Connector 16">
            <a:extLst>
              <a:ext uri="{FF2B5EF4-FFF2-40B4-BE49-F238E27FC236}">
                <a16:creationId xmlns:a16="http://schemas.microsoft.com/office/drawing/2014/main" id="{F2040AC9-70C6-AF70-CBCD-2374A10040CD}"/>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BD5F347-B43A-7582-FCD6-B15E6F1B01C7}"/>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8" name="TextBox 27">
            <a:extLst>
              <a:ext uri="{FF2B5EF4-FFF2-40B4-BE49-F238E27FC236}">
                <a16:creationId xmlns:a16="http://schemas.microsoft.com/office/drawing/2014/main" id="{CA32C4F7-73AE-BA1F-4DA8-4DFB668F56EF}"/>
              </a:ext>
            </a:extLst>
          </p:cNvPr>
          <p:cNvSpPr txBox="1"/>
          <p:nvPr/>
        </p:nvSpPr>
        <p:spPr>
          <a:xfrm>
            <a:off x="3300463" y="4232624"/>
            <a:ext cx="4572000" cy="677108"/>
          </a:xfrm>
          <a:prstGeom prst="rect">
            <a:avLst/>
          </a:prstGeom>
          <a:noFill/>
        </p:spPr>
        <p:txBody>
          <a:bodyPr wrap="square">
            <a:spAutoFit/>
          </a:bodyPr>
          <a:lstStyle/>
          <a:p>
            <a:r>
              <a:rPr lang="en-US" sz="2000" dirty="0"/>
              <a:t>Total External Cost</a:t>
            </a:r>
          </a:p>
          <a:p>
            <a:endParaRPr lang="en-US" sz="1800" dirty="0"/>
          </a:p>
        </p:txBody>
      </p:sp>
      <p:cxnSp>
        <p:nvCxnSpPr>
          <p:cNvPr id="31" name="Straight Arrow Connector 30">
            <a:extLst>
              <a:ext uri="{FF2B5EF4-FFF2-40B4-BE49-F238E27FC236}">
                <a16:creationId xmlns:a16="http://schemas.microsoft.com/office/drawing/2014/main" id="{B3E80D7C-D981-3992-482E-8B4148E92DC9}"/>
              </a:ext>
            </a:extLst>
          </p:cNvPr>
          <p:cNvCxnSpPr>
            <a:cxnSpLocks/>
          </p:cNvCxnSpPr>
          <p:nvPr/>
        </p:nvCxnSpPr>
        <p:spPr>
          <a:xfrm flipH="1" flipV="1">
            <a:off x="3399164" y="3746742"/>
            <a:ext cx="547499" cy="3512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293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Triangle 19">
            <a:extLst>
              <a:ext uri="{FF2B5EF4-FFF2-40B4-BE49-F238E27FC236}">
                <a16:creationId xmlns:a16="http://schemas.microsoft.com/office/drawing/2014/main" id="{69B4AAF4-9B98-E2A2-5EF1-92BC9F8008A4}"/>
              </a:ext>
            </a:extLst>
          </p:cNvPr>
          <p:cNvSpPr/>
          <p:nvPr/>
        </p:nvSpPr>
        <p:spPr>
          <a:xfrm rot="13528888">
            <a:off x="1342920" y="1865896"/>
            <a:ext cx="2119675" cy="2103114"/>
          </a:xfrm>
          <a:prstGeom prst="rtTriangl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981200" y="1188720"/>
            <a:ext cx="5292089" cy="4716397"/>
            <a:chOff x="2154624" y="1179195"/>
            <a:chExt cx="5292089" cy="4716397"/>
          </a:xfrm>
        </p:grpSpPr>
        <p:grpSp>
          <p:nvGrpSpPr>
            <p:cNvPr id="26" name="Group 25"/>
            <p:cNvGrpSpPr/>
            <p:nvPr/>
          </p:nvGrpSpPr>
          <p:grpSpPr>
            <a:xfrm>
              <a:off x="2154624" y="1188720"/>
              <a:ext cx="5290498" cy="4706872"/>
              <a:chOff x="2154624" y="1158815"/>
              <a:chExt cx="5290498" cy="4706872"/>
            </a:xfrm>
          </p:grpSpPr>
          <p:sp>
            <p:nvSpPr>
              <p:cNvPr id="14" name="TextBox 13"/>
              <p:cNvSpPr txBox="1"/>
              <p:nvPr/>
            </p:nvSpPr>
            <p:spPr>
              <a:xfrm>
                <a:off x="4897823" y="4780875"/>
                <a:ext cx="25472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665976" y="1620696"/>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8700" y="1179195"/>
              <a:ext cx="109419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00863D"/>
                </a:solidFill>
              </a:endParaRPr>
            </a:p>
          </p:txBody>
        </p:sp>
        <p:cxnSp>
          <p:nvCxnSpPr>
            <p:cNvPr id="10" name="Straight Arrow Connector 9"/>
            <p:cNvCxnSpPr/>
            <p:nvPr/>
          </p:nvCxnSpPr>
          <p:spPr>
            <a:xfrm>
              <a:off x="5029200" y="2019300"/>
              <a:ext cx="0" cy="62179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44489" y="2379482"/>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p:nvPr/>
          </p:nvCxnSpPr>
          <p:spPr>
            <a:xfrm>
              <a:off x="5076825" y="2247900"/>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8CAA5CC5-C5B9-9C4A-BA4D-3CAF6A7A59F2}"/>
              </a:ext>
            </a:extLst>
          </p:cNvPr>
          <p:cNvSpPr txBox="1"/>
          <p:nvPr/>
        </p:nvSpPr>
        <p:spPr>
          <a:xfrm>
            <a:off x="640080" y="132029"/>
            <a:ext cx="7863840" cy="954107"/>
          </a:xfrm>
          <a:prstGeom prst="rect">
            <a:avLst/>
          </a:prstGeom>
          <a:noFill/>
        </p:spPr>
        <p:txBody>
          <a:bodyPr wrap="square" rtlCol="0" anchor="ctr" anchorCtr="0">
            <a:spAutoFit/>
          </a:bodyPr>
          <a:lstStyle/>
          <a:p>
            <a:pPr algn="ctr"/>
            <a:r>
              <a:rPr lang="en-US" sz="3200" dirty="0">
                <a:solidFill>
                  <a:srgbClr val="003399"/>
                </a:solidFill>
              </a:rPr>
              <a:t>Negative Production Externality </a:t>
            </a:r>
          </a:p>
          <a:p>
            <a:pPr algn="ctr"/>
            <a:r>
              <a:rPr lang="en-US" sz="2400" dirty="0">
                <a:solidFill>
                  <a:srgbClr val="CC0000"/>
                </a:solidFill>
              </a:rPr>
              <a:t>(Market for Coal Powered Electricity)</a:t>
            </a:r>
          </a:p>
        </p:txBody>
      </p:sp>
      <p:sp>
        <p:nvSpPr>
          <p:cNvPr id="4" name="TextBox 3">
            <a:extLst>
              <a:ext uri="{FF2B5EF4-FFF2-40B4-BE49-F238E27FC236}">
                <a16:creationId xmlns:a16="http://schemas.microsoft.com/office/drawing/2014/main" id="{2D473DB0-FCA0-8E8C-FC4D-B9B7426324A4}"/>
              </a:ext>
            </a:extLst>
          </p:cNvPr>
          <p:cNvSpPr txBox="1"/>
          <p:nvPr/>
        </p:nvSpPr>
        <p:spPr>
          <a:xfrm>
            <a:off x="533400" y="5943599"/>
            <a:ext cx="8077200" cy="769441"/>
          </a:xfrm>
          <a:prstGeom prst="rect">
            <a:avLst/>
          </a:prstGeom>
          <a:noFill/>
        </p:spPr>
        <p:txBody>
          <a:bodyPr wrap="square" rtlCol="0">
            <a:spAutoFit/>
          </a:bodyPr>
          <a:lstStyle/>
          <a:p>
            <a:r>
              <a:rPr lang="en-US" sz="2200" dirty="0">
                <a:solidFill>
                  <a:srgbClr val="CC0000"/>
                </a:solidFill>
              </a:rPr>
              <a:t>Social Economic Surplus at Q</a:t>
            </a:r>
            <a:r>
              <a:rPr lang="en-US" sz="2200" baseline="-25000" dirty="0">
                <a:solidFill>
                  <a:srgbClr val="CC0000"/>
                </a:solidFill>
              </a:rPr>
              <a:t>1</a:t>
            </a:r>
            <a:r>
              <a:rPr lang="en-US" sz="2200" dirty="0">
                <a:solidFill>
                  <a:srgbClr val="CC0000"/>
                </a:solidFill>
              </a:rPr>
              <a:t> is the light blue area minus the dark blue area</a:t>
            </a:r>
          </a:p>
        </p:txBody>
      </p:sp>
      <p:cxnSp>
        <p:nvCxnSpPr>
          <p:cNvPr id="17" name="Straight Connector 16">
            <a:extLst>
              <a:ext uri="{FF2B5EF4-FFF2-40B4-BE49-F238E27FC236}">
                <a16:creationId xmlns:a16="http://schemas.microsoft.com/office/drawing/2014/main" id="{F2040AC9-70C6-AF70-CBCD-2374A10040CD}"/>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BD5F347-B43A-7582-FCD6-B15E6F1B01C7}"/>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8" name="TextBox 27">
            <a:extLst>
              <a:ext uri="{FF2B5EF4-FFF2-40B4-BE49-F238E27FC236}">
                <a16:creationId xmlns:a16="http://schemas.microsoft.com/office/drawing/2014/main" id="{CA32C4F7-73AE-BA1F-4DA8-4DFB668F56EF}"/>
              </a:ext>
            </a:extLst>
          </p:cNvPr>
          <p:cNvSpPr txBox="1"/>
          <p:nvPr/>
        </p:nvSpPr>
        <p:spPr>
          <a:xfrm>
            <a:off x="4583492" y="2991024"/>
            <a:ext cx="4572000" cy="677108"/>
          </a:xfrm>
          <a:prstGeom prst="rect">
            <a:avLst/>
          </a:prstGeom>
          <a:noFill/>
        </p:spPr>
        <p:txBody>
          <a:bodyPr wrap="square">
            <a:spAutoFit/>
          </a:bodyPr>
          <a:lstStyle/>
          <a:p>
            <a:r>
              <a:rPr lang="en-US" sz="2000" dirty="0"/>
              <a:t>Negative Social Economic Surplus</a:t>
            </a:r>
          </a:p>
          <a:p>
            <a:endParaRPr lang="en-US" sz="1800" dirty="0"/>
          </a:p>
        </p:txBody>
      </p:sp>
      <p:sp>
        <p:nvSpPr>
          <p:cNvPr id="27" name="Right Triangle 16">
            <a:extLst>
              <a:ext uri="{FF2B5EF4-FFF2-40B4-BE49-F238E27FC236}">
                <a16:creationId xmlns:a16="http://schemas.microsoft.com/office/drawing/2014/main" id="{18990CF8-AD8E-8582-4D3D-95207C606343}"/>
              </a:ext>
            </a:extLst>
          </p:cNvPr>
          <p:cNvSpPr/>
          <p:nvPr/>
        </p:nvSpPr>
        <p:spPr>
          <a:xfrm rot="10800000">
            <a:off x="3933814" y="2645039"/>
            <a:ext cx="310808" cy="622738"/>
          </a:xfrm>
          <a:custGeom>
            <a:avLst/>
            <a:gdLst>
              <a:gd name="connsiteX0" fmla="*/ 0 w 342340"/>
              <a:gd name="connsiteY0" fmla="*/ 381000 h 381000"/>
              <a:gd name="connsiteX1" fmla="*/ 0 w 342340"/>
              <a:gd name="connsiteY1" fmla="*/ 0 h 381000"/>
              <a:gd name="connsiteX2" fmla="*/ 342340 w 342340"/>
              <a:gd name="connsiteY2" fmla="*/ 381000 h 381000"/>
              <a:gd name="connsiteX3" fmla="*/ 0 w 342340"/>
              <a:gd name="connsiteY3" fmla="*/ 381000 h 381000"/>
              <a:gd name="connsiteX0" fmla="*/ 0 w 342340"/>
              <a:gd name="connsiteY0" fmla="*/ 454572 h 454572"/>
              <a:gd name="connsiteX1" fmla="*/ 10511 w 342340"/>
              <a:gd name="connsiteY1" fmla="*/ 0 h 454572"/>
              <a:gd name="connsiteX2" fmla="*/ 342340 w 342340"/>
              <a:gd name="connsiteY2" fmla="*/ 454572 h 454572"/>
              <a:gd name="connsiteX3" fmla="*/ 0 w 342340"/>
              <a:gd name="connsiteY3" fmla="*/ 454572 h 454572"/>
              <a:gd name="connsiteX0" fmla="*/ 10509 w 331829"/>
              <a:gd name="connsiteY0" fmla="*/ 622738 h 622738"/>
              <a:gd name="connsiteX1" fmla="*/ 0 w 331829"/>
              <a:gd name="connsiteY1" fmla="*/ 0 h 622738"/>
              <a:gd name="connsiteX2" fmla="*/ 331829 w 331829"/>
              <a:gd name="connsiteY2" fmla="*/ 454572 h 622738"/>
              <a:gd name="connsiteX3" fmla="*/ 10509 w 331829"/>
              <a:gd name="connsiteY3" fmla="*/ 622738 h 622738"/>
              <a:gd name="connsiteX0" fmla="*/ 10509 w 310808"/>
              <a:gd name="connsiteY0" fmla="*/ 622738 h 622738"/>
              <a:gd name="connsiteX1" fmla="*/ 0 w 310808"/>
              <a:gd name="connsiteY1" fmla="*/ 0 h 622738"/>
              <a:gd name="connsiteX2" fmla="*/ 310808 w 310808"/>
              <a:gd name="connsiteY2" fmla="*/ 307427 h 622738"/>
              <a:gd name="connsiteX3" fmla="*/ 10509 w 310808"/>
              <a:gd name="connsiteY3" fmla="*/ 622738 h 622738"/>
            </a:gdLst>
            <a:ahLst/>
            <a:cxnLst>
              <a:cxn ang="0">
                <a:pos x="connsiteX0" y="connsiteY0"/>
              </a:cxn>
              <a:cxn ang="0">
                <a:pos x="connsiteX1" y="connsiteY1"/>
              </a:cxn>
              <a:cxn ang="0">
                <a:pos x="connsiteX2" y="connsiteY2"/>
              </a:cxn>
              <a:cxn ang="0">
                <a:pos x="connsiteX3" y="connsiteY3"/>
              </a:cxn>
            </a:cxnLst>
            <a:rect l="l" t="t" r="r" b="b"/>
            <a:pathLst>
              <a:path w="310808" h="622738">
                <a:moveTo>
                  <a:pt x="10509" y="622738"/>
                </a:moveTo>
                <a:lnTo>
                  <a:pt x="0" y="0"/>
                </a:lnTo>
                <a:lnTo>
                  <a:pt x="310808" y="307427"/>
                </a:lnTo>
                <a:lnTo>
                  <a:pt x="10509" y="62273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6E7DCFFB-CDC1-C5FA-005B-D7E1ECDB2612}"/>
              </a:ext>
            </a:extLst>
          </p:cNvPr>
          <p:cNvCxnSpPr>
            <a:cxnSpLocks/>
          </p:cNvCxnSpPr>
          <p:nvPr/>
        </p:nvCxnSpPr>
        <p:spPr>
          <a:xfrm flipH="1" flipV="1">
            <a:off x="4077703" y="2990425"/>
            <a:ext cx="505789" cy="2099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122664-E3F2-84C8-3890-F493E7806A4A}"/>
              </a:ext>
            </a:extLst>
          </p:cNvPr>
          <p:cNvSpPr txBox="1"/>
          <p:nvPr/>
        </p:nvSpPr>
        <p:spPr>
          <a:xfrm>
            <a:off x="2338507" y="2339721"/>
            <a:ext cx="1598989" cy="1477328"/>
          </a:xfrm>
          <a:prstGeom prst="rect">
            <a:avLst/>
          </a:prstGeom>
          <a:noFill/>
        </p:spPr>
        <p:txBody>
          <a:bodyPr wrap="square" rtlCol="0">
            <a:spAutoFit/>
          </a:bodyPr>
          <a:lstStyle/>
          <a:p>
            <a:r>
              <a:rPr lang="en-US" sz="2400" dirty="0"/>
              <a:t>Social</a:t>
            </a:r>
          </a:p>
          <a:p>
            <a:r>
              <a:rPr lang="en-US" sz="2400" dirty="0"/>
              <a:t>Economic </a:t>
            </a:r>
          </a:p>
          <a:p>
            <a:r>
              <a:rPr lang="en-US" sz="2400" dirty="0"/>
              <a:t>Surplus</a:t>
            </a:r>
          </a:p>
          <a:p>
            <a:endParaRPr lang="en-US" dirty="0"/>
          </a:p>
        </p:txBody>
      </p:sp>
    </p:spTree>
    <p:extLst>
      <p:ext uri="{BB962C8B-B14F-4D97-AF65-F5344CB8AC3E}">
        <p14:creationId xmlns:p14="http://schemas.microsoft.com/office/powerpoint/2010/main" val="1151595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8E0661A2-8AAC-6A0E-C4A7-CE6DC6628D30}"/>
              </a:ext>
            </a:extLst>
          </p:cNvPr>
          <p:cNvSpPr/>
          <p:nvPr/>
        </p:nvSpPr>
        <p:spPr>
          <a:xfrm rot="13528888">
            <a:off x="1345668" y="1864744"/>
            <a:ext cx="2114180" cy="2097710"/>
          </a:xfrm>
          <a:prstGeom prst="rtTriangl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981200" y="1188720"/>
            <a:ext cx="5181600" cy="4716397"/>
            <a:chOff x="2154624" y="1179195"/>
            <a:chExt cx="5181600" cy="4716397"/>
          </a:xfrm>
        </p:grpSpPr>
        <p:grpSp>
          <p:nvGrpSpPr>
            <p:cNvPr id="26" name="Group 25"/>
            <p:cNvGrpSpPr/>
            <p:nvPr/>
          </p:nvGrpSpPr>
          <p:grpSpPr>
            <a:xfrm>
              <a:off x="2154624" y="1188720"/>
              <a:ext cx="5172075" cy="4706872"/>
              <a:chOff x="2154624" y="1158815"/>
              <a:chExt cx="5172075" cy="4706872"/>
            </a:xfrm>
          </p:grpSpPr>
          <p:sp>
            <p:nvSpPr>
              <p:cNvPr id="14" name="TextBox 13"/>
              <p:cNvSpPr txBox="1"/>
              <p:nvPr/>
            </p:nvSpPr>
            <p:spPr>
              <a:xfrm>
                <a:off x="4897824" y="4780875"/>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665976" y="1620696"/>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8700" y="1179195"/>
              <a:ext cx="109419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00863D"/>
                </a:solidFill>
              </a:endParaRPr>
            </a:p>
          </p:txBody>
        </p:sp>
        <p:cxnSp>
          <p:nvCxnSpPr>
            <p:cNvPr id="24" name="Straight Connector 23"/>
            <p:cNvCxnSpPr/>
            <p:nvPr/>
          </p:nvCxnSpPr>
          <p:spPr>
            <a:xfrm>
              <a:off x="40862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cxnSp>
          <p:nvCxnSpPr>
            <p:cNvPr id="10" name="Straight Arrow Connector 9"/>
            <p:cNvCxnSpPr/>
            <p:nvPr/>
          </p:nvCxnSpPr>
          <p:spPr>
            <a:xfrm>
              <a:off x="5029200" y="2019300"/>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2296180"/>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p:nvPr/>
          </p:nvCxnSpPr>
          <p:spPr>
            <a:xfrm>
              <a:off x="5076825" y="2247900"/>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28CB2DD-029D-B431-5A36-399D5B3D1642}"/>
              </a:ext>
            </a:extLst>
          </p:cNvPr>
          <p:cNvSpPr txBox="1"/>
          <p:nvPr/>
        </p:nvSpPr>
        <p:spPr>
          <a:xfrm>
            <a:off x="640080" y="6041701"/>
            <a:ext cx="7970245" cy="830997"/>
          </a:xfrm>
          <a:prstGeom prst="rect">
            <a:avLst/>
          </a:prstGeom>
          <a:noFill/>
        </p:spPr>
        <p:txBody>
          <a:bodyPr wrap="square" rtlCol="0">
            <a:spAutoFit/>
          </a:bodyPr>
          <a:lstStyle/>
          <a:p>
            <a:r>
              <a:rPr lang="en-US" sz="2400" dirty="0">
                <a:solidFill>
                  <a:srgbClr val="C00000"/>
                </a:solidFill>
              </a:rPr>
              <a:t>Efficient quantity that maximizes social economic surplus is Q* (where SMC and SMB intersect)</a:t>
            </a:r>
            <a:endParaRPr lang="en-US" sz="2400" baseline="-25000" dirty="0">
              <a:solidFill>
                <a:srgbClr val="C00000"/>
              </a:solidFill>
            </a:endParaRPr>
          </a:p>
        </p:txBody>
      </p:sp>
      <p:sp>
        <p:nvSpPr>
          <p:cNvPr id="17" name="TextBox 16">
            <a:extLst>
              <a:ext uri="{FF2B5EF4-FFF2-40B4-BE49-F238E27FC236}">
                <a16:creationId xmlns:a16="http://schemas.microsoft.com/office/drawing/2014/main" id="{4FCFF9E8-273C-34BB-4D5D-21FAC34A540A}"/>
              </a:ext>
            </a:extLst>
          </p:cNvPr>
          <p:cNvSpPr txBox="1"/>
          <p:nvPr/>
        </p:nvSpPr>
        <p:spPr>
          <a:xfrm>
            <a:off x="746485" y="179165"/>
            <a:ext cx="7863840" cy="584775"/>
          </a:xfrm>
          <a:prstGeom prst="rect">
            <a:avLst/>
          </a:prstGeom>
          <a:noFill/>
        </p:spPr>
        <p:txBody>
          <a:bodyPr wrap="square" rtlCol="0" anchor="ctr" anchorCtr="0">
            <a:spAutoFit/>
          </a:bodyPr>
          <a:lstStyle/>
          <a:p>
            <a:pPr algn="ctr"/>
            <a:r>
              <a:rPr lang="en-US" sz="3200" dirty="0">
                <a:solidFill>
                  <a:srgbClr val="003399"/>
                </a:solidFill>
              </a:rPr>
              <a:t>Efficient Quantity with Externality </a:t>
            </a:r>
          </a:p>
        </p:txBody>
      </p:sp>
      <p:sp>
        <p:nvSpPr>
          <p:cNvPr id="18" name="TextBox 17">
            <a:extLst>
              <a:ext uri="{FF2B5EF4-FFF2-40B4-BE49-F238E27FC236}">
                <a16:creationId xmlns:a16="http://schemas.microsoft.com/office/drawing/2014/main" id="{0CB51C8D-4795-D789-1673-F24ACA88575A}"/>
              </a:ext>
            </a:extLst>
          </p:cNvPr>
          <p:cNvSpPr txBox="1"/>
          <p:nvPr/>
        </p:nvSpPr>
        <p:spPr>
          <a:xfrm>
            <a:off x="2338507" y="2339721"/>
            <a:ext cx="1598989" cy="1477328"/>
          </a:xfrm>
          <a:prstGeom prst="rect">
            <a:avLst/>
          </a:prstGeom>
          <a:noFill/>
        </p:spPr>
        <p:txBody>
          <a:bodyPr wrap="square" rtlCol="0">
            <a:spAutoFit/>
          </a:bodyPr>
          <a:lstStyle/>
          <a:p>
            <a:r>
              <a:rPr lang="en-US" sz="2400" dirty="0"/>
              <a:t>Social</a:t>
            </a:r>
          </a:p>
          <a:p>
            <a:r>
              <a:rPr lang="en-US" sz="2400" dirty="0"/>
              <a:t>Economic </a:t>
            </a:r>
          </a:p>
          <a:p>
            <a:r>
              <a:rPr lang="en-US" sz="2400" dirty="0"/>
              <a:t>Surplus</a:t>
            </a:r>
          </a:p>
          <a:p>
            <a:endParaRPr lang="en-US" dirty="0"/>
          </a:p>
        </p:txBody>
      </p:sp>
    </p:spTree>
    <p:extLst>
      <p:ext uri="{BB962C8B-B14F-4D97-AF65-F5344CB8AC3E}">
        <p14:creationId xmlns:p14="http://schemas.microsoft.com/office/powerpoint/2010/main" val="416254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0" y="1188720"/>
            <a:ext cx="5181600" cy="4716397"/>
            <a:chOff x="2154624" y="1179195"/>
            <a:chExt cx="5181600" cy="4716397"/>
          </a:xfrm>
        </p:grpSpPr>
        <p:grpSp>
          <p:nvGrpSpPr>
            <p:cNvPr id="26" name="Group 25"/>
            <p:cNvGrpSpPr/>
            <p:nvPr/>
          </p:nvGrpSpPr>
          <p:grpSpPr>
            <a:xfrm>
              <a:off x="2154624" y="1188720"/>
              <a:ext cx="5172075" cy="4706872"/>
              <a:chOff x="2154624" y="1158815"/>
              <a:chExt cx="5172075" cy="4706872"/>
            </a:xfrm>
          </p:grpSpPr>
          <p:sp>
            <p:nvSpPr>
              <p:cNvPr id="14" name="TextBox 13"/>
              <p:cNvSpPr txBox="1"/>
              <p:nvPr/>
            </p:nvSpPr>
            <p:spPr>
              <a:xfrm>
                <a:off x="4897824" y="4780875"/>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4293241" y="2611187"/>
                  <a:ext cx="0" cy="276875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665976" y="1620696"/>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8700" y="1179195"/>
              <a:ext cx="109419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00863D"/>
                </a:solidFill>
              </a:endParaRPr>
            </a:p>
          </p:txBody>
        </p:sp>
        <p:cxnSp>
          <p:nvCxnSpPr>
            <p:cNvPr id="24" name="Straight Connector 23"/>
            <p:cNvCxnSpPr/>
            <p:nvPr/>
          </p:nvCxnSpPr>
          <p:spPr>
            <a:xfrm>
              <a:off x="40862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cxnSp>
          <p:nvCxnSpPr>
            <p:cNvPr id="10" name="Straight Arrow Connector 9"/>
            <p:cNvCxnSpPr/>
            <p:nvPr/>
          </p:nvCxnSpPr>
          <p:spPr>
            <a:xfrm>
              <a:off x="5029200" y="2019300"/>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2296180"/>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p:nvPr/>
          </p:nvCxnSpPr>
          <p:spPr>
            <a:xfrm>
              <a:off x="5076825" y="2247900"/>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28CB2DD-029D-B431-5A36-399D5B3D1642}"/>
              </a:ext>
            </a:extLst>
          </p:cNvPr>
          <p:cNvSpPr txBox="1"/>
          <p:nvPr/>
        </p:nvSpPr>
        <p:spPr>
          <a:xfrm>
            <a:off x="640080" y="6041701"/>
            <a:ext cx="7970245" cy="830997"/>
          </a:xfrm>
          <a:prstGeom prst="rect">
            <a:avLst/>
          </a:prstGeom>
          <a:noFill/>
        </p:spPr>
        <p:txBody>
          <a:bodyPr wrap="square" rtlCol="0">
            <a:spAutoFit/>
          </a:bodyPr>
          <a:lstStyle/>
          <a:p>
            <a:r>
              <a:rPr lang="en-US" sz="2400" dirty="0">
                <a:solidFill>
                  <a:srgbClr val="C00000"/>
                </a:solidFill>
              </a:rPr>
              <a:t>Efficient quantity is Q* but market equilibrium quantity is Q</a:t>
            </a:r>
            <a:r>
              <a:rPr lang="en-US" sz="2400" baseline="-25000" dirty="0">
                <a:solidFill>
                  <a:srgbClr val="C00000"/>
                </a:solidFill>
              </a:rPr>
              <a:t>1</a:t>
            </a:r>
            <a:r>
              <a:rPr lang="en-US" sz="2400" dirty="0">
                <a:solidFill>
                  <a:srgbClr val="C00000"/>
                </a:solidFill>
              </a:rPr>
              <a:t>:</a:t>
            </a:r>
          </a:p>
          <a:p>
            <a:r>
              <a:rPr lang="en-US" sz="2400" dirty="0">
                <a:solidFill>
                  <a:srgbClr val="C00000"/>
                </a:solidFill>
              </a:rPr>
              <a:t>Deadweight loss: triangle starting at Q</a:t>
            </a:r>
            <a:r>
              <a:rPr lang="en-US" sz="2400" baseline="-25000" dirty="0">
                <a:solidFill>
                  <a:srgbClr val="C00000"/>
                </a:solidFill>
              </a:rPr>
              <a:t>1</a:t>
            </a:r>
            <a:r>
              <a:rPr lang="en-US" sz="2400" dirty="0">
                <a:solidFill>
                  <a:srgbClr val="C00000"/>
                </a:solidFill>
              </a:rPr>
              <a:t> and pointing to Q*</a:t>
            </a:r>
          </a:p>
        </p:txBody>
      </p:sp>
      <p:sp>
        <p:nvSpPr>
          <p:cNvPr id="17" name="Right Triangle 16">
            <a:extLst>
              <a:ext uri="{FF2B5EF4-FFF2-40B4-BE49-F238E27FC236}">
                <a16:creationId xmlns:a16="http://schemas.microsoft.com/office/drawing/2014/main" id="{D16511D7-DD81-74C0-B88E-A16204F10A75}"/>
              </a:ext>
            </a:extLst>
          </p:cNvPr>
          <p:cNvSpPr/>
          <p:nvPr/>
        </p:nvSpPr>
        <p:spPr>
          <a:xfrm rot="10800000">
            <a:off x="3933814" y="2645039"/>
            <a:ext cx="310808" cy="622738"/>
          </a:xfrm>
          <a:custGeom>
            <a:avLst/>
            <a:gdLst>
              <a:gd name="connsiteX0" fmla="*/ 0 w 342340"/>
              <a:gd name="connsiteY0" fmla="*/ 381000 h 381000"/>
              <a:gd name="connsiteX1" fmla="*/ 0 w 342340"/>
              <a:gd name="connsiteY1" fmla="*/ 0 h 381000"/>
              <a:gd name="connsiteX2" fmla="*/ 342340 w 342340"/>
              <a:gd name="connsiteY2" fmla="*/ 381000 h 381000"/>
              <a:gd name="connsiteX3" fmla="*/ 0 w 342340"/>
              <a:gd name="connsiteY3" fmla="*/ 381000 h 381000"/>
              <a:gd name="connsiteX0" fmla="*/ 0 w 342340"/>
              <a:gd name="connsiteY0" fmla="*/ 454572 h 454572"/>
              <a:gd name="connsiteX1" fmla="*/ 10511 w 342340"/>
              <a:gd name="connsiteY1" fmla="*/ 0 h 454572"/>
              <a:gd name="connsiteX2" fmla="*/ 342340 w 342340"/>
              <a:gd name="connsiteY2" fmla="*/ 454572 h 454572"/>
              <a:gd name="connsiteX3" fmla="*/ 0 w 342340"/>
              <a:gd name="connsiteY3" fmla="*/ 454572 h 454572"/>
              <a:gd name="connsiteX0" fmla="*/ 10509 w 331829"/>
              <a:gd name="connsiteY0" fmla="*/ 622738 h 622738"/>
              <a:gd name="connsiteX1" fmla="*/ 0 w 331829"/>
              <a:gd name="connsiteY1" fmla="*/ 0 h 622738"/>
              <a:gd name="connsiteX2" fmla="*/ 331829 w 331829"/>
              <a:gd name="connsiteY2" fmla="*/ 454572 h 622738"/>
              <a:gd name="connsiteX3" fmla="*/ 10509 w 331829"/>
              <a:gd name="connsiteY3" fmla="*/ 622738 h 622738"/>
              <a:gd name="connsiteX0" fmla="*/ 10509 w 310808"/>
              <a:gd name="connsiteY0" fmla="*/ 622738 h 622738"/>
              <a:gd name="connsiteX1" fmla="*/ 0 w 310808"/>
              <a:gd name="connsiteY1" fmla="*/ 0 h 622738"/>
              <a:gd name="connsiteX2" fmla="*/ 310808 w 310808"/>
              <a:gd name="connsiteY2" fmla="*/ 307427 h 622738"/>
              <a:gd name="connsiteX3" fmla="*/ 10509 w 310808"/>
              <a:gd name="connsiteY3" fmla="*/ 622738 h 622738"/>
            </a:gdLst>
            <a:ahLst/>
            <a:cxnLst>
              <a:cxn ang="0">
                <a:pos x="connsiteX0" y="connsiteY0"/>
              </a:cxn>
              <a:cxn ang="0">
                <a:pos x="connsiteX1" y="connsiteY1"/>
              </a:cxn>
              <a:cxn ang="0">
                <a:pos x="connsiteX2" y="connsiteY2"/>
              </a:cxn>
              <a:cxn ang="0">
                <a:pos x="connsiteX3" y="connsiteY3"/>
              </a:cxn>
            </a:cxnLst>
            <a:rect l="l" t="t" r="r" b="b"/>
            <a:pathLst>
              <a:path w="310808" h="622738">
                <a:moveTo>
                  <a:pt x="10509" y="622738"/>
                </a:moveTo>
                <a:lnTo>
                  <a:pt x="0" y="0"/>
                </a:lnTo>
                <a:lnTo>
                  <a:pt x="310808" y="307427"/>
                </a:lnTo>
                <a:lnTo>
                  <a:pt x="10509" y="62273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D94351-945E-B9BA-039C-E189AE12D80D}"/>
              </a:ext>
            </a:extLst>
          </p:cNvPr>
          <p:cNvSpPr txBox="1"/>
          <p:nvPr/>
        </p:nvSpPr>
        <p:spPr>
          <a:xfrm>
            <a:off x="4625202" y="3110873"/>
            <a:ext cx="2226122" cy="461665"/>
          </a:xfrm>
          <a:prstGeom prst="rect">
            <a:avLst/>
          </a:prstGeom>
          <a:noFill/>
        </p:spPr>
        <p:txBody>
          <a:bodyPr wrap="none" rtlCol="0">
            <a:spAutoFit/>
          </a:bodyPr>
          <a:lstStyle/>
          <a:p>
            <a:r>
              <a:rPr lang="en-US" sz="2400" dirty="0"/>
              <a:t>Deadweight loss</a:t>
            </a:r>
          </a:p>
        </p:txBody>
      </p:sp>
      <p:cxnSp>
        <p:nvCxnSpPr>
          <p:cNvPr id="20" name="Straight Arrow Connector 19">
            <a:extLst>
              <a:ext uri="{FF2B5EF4-FFF2-40B4-BE49-F238E27FC236}">
                <a16:creationId xmlns:a16="http://schemas.microsoft.com/office/drawing/2014/main" id="{27AB53A5-3487-A576-1A8B-602A87500A18}"/>
              </a:ext>
            </a:extLst>
          </p:cNvPr>
          <p:cNvCxnSpPr>
            <a:cxnSpLocks/>
            <a:stCxn id="18" idx="1"/>
          </p:cNvCxnSpPr>
          <p:nvPr/>
        </p:nvCxnSpPr>
        <p:spPr>
          <a:xfrm flipH="1" flipV="1">
            <a:off x="4077703" y="2990425"/>
            <a:ext cx="547499" cy="3512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6568CFC-A6CF-5A23-6BC5-DC54C488174A}"/>
              </a:ext>
            </a:extLst>
          </p:cNvPr>
          <p:cNvSpPr txBox="1"/>
          <p:nvPr/>
        </p:nvSpPr>
        <p:spPr>
          <a:xfrm>
            <a:off x="640080" y="132029"/>
            <a:ext cx="7863840" cy="954107"/>
          </a:xfrm>
          <a:prstGeom prst="rect">
            <a:avLst/>
          </a:prstGeom>
          <a:noFill/>
        </p:spPr>
        <p:txBody>
          <a:bodyPr wrap="square" rtlCol="0" anchor="ctr" anchorCtr="0">
            <a:spAutoFit/>
          </a:bodyPr>
          <a:lstStyle/>
          <a:p>
            <a:pPr algn="ctr"/>
            <a:r>
              <a:rPr lang="en-US" sz="3200" dirty="0">
                <a:solidFill>
                  <a:srgbClr val="003399"/>
                </a:solidFill>
              </a:rPr>
              <a:t>Negative Production Externality </a:t>
            </a:r>
          </a:p>
          <a:p>
            <a:pPr algn="ctr"/>
            <a:r>
              <a:rPr lang="en-US" sz="2400" dirty="0">
                <a:solidFill>
                  <a:srgbClr val="CC0000"/>
                </a:solidFill>
              </a:rPr>
              <a:t>(Market for Coal Powered Electricity)</a:t>
            </a:r>
          </a:p>
        </p:txBody>
      </p:sp>
      <p:sp>
        <p:nvSpPr>
          <p:cNvPr id="4" name="TextBox 3">
            <a:extLst>
              <a:ext uri="{FF2B5EF4-FFF2-40B4-BE49-F238E27FC236}">
                <a16:creationId xmlns:a16="http://schemas.microsoft.com/office/drawing/2014/main" id="{A9AC2534-AE1B-B972-5348-B07396B68C63}"/>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30" name="Straight Connector 29">
            <a:extLst>
              <a:ext uri="{FF2B5EF4-FFF2-40B4-BE49-F238E27FC236}">
                <a16:creationId xmlns:a16="http://schemas.microsoft.com/office/drawing/2014/main" id="{01AC5351-91B6-0D73-9ABC-726D2BE56DED}"/>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05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Market Failure</a:t>
            </a:r>
          </a:p>
          <a:p>
            <a:pPr marL="365760" indent="-365760">
              <a:spcBef>
                <a:spcPts val="2400"/>
              </a:spcBef>
              <a:buClr>
                <a:srgbClr val="003399"/>
              </a:buClr>
            </a:pPr>
            <a:r>
              <a:rPr lang="en-US" sz="2800" dirty="0"/>
              <a:t>When markets do not lead to an efficient outcome</a:t>
            </a:r>
          </a:p>
          <a:p>
            <a:pPr marL="365760" indent="-365760">
              <a:spcBef>
                <a:spcPts val="2400"/>
              </a:spcBef>
              <a:buClr>
                <a:srgbClr val="003399"/>
              </a:buClr>
            </a:pPr>
            <a:r>
              <a:rPr lang="en-US" sz="2800" dirty="0"/>
              <a:t>First example was monopoly—a profound lack of competition.</a:t>
            </a:r>
          </a:p>
          <a:p>
            <a:pPr marL="365760" indent="-365760">
              <a:spcBef>
                <a:spcPts val="2400"/>
              </a:spcBef>
              <a:buClr>
                <a:srgbClr val="003399"/>
              </a:buClr>
            </a:pPr>
            <a:r>
              <a:rPr lang="en-US" sz="2800" dirty="0"/>
              <a:t>This lecture is about externalities, an important source of market failures.</a:t>
            </a:r>
          </a:p>
          <a:p>
            <a:pPr marL="365760" indent="-365760">
              <a:spcBef>
                <a:spcPts val="2400"/>
              </a:spcBef>
              <a:buClr>
                <a:srgbClr val="003399"/>
              </a:buClr>
            </a:pPr>
            <a:r>
              <a:rPr lang="en-US" sz="2800" dirty="0"/>
              <a:t>Economic activity can create external harm (external means not taken into account by the market participants).</a:t>
            </a:r>
          </a:p>
        </p:txBody>
      </p:sp>
    </p:spTree>
    <p:extLst>
      <p:ext uri="{BB962C8B-B14F-4D97-AF65-F5344CB8AC3E}">
        <p14:creationId xmlns:p14="http://schemas.microsoft.com/office/powerpoint/2010/main" val="3981007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670" y="158382"/>
            <a:ext cx="7863840" cy="523220"/>
          </a:xfrm>
          <a:prstGeom prst="rect">
            <a:avLst/>
          </a:prstGeom>
          <a:noFill/>
        </p:spPr>
        <p:txBody>
          <a:bodyPr wrap="square" rtlCol="0" anchor="ctr" anchorCtr="0">
            <a:spAutoFit/>
          </a:bodyPr>
          <a:lstStyle/>
          <a:p>
            <a:pPr algn="ctr"/>
            <a:r>
              <a:rPr lang="en-US" sz="2800" dirty="0">
                <a:solidFill>
                  <a:srgbClr val="003399"/>
                </a:solidFill>
              </a:rPr>
              <a:t>Welfare Analysis of a Negative Production Externality</a:t>
            </a:r>
          </a:p>
        </p:txBody>
      </p:sp>
      <p:grpSp>
        <p:nvGrpSpPr>
          <p:cNvPr id="56" name="Group 55"/>
          <p:cNvGrpSpPr/>
          <p:nvPr/>
        </p:nvGrpSpPr>
        <p:grpSpPr>
          <a:xfrm>
            <a:off x="1691640" y="4906776"/>
            <a:ext cx="5760720" cy="1417824"/>
            <a:chOff x="1691640" y="4906776"/>
            <a:chExt cx="5760720" cy="1417824"/>
          </a:xfrm>
        </p:grpSpPr>
        <p:sp>
          <p:nvSpPr>
            <p:cNvPr id="10" name="TextBox 9"/>
            <p:cNvSpPr txBox="1"/>
            <p:nvPr/>
          </p:nvSpPr>
          <p:spPr>
            <a:xfrm>
              <a:off x="1691640" y="4906776"/>
              <a:ext cx="5760720" cy="1417824"/>
            </a:xfrm>
            <a:prstGeom prst="rect">
              <a:avLst/>
            </a:prstGeom>
            <a:noFill/>
            <a:ln>
              <a:solidFill>
                <a:schemeClr val="tx1"/>
              </a:solidFill>
            </a:ln>
          </p:spPr>
          <p:txBody>
            <a:bodyPr wrap="square" rtlCol="0">
              <a:spAutoFit/>
            </a:bodyPr>
            <a:lstStyle/>
            <a:p>
              <a:r>
                <a:rPr lang="en-US" dirty="0">
                  <a:solidFill>
                    <a:srgbClr val="00863D"/>
                  </a:solidFill>
                </a:rPr>
                <a:t>                                                                      </a:t>
              </a:r>
              <a:r>
                <a:rPr lang="en-US" dirty="0">
                  <a:solidFill>
                    <a:srgbClr val="003399"/>
                  </a:solidFill>
                </a:rPr>
                <a:t>Q</a:t>
              </a:r>
              <a:r>
                <a:rPr lang="en-US" baseline="-25000" dirty="0">
                  <a:solidFill>
                    <a:srgbClr val="003399"/>
                  </a:solidFill>
                </a:rPr>
                <a:t>1</a:t>
              </a:r>
              <a:r>
                <a:rPr lang="en-US" dirty="0">
                  <a:solidFill>
                    <a:srgbClr val="00863D"/>
                  </a:solidFill>
                </a:rPr>
                <a:t>                    Q</a:t>
              </a:r>
              <a:r>
                <a:rPr lang="en-US" baseline="30000" dirty="0">
                  <a:solidFill>
                    <a:srgbClr val="00863D"/>
                  </a:solidFill>
                </a:rPr>
                <a:t>*</a:t>
              </a:r>
              <a:endParaRPr lang="en-US" dirty="0">
                <a:solidFill>
                  <a:srgbClr val="00863D"/>
                </a:solidFill>
              </a:endParaRPr>
            </a:p>
            <a:p>
              <a:pPr>
                <a:lnSpc>
                  <a:spcPct val="90000"/>
                </a:lnSpc>
                <a:spcBef>
                  <a:spcPts val="400"/>
                </a:spcBef>
              </a:pPr>
              <a:r>
                <a:rPr lang="en-US" dirty="0"/>
                <a:t>Consumer and Producer Surplus          </a:t>
              </a:r>
              <a:r>
                <a:rPr lang="en-US" dirty="0" err="1"/>
                <a:t>a+b+c</a:t>
              </a:r>
              <a:r>
                <a:rPr lang="en-US" dirty="0"/>
                <a:t>               a+b</a:t>
              </a:r>
            </a:p>
            <a:p>
              <a:pPr>
                <a:lnSpc>
                  <a:spcPct val="90000"/>
                </a:lnSpc>
              </a:pPr>
              <a:r>
                <a:rPr lang="en-US" dirty="0"/>
                <a:t>External Costs                                       −(b+c+d)              −b                                          Total Social Surplus                                    a−d                   a</a:t>
              </a:r>
            </a:p>
            <a:p>
              <a:pPr>
                <a:lnSpc>
                  <a:spcPct val="90000"/>
                </a:lnSpc>
              </a:pPr>
              <a:r>
                <a:rPr lang="en-US" dirty="0"/>
                <a:t>Deadweight Loss                                          d</a:t>
              </a:r>
            </a:p>
          </p:txBody>
        </p:sp>
        <p:cxnSp>
          <p:nvCxnSpPr>
            <p:cNvPr id="22" name="Straight Connector 21"/>
            <p:cNvCxnSpPr/>
            <p:nvPr/>
          </p:nvCxnSpPr>
          <p:spPr>
            <a:xfrm>
              <a:off x="5114544" y="52578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64224" y="524865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283710" y="914400"/>
            <a:ext cx="4576581" cy="3843424"/>
            <a:chOff x="2524488" y="838200"/>
            <a:chExt cx="4576581" cy="3843424"/>
          </a:xfrm>
        </p:grpSpPr>
        <p:grpSp>
          <p:nvGrpSpPr>
            <p:cNvPr id="2" name="Group 1"/>
            <p:cNvGrpSpPr/>
            <p:nvPr/>
          </p:nvGrpSpPr>
          <p:grpSpPr>
            <a:xfrm>
              <a:off x="2524488" y="838200"/>
              <a:ext cx="4576581" cy="3843424"/>
              <a:chOff x="2524488" y="838200"/>
              <a:chExt cx="4576581" cy="3843424"/>
            </a:xfrm>
          </p:grpSpPr>
          <p:grpSp>
            <p:nvGrpSpPr>
              <p:cNvPr id="18" name="Group 17"/>
              <p:cNvGrpSpPr/>
              <p:nvPr/>
            </p:nvGrpSpPr>
            <p:grpSpPr>
              <a:xfrm>
                <a:off x="2524488" y="848339"/>
                <a:ext cx="4576581" cy="3833285"/>
                <a:chOff x="2363123" y="986120"/>
                <a:chExt cx="4576581" cy="3833285"/>
              </a:xfrm>
            </p:grpSpPr>
            <p:sp>
              <p:nvSpPr>
                <p:cNvPr id="28" name="TextBox 27"/>
                <p:cNvSpPr txBox="1"/>
                <p:nvPr/>
              </p:nvSpPr>
              <p:spPr>
                <a:xfrm>
                  <a:off x="3195667" y="2170666"/>
                  <a:ext cx="376768" cy="344710"/>
                </a:xfrm>
                <a:prstGeom prst="rect">
                  <a:avLst/>
                </a:prstGeom>
                <a:noFill/>
              </p:spPr>
              <p:txBody>
                <a:bodyPr wrap="square" rtlCol="0">
                  <a:spAutoFit/>
                </a:bodyPr>
                <a:lstStyle/>
                <a:p>
                  <a:pPr>
                    <a:lnSpc>
                      <a:spcPct val="80000"/>
                    </a:lnSpc>
                  </a:pPr>
                  <a:r>
                    <a:rPr lang="en-US" sz="2000" dirty="0">
                      <a:solidFill>
                        <a:srgbClr val="CC0000"/>
                      </a:solidFill>
                    </a:rPr>
                    <a:t>a</a:t>
                  </a:r>
                </a:p>
              </p:txBody>
            </p:sp>
            <p:sp>
              <p:nvSpPr>
                <p:cNvPr id="29" name="TextBox 28"/>
                <p:cNvSpPr txBox="1"/>
                <p:nvPr/>
              </p:nvSpPr>
              <p:spPr>
                <a:xfrm>
                  <a:off x="4182035" y="2507696"/>
                  <a:ext cx="376768" cy="344710"/>
                </a:xfrm>
                <a:prstGeom prst="rect">
                  <a:avLst/>
                </a:prstGeom>
                <a:noFill/>
              </p:spPr>
              <p:txBody>
                <a:bodyPr wrap="square" rtlCol="0">
                  <a:spAutoFit/>
                </a:bodyPr>
                <a:lstStyle/>
                <a:p>
                  <a:pPr>
                    <a:lnSpc>
                      <a:spcPct val="80000"/>
                    </a:lnSpc>
                  </a:pPr>
                  <a:r>
                    <a:rPr lang="en-US" sz="2000" dirty="0">
                      <a:solidFill>
                        <a:srgbClr val="CC0000"/>
                      </a:solidFill>
                    </a:rPr>
                    <a:t>c</a:t>
                  </a:r>
                </a:p>
              </p:txBody>
            </p:sp>
            <p:sp>
              <p:nvSpPr>
                <p:cNvPr id="30" name="TextBox 29"/>
                <p:cNvSpPr txBox="1"/>
                <p:nvPr/>
              </p:nvSpPr>
              <p:spPr>
                <a:xfrm>
                  <a:off x="3572435" y="2993471"/>
                  <a:ext cx="376768" cy="344710"/>
                </a:xfrm>
                <a:prstGeom prst="rect">
                  <a:avLst/>
                </a:prstGeom>
                <a:noFill/>
              </p:spPr>
              <p:txBody>
                <a:bodyPr wrap="square" rtlCol="0">
                  <a:spAutoFit/>
                </a:bodyPr>
                <a:lstStyle/>
                <a:p>
                  <a:pPr>
                    <a:lnSpc>
                      <a:spcPct val="80000"/>
                    </a:lnSpc>
                  </a:pPr>
                  <a:r>
                    <a:rPr lang="en-US" sz="2000" dirty="0">
                      <a:solidFill>
                        <a:srgbClr val="CC0000"/>
                      </a:solidFill>
                    </a:rPr>
                    <a:t>b</a:t>
                  </a:r>
                </a:p>
              </p:txBody>
            </p:sp>
            <p:sp>
              <p:nvSpPr>
                <p:cNvPr id="31" name="TextBox 30"/>
                <p:cNvSpPr txBox="1"/>
                <p:nvPr/>
              </p:nvSpPr>
              <p:spPr>
                <a:xfrm>
                  <a:off x="4258235" y="2231471"/>
                  <a:ext cx="376768" cy="344710"/>
                </a:xfrm>
                <a:prstGeom prst="rect">
                  <a:avLst/>
                </a:prstGeom>
                <a:noFill/>
              </p:spPr>
              <p:txBody>
                <a:bodyPr wrap="square" rtlCol="0">
                  <a:spAutoFit/>
                </a:bodyPr>
                <a:lstStyle/>
                <a:p>
                  <a:pPr>
                    <a:lnSpc>
                      <a:spcPct val="80000"/>
                    </a:lnSpc>
                  </a:pPr>
                  <a:r>
                    <a:rPr lang="en-US" sz="2000" dirty="0">
                      <a:solidFill>
                        <a:srgbClr val="CC0000"/>
                      </a:solidFill>
                    </a:rPr>
                    <a:t>d</a:t>
                  </a:r>
                </a:p>
              </p:txBody>
            </p:sp>
            <p:grpSp>
              <p:nvGrpSpPr>
                <p:cNvPr id="11" name="Group 10"/>
                <p:cNvGrpSpPr/>
                <p:nvPr/>
              </p:nvGrpSpPr>
              <p:grpSpPr>
                <a:xfrm>
                  <a:off x="2363123" y="986120"/>
                  <a:ext cx="4576581" cy="3833285"/>
                  <a:chOff x="2363123" y="986120"/>
                  <a:chExt cx="4576581" cy="3833285"/>
                </a:xfrm>
              </p:grpSpPr>
              <p:grpSp>
                <p:nvGrpSpPr>
                  <p:cNvPr id="26" name="Group 25"/>
                  <p:cNvGrpSpPr/>
                  <p:nvPr/>
                </p:nvGrpSpPr>
                <p:grpSpPr>
                  <a:xfrm>
                    <a:off x="2363123" y="986120"/>
                    <a:ext cx="4576581" cy="3833285"/>
                    <a:chOff x="2154624" y="1230535"/>
                    <a:chExt cx="4576581" cy="3833285"/>
                  </a:xfrm>
                </p:grpSpPr>
                <p:sp>
                  <p:nvSpPr>
                    <p:cNvPr id="14" name="TextBox 13"/>
                    <p:cNvSpPr txBox="1"/>
                    <p:nvPr/>
                  </p:nvSpPr>
                  <p:spPr>
                    <a:xfrm>
                      <a:off x="4716486" y="4120770"/>
                      <a:ext cx="2014719" cy="461665"/>
                    </a:xfrm>
                    <a:prstGeom prst="rect">
                      <a:avLst/>
                    </a:prstGeom>
                    <a:noFill/>
                  </p:spPr>
                  <p:txBody>
                    <a:bodyPr wrap="square" rtlCol="0">
                      <a:spAutoFit/>
                    </a:bodyPr>
                    <a:lstStyle/>
                    <a:p>
                      <a:r>
                        <a:rPr lang="en-US" sz="2400" dirty="0">
                          <a:solidFill>
                            <a:srgbClr val="003399"/>
                          </a:solidFill>
                        </a:rPr>
                        <a:t>D</a:t>
                      </a:r>
                      <a:r>
                        <a:rPr lang="en-US" sz="2400" baseline="-25000" dirty="0">
                          <a:solidFill>
                            <a:srgbClr val="003399"/>
                          </a:solidFill>
                        </a:rPr>
                        <a:t>1</a:t>
                      </a:r>
                      <a:r>
                        <a:rPr lang="en-US" sz="2400" dirty="0">
                          <a:solidFill>
                            <a:srgbClr val="003399"/>
                          </a:solidFill>
                        </a:rPr>
                        <a:t>,PMB</a:t>
                      </a:r>
                      <a:r>
                        <a:rPr lang="en-US" sz="2400" baseline="-25000" dirty="0">
                          <a:solidFill>
                            <a:srgbClr val="003399"/>
                          </a:solidFill>
                        </a:rPr>
                        <a:t>1</a:t>
                      </a:r>
                      <a:r>
                        <a:rPr lang="en-US" sz="2400" dirty="0">
                          <a:solidFill>
                            <a:srgbClr val="003399"/>
                          </a:solidFill>
                        </a:rPr>
                        <a:t>,SMB</a:t>
                      </a:r>
                      <a:r>
                        <a:rPr lang="en-US" sz="2400" baseline="-25000" dirty="0">
                          <a:solidFill>
                            <a:srgbClr val="003399"/>
                          </a:solidFill>
                        </a:rPr>
                        <a:t>1</a:t>
                      </a:r>
                      <a:endParaRPr lang="en-US" sz="2400" dirty="0">
                        <a:solidFill>
                          <a:srgbClr val="003399"/>
                        </a:solidFill>
                      </a:endParaRPr>
                    </a:p>
                  </p:txBody>
                </p:sp>
                <p:grpSp>
                  <p:nvGrpSpPr>
                    <p:cNvPr id="25" name="Group 24"/>
                    <p:cNvGrpSpPr/>
                    <p:nvPr/>
                  </p:nvGrpSpPr>
                  <p:grpSpPr>
                    <a:xfrm>
                      <a:off x="2154624" y="1230535"/>
                      <a:ext cx="4190637" cy="3833285"/>
                      <a:chOff x="2019300" y="1230535"/>
                      <a:chExt cx="4190637" cy="3833285"/>
                    </a:xfrm>
                  </p:grpSpPr>
                  <p:cxnSp>
                    <p:nvCxnSpPr>
                      <p:cNvPr id="3" name="Straight Connector 2"/>
                      <p:cNvCxnSpPr>
                        <a:cxnSpLocks noChangeAspect="1"/>
                      </p:cNvCxnSpPr>
                      <p:nvPr/>
                    </p:nvCxnSpPr>
                    <p:spPr>
                      <a:xfrm rot="16200000">
                        <a:off x="2697604" y="1630872"/>
                        <a:ext cx="2775106" cy="2773015"/>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5" name="Group 7"/>
                      <p:cNvGrpSpPr/>
                      <p:nvPr/>
                    </p:nvGrpSpPr>
                    <p:grpSpPr>
                      <a:xfrm>
                        <a:off x="2019300" y="1230535"/>
                        <a:ext cx="4190637" cy="3833285"/>
                        <a:chOff x="1953258" y="1230535"/>
                        <a:chExt cx="4190637" cy="3833285"/>
                      </a:xfrm>
                    </p:grpSpPr>
                    <p:cxnSp>
                      <p:nvCxnSpPr>
                        <p:cNvPr id="6" name="Straight Connector 5"/>
                        <p:cNvCxnSpPr/>
                        <p:nvPr/>
                      </p:nvCxnSpPr>
                      <p:spPr>
                        <a:xfrm rot="5400000">
                          <a:off x="655320" y="2973797"/>
                          <a:ext cx="33832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8156" y="4660425"/>
                          <a:ext cx="3657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77941" y="4602155"/>
                          <a:ext cx="465954" cy="461665"/>
                        </a:xfrm>
                        <a:prstGeom prst="rect">
                          <a:avLst/>
                        </a:prstGeom>
                        <a:noFill/>
                      </p:spPr>
                      <p:txBody>
                        <a:bodyPr wrap="square" rtlCol="0">
                          <a:spAutoFit/>
                        </a:bodyPr>
                        <a:lstStyle/>
                        <a:p>
                          <a:r>
                            <a:rPr lang="en-US" sz="2400" dirty="0"/>
                            <a:t>Q  </a:t>
                          </a:r>
                        </a:p>
                      </p:txBody>
                    </p:sp>
                    <p:sp>
                      <p:nvSpPr>
                        <p:cNvPr id="9" name="TextBox 8"/>
                        <p:cNvSpPr txBox="1"/>
                        <p:nvPr/>
                      </p:nvSpPr>
                      <p:spPr>
                        <a:xfrm>
                          <a:off x="1953258" y="1230535"/>
                          <a:ext cx="414868" cy="387798"/>
                        </a:xfrm>
                        <a:prstGeom prst="rect">
                          <a:avLst/>
                        </a:prstGeom>
                        <a:noFill/>
                      </p:spPr>
                      <p:txBody>
                        <a:bodyPr wrap="square" rtlCol="0">
                          <a:spAutoFit/>
                        </a:bodyPr>
                        <a:lstStyle/>
                        <a:p>
                          <a:pPr>
                            <a:lnSpc>
                              <a:spcPct val="80000"/>
                            </a:lnSpc>
                          </a:pPr>
                          <a:r>
                            <a:rPr lang="en-US" sz="2400" dirty="0"/>
                            <a:t>P</a:t>
                          </a:r>
                        </a:p>
                      </p:txBody>
                    </p:sp>
                  </p:grpSp>
                  <p:cxnSp>
                    <p:nvCxnSpPr>
                      <p:cNvPr id="12" name="Straight Connector 11"/>
                      <p:cNvCxnSpPr>
                        <a:cxnSpLocks noChangeAspect="1"/>
                      </p:cNvCxnSpPr>
                      <p:nvPr/>
                    </p:nvCxnSpPr>
                    <p:spPr>
                      <a:xfrm>
                        <a:off x="2666148" y="1415207"/>
                        <a:ext cx="2752589" cy="2750515"/>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grpSp>
              </p:grpSp>
              <p:cxnSp>
                <p:nvCxnSpPr>
                  <p:cNvPr id="24" name="Straight Connector 23"/>
                  <p:cNvCxnSpPr/>
                  <p:nvPr/>
                </p:nvCxnSpPr>
                <p:spPr>
                  <a:xfrm>
                    <a:off x="4220135" y="2385681"/>
                    <a:ext cx="0" cy="20116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24935" y="2080881"/>
                    <a:ext cx="0" cy="233172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10585" y="4382620"/>
                    <a:ext cx="533400" cy="430887"/>
                  </a:xfrm>
                  <a:prstGeom prst="rect">
                    <a:avLst/>
                  </a:prstGeom>
                  <a:noFill/>
                </p:spPr>
                <p:txBody>
                  <a:bodyPr wrap="square" rtlCol="0">
                    <a:spAutoFit/>
                  </a:bodyPr>
                  <a:lstStyle/>
                  <a:p>
                    <a:r>
                      <a:rPr lang="en-US" sz="2200" dirty="0">
                        <a:solidFill>
                          <a:srgbClr val="00863D"/>
                        </a:solidFill>
                      </a:rPr>
                      <a:t>Q</a:t>
                    </a:r>
                    <a:r>
                      <a:rPr lang="en-US" sz="2200" baseline="30000" dirty="0">
                        <a:solidFill>
                          <a:srgbClr val="00863D"/>
                        </a:solidFill>
                      </a:rPr>
                      <a:t>*</a:t>
                    </a:r>
                    <a:endParaRPr lang="en-US" sz="2200" dirty="0">
                      <a:solidFill>
                        <a:srgbClr val="00863D"/>
                      </a:solidFill>
                    </a:endParaRPr>
                  </a:p>
                </p:txBody>
              </p:sp>
            </p:grpSp>
          </p:grpSp>
          <p:cxnSp>
            <p:nvCxnSpPr>
              <p:cNvPr id="49" name="Straight Connector 48"/>
              <p:cNvCxnSpPr>
                <a:cxnSpLocks noChangeAspect="1"/>
              </p:cNvCxnSpPr>
              <p:nvPr/>
            </p:nvCxnSpPr>
            <p:spPr>
              <a:xfrm rot="16200000">
                <a:off x="3123345" y="1200903"/>
                <a:ext cx="2290215" cy="2288487"/>
              </a:xfrm>
              <a:prstGeom prst="line">
                <a:avLst/>
              </a:prstGeom>
              <a:ln w="28575">
                <a:solidFill>
                  <a:srgbClr val="00863D"/>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010150" y="838200"/>
                <a:ext cx="923365" cy="461665"/>
              </a:xfrm>
              <a:prstGeom prst="rect">
                <a:avLst/>
              </a:prstGeom>
              <a:noFill/>
            </p:spPr>
            <p:txBody>
              <a:bodyPr wrap="square" rtlCol="0">
                <a:spAutoFit/>
              </a:bodyPr>
              <a:lstStyle/>
              <a:p>
                <a:r>
                  <a:rPr lang="en-US" sz="2400" dirty="0">
                    <a:solidFill>
                      <a:srgbClr val="00863D"/>
                    </a:solidFill>
                  </a:rPr>
                  <a:t>SMC</a:t>
                </a:r>
                <a:r>
                  <a:rPr lang="en-US" sz="2400" baseline="-25000" dirty="0">
                    <a:solidFill>
                      <a:srgbClr val="00863D"/>
                    </a:solidFill>
                  </a:rPr>
                  <a:t>1</a:t>
                </a:r>
                <a:endParaRPr lang="en-US" sz="2400" dirty="0">
                  <a:solidFill>
                    <a:srgbClr val="00863D"/>
                  </a:solidFill>
                </a:endParaRPr>
              </a:p>
            </p:txBody>
          </p:sp>
        </p:grpSp>
        <p:sp>
          <p:nvSpPr>
            <p:cNvPr id="51" name="TextBox 50"/>
            <p:cNvSpPr txBox="1"/>
            <p:nvPr/>
          </p:nvSpPr>
          <p:spPr>
            <a:xfrm>
              <a:off x="4514850" y="4238625"/>
              <a:ext cx="533400" cy="430887"/>
            </a:xfrm>
            <a:prstGeom prst="rect">
              <a:avLst/>
            </a:prstGeom>
            <a:noFill/>
          </p:spPr>
          <p:txBody>
            <a:bodyPr wrap="square" rtlCol="0">
              <a:spAutoFit/>
            </a:bodyPr>
            <a:lstStyle/>
            <a:p>
              <a:r>
                <a:rPr lang="en-US" sz="2200" dirty="0">
                  <a:solidFill>
                    <a:srgbClr val="003399"/>
                  </a:solidFill>
                </a:rPr>
                <a:t>Q</a:t>
              </a:r>
              <a:r>
                <a:rPr lang="en-US" sz="2200" baseline="-25000" dirty="0">
                  <a:solidFill>
                    <a:srgbClr val="003399"/>
                  </a:solidFill>
                </a:rPr>
                <a:t>1</a:t>
              </a:r>
              <a:endParaRPr lang="en-US" sz="2200" dirty="0">
                <a:solidFill>
                  <a:srgbClr val="003399"/>
                </a:solidFill>
              </a:endParaRPr>
            </a:p>
          </p:txBody>
        </p:sp>
      </p:grpSp>
      <p:cxnSp>
        <p:nvCxnSpPr>
          <p:cNvPr id="23" name="Straight Arrow Connector 22"/>
          <p:cNvCxnSpPr/>
          <p:nvPr/>
        </p:nvCxnSpPr>
        <p:spPr>
          <a:xfrm flipH="1">
            <a:off x="5029200" y="1451610"/>
            <a:ext cx="1" cy="548640"/>
          </a:xfrm>
          <a:prstGeom prst="straightConnector1">
            <a:avLst/>
          </a:prstGeom>
          <a:ln>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2400000">
            <a:off x="5033704" y="1849374"/>
            <a:ext cx="384048"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038725" y="1871960"/>
            <a:ext cx="1697741" cy="461665"/>
          </a:xfrm>
          <a:prstGeom prst="rect">
            <a:avLst/>
          </a:prstGeom>
          <a:noFill/>
        </p:spPr>
        <p:txBody>
          <a:bodyPr wrap="square" rtlCol="0">
            <a:spAutoFit/>
          </a:bodyPr>
          <a:lstStyle/>
          <a:p>
            <a:r>
              <a:rPr lang="en-US" sz="2400" dirty="0">
                <a:solidFill>
                  <a:srgbClr val="00863D"/>
                </a:solidFill>
              </a:rPr>
              <a:t>External MC</a:t>
            </a:r>
          </a:p>
        </p:txBody>
      </p:sp>
      <p:sp>
        <p:nvSpPr>
          <p:cNvPr id="37" name="TextBox 36"/>
          <p:cNvSpPr txBox="1"/>
          <p:nvPr/>
        </p:nvSpPr>
        <p:spPr>
          <a:xfrm>
            <a:off x="5687646" y="1085850"/>
            <a:ext cx="1237029" cy="461665"/>
          </a:xfrm>
          <a:prstGeom prst="rect">
            <a:avLst/>
          </a:prstGeom>
          <a:noFill/>
        </p:spPr>
        <p:txBody>
          <a:bodyPr wrap="square" rtlCol="0">
            <a:spAutoFit/>
          </a:bodyPr>
          <a:lstStyle/>
          <a:p>
            <a:r>
              <a:rPr lang="en-US" sz="2400" dirty="0">
                <a:solidFill>
                  <a:srgbClr val="003399"/>
                </a:solidFill>
              </a:rPr>
              <a:t>S</a:t>
            </a:r>
            <a:r>
              <a:rPr lang="en-US" sz="2400" baseline="-25000" dirty="0">
                <a:solidFill>
                  <a:srgbClr val="003399"/>
                </a:solidFill>
              </a:rPr>
              <a:t>1</a:t>
            </a:r>
            <a:r>
              <a:rPr lang="en-US" sz="2400" dirty="0">
                <a:solidFill>
                  <a:srgbClr val="003399"/>
                </a:solidFill>
              </a:rPr>
              <a:t>,PMC</a:t>
            </a:r>
            <a:r>
              <a:rPr lang="en-US" sz="2400" baseline="-25000" dirty="0">
                <a:solidFill>
                  <a:srgbClr val="003399"/>
                </a:solidFill>
              </a:rPr>
              <a:t>1</a:t>
            </a:r>
            <a:endParaRPr lang="en-US" sz="2400" dirty="0">
              <a:solidFill>
                <a:srgbClr val="003399"/>
              </a:solidFill>
            </a:endParaRPr>
          </a:p>
        </p:txBody>
      </p:sp>
      <p:sp>
        <p:nvSpPr>
          <p:cNvPr id="13" name="Isosceles Triangle 12"/>
          <p:cNvSpPr/>
          <p:nvPr/>
        </p:nvSpPr>
        <p:spPr>
          <a:xfrm rot="16200000">
            <a:off x="4013859" y="2152725"/>
            <a:ext cx="548640" cy="301752"/>
          </a:xfrm>
          <a:prstGeom prst="triangle">
            <a:avLst/>
          </a:prstGeom>
          <a:solidFill>
            <a:srgbClr val="0033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79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Deadweight Loss</a:t>
            </a:r>
          </a:p>
          <a:p>
            <a:pPr marL="365760" indent="-365760">
              <a:spcBef>
                <a:spcPts val="2400"/>
              </a:spcBef>
              <a:buClr>
                <a:srgbClr val="003399"/>
              </a:buClr>
            </a:pPr>
            <a:r>
              <a:rPr lang="en-US" sz="2800" dirty="0"/>
              <a:t>The total social surplus is largest at the quantity (Q*), where SMB=SMC.</a:t>
            </a:r>
          </a:p>
          <a:p>
            <a:pPr marL="365760" indent="-365760">
              <a:spcBef>
                <a:spcPts val="2400"/>
              </a:spcBef>
              <a:buClr>
                <a:srgbClr val="003399"/>
              </a:buClr>
            </a:pPr>
            <a:r>
              <a:rPr lang="en-US" sz="2800" dirty="0"/>
              <a:t>Why is this the case?</a:t>
            </a:r>
          </a:p>
          <a:p>
            <a:pPr marL="365760" indent="-365760">
              <a:spcBef>
                <a:spcPts val="2400"/>
              </a:spcBef>
              <a:buClr>
                <a:srgbClr val="003399"/>
              </a:buClr>
            </a:pPr>
            <a:r>
              <a:rPr lang="en-US" sz="2800" dirty="0"/>
              <a:t>Any shortfall from the largest total social surplus is the deadweight loss. </a:t>
            </a:r>
          </a:p>
          <a:p>
            <a:pPr marL="0" indent="0">
              <a:spcBef>
                <a:spcPts val="2400"/>
              </a:spcBef>
              <a:buClr>
                <a:srgbClr val="003399"/>
              </a:buClr>
              <a:buNone/>
            </a:pPr>
            <a:endParaRPr lang="en-US" sz="2800" dirty="0"/>
          </a:p>
        </p:txBody>
      </p:sp>
    </p:spTree>
    <p:extLst>
      <p:ext uri="{BB962C8B-B14F-4D97-AF65-F5344CB8AC3E}">
        <p14:creationId xmlns:p14="http://schemas.microsoft.com/office/powerpoint/2010/main" val="4018668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Whenever There Is a Negative Production Externality:</a:t>
            </a:r>
          </a:p>
          <a:p>
            <a:pPr marL="365760" indent="-365760">
              <a:spcBef>
                <a:spcPts val="2400"/>
              </a:spcBef>
              <a:buClr>
                <a:srgbClr val="003399"/>
              </a:buClr>
            </a:pPr>
            <a:r>
              <a:rPr lang="en-US" sz="2800" dirty="0"/>
              <a:t>The SMC curve lies above the PMC curve.</a:t>
            </a:r>
          </a:p>
          <a:p>
            <a:pPr marL="365760" indent="-365760">
              <a:spcBef>
                <a:spcPts val="2400"/>
              </a:spcBef>
              <a:buClr>
                <a:srgbClr val="003399"/>
              </a:buClr>
            </a:pPr>
            <a:r>
              <a:rPr lang="en-US" sz="2800" dirty="0"/>
              <a:t>The people in the market will choose to produce where PMC=PMB (or supply is equal to demand).</a:t>
            </a:r>
          </a:p>
          <a:p>
            <a:pPr marL="365760" indent="-365760">
              <a:spcBef>
                <a:spcPts val="2400"/>
              </a:spcBef>
              <a:buClr>
                <a:srgbClr val="003399"/>
              </a:buClr>
            </a:pPr>
            <a:r>
              <a:rPr lang="en-US" sz="2800" dirty="0"/>
              <a:t>But total social economic surplus higher if the market produced and consumed </a:t>
            </a:r>
            <a:r>
              <a:rPr lang="en-US" sz="2800" i="1" dirty="0">
                <a:solidFill>
                  <a:srgbClr val="CC0000"/>
                </a:solidFill>
              </a:rPr>
              <a:t>less</a:t>
            </a:r>
            <a:r>
              <a:rPr lang="en-US" sz="2800" dirty="0"/>
              <a:t> (where SMC=SMB).</a:t>
            </a:r>
          </a:p>
        </p:txBody>
      </p:sp>
    </p:spTree>
    <p:extLst>
      <p:ext uri="{BB962C8B-B14F-4D97-AF65-F5344CB8AC3E}">
        <p14:creationId xmlns:p14="http://schemas.microsoft.com/office/powerpoint/2010/main" val="375330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Some Points about the Welfare Analysis of a Negative Externality</a:t>
            </a:r>
          </a:p>
          <a:p>
            <a:pPr marL="365760" indent="-365760">
              <a:spcBef>
                <a:spcPts val="2400"/>
              </a:spcBef>
              <a:buClr>
                <a:srgbClr val="003399"/>
              </a:buClr>
            </a:pPr>
            <a:r>
              <a:rPr lang="en-US" sz="2800" dirty="0"/>
              <a:t>The total social surplus includes producers and consumers in the market as well as all agents affected by the externality</a:t>
            </a:r>
          </a:p>
          <a:p>
            <a:pPr marL="365760" indent="-365760">
              <a:spcBef>
                <a:spcPts val="2400"/>
              </a:spcBef>
              <a:buClr>
                <a:srgbClr val="003399"/>
              </a:buClr>
            </a:pPr>
            <a:r>
              <a:rPr lang="en-US" sz="2800" dirty="0"/>
              <a:t>Even with a negative externality, some production may still be desirable (if SMC and SMB intersect).</a:t>
            </a:r>
          </a:p>
          <a:p>
            <a:pPr marL="365760" indent="-365760">
              <a:spcBef>
                <a:spcPts val="2400"/>
              </a:spcBef>
              <a:buClr>
                <a:srgbClr val="003399"/>
              </a:buClr>
            </a:pPr>
            <a:r>
              <a:rPr lang="en-US" sz="2800" dirty="0"/>
              <a:t>When there is no externality, SMB and PMB are the same, and SMC and PMC are the same.</a:t>
            </a:r>
          </a:p>
          <a:p>
            <a:pPr marL="365760" indent="-365760">
              <a:spcBef>
                <a:spcPts val="2400"/>
              </a:spcBef>
              <a:buClr>
                <a:srgbClr val="003399"/>
              </a:buClr>
            </a:pPr>
            <a:r>
              <a:rPr lang="en-US" sz="2800" dirty="0"/>
              <a:t>Negative Consumption Externalities work the same by shifting down the PMB into the SMB</a:t>
            </a:r>
          </a:p>
        </p:txBody>
      </p:sp>
    </p:spTree>
    <p:extLst>
      <p:ext uri="{BB962C8B-B14F-4D97-AF65-F5344CB8AC3E}">
        <p14:creationId xmlns:p14="http://schemas.microsoft.com/office/powerpoint/2010/main" val="3651246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0" y="1198245"/>
            <a:ext cx="6204557" cy="4706872"/>
            <a:chOff x="2154624" y="1188720"/>
            <a:chExt cx="6204557" cy="4706872"/>
          </a:xfrm>
        </p:grpSpPr>
        <p:grpSp>
          <p:nvGrpSpPr>
            <p:cNvPr id="26" name="Group 25"/>
            <p:cNvGrpSpPr/>
            <p:nvPr/>
          </p:nvGrpSpPr>
          <p:grpSpPr>
            <a:xfrm>
              <a:off x="2154624" y="1188720"/>
              <a:ext cx="6204557" cy="4706872"/>
              <a:chOff x="2154624" y="1158815"/>
              <a:chExt cx="6204557" cy="4706872"/>
            </a:xfrm>
          </p:grpSpPr>
          <p:sp>
            <p:nvSpPr>
              <p:cNvPr id="14" name="TextBox 13"/>
              <p:cNvSpPr txBox="1"/>
              <p:nvPr/>
            </p:nvSpPr>
            <p:spPr>
              <a:xfrm>
                <a:off x="5996981" y="4323922"/>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a:stCxn id="17" idx="0"/>
                </p:cNvCxnSpPr>
                <p:nvPr/>
              </p:nvCxnSpPr>
              <p:spPr>
                <a:xfrm>
                  <a:off x="4283778" y="3241647"/>
                  <a:ext cx="9463" cy="213829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23" name="TextBox 22"/>
            <p:cNvSpPr txBox="1"/>
            <p:nvPr/>
          </p:nvSpPr>
          <p:spPr>
            <a:xfrm>
              <a:off x="5896506" y="4986429"/>
              <a:ext cx="1094192" cy="523220"/>
            </a:xfrm>
            <a:prstGeom prst="rect">
              <a:avLst/>
            </a:prstGeom>
            <a:noFill/>
          </p:spPr>
          <p:txBody>
            <a:bodyPr wrap="square" rtlCol="0">
              <a:spAutoFit/>
            </a:bodyPr>
            <a:lstStyle/>
            <a:p>
              <a:r>
                <a:rPr lang="en-US" sz="2800" dirty="0">
                  <a:solidFill>
                    <a:srgbClr val="00863D"/>
                  </a:solidFill>
                </a:rPr>
                <a:t>SMB</a:t>
              </a:r>
              <a:r>
                <a:rPr lang="en-US" sz="2800" baseline="-25000" dirty="0">
                  <a:solidFill>
                    <a:srgbClr val="00863D"/>
                  </a:solidFill>
                </a:rPr>
                <a:t>1</a:t>
              </a:r>
              <a:endParaRPr lang="en-US" sz="2800" dirty="0">
                <a:solidFill>
                  <a:srgbClr val="00863D"/>
                </a:solidFill>
              </a:endParaRPr>
            </a:p>
          </p:txBody>
        </p:sp>
        <p:cxnSp>
          <p:nvCxnSpPr>
            <p:cNvPr id="24" name="Straight Connector 23"/>
            <p:cNvCxnSpPr/>
            <p:nvPr/>
          </p:nvCxnSpPr>
          <p:spPr>
            <a:xfrm>
              <a:off x="40862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sp>
          <p:nvSpPr>
            <p:cNvPr id="11" name="TextBox 10"/>
            <p:cNvSpPr txBox="1"/>
            <p:nvPr/>
          </p:nvSpPr>
          <p:spPr>
            <a:xfrm>
              <a:off x="5504321" y="3858593"/>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a:cxnSpLocks/>
              <a:endCxn id="11" idx="1"/>
            </p:cNvCxnSpPr>
            <p:nvPr/>
          </p:nvCxnSpPr>
          <p:spPr>
            <a:xfrm flipV="1">
              <a:off x="5130553" y="4120203"/>
              <a:ext cx="373768" cy="53136"/>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28CB2DD-029D-B431-5A36-399D5B3D1642}"/>
              </a:ext>
            </a:extLst>
          </p:cNvPr>
          <p:cNvSpPr txBox="1"/>
          <p:nvPr/>
        </p:nvSpPr>
        <p:spPr>
          <a:xfrm>
            <a:off x="640080" y="6041701"/>
            <a:ext cx="7970245" cy="830997"/>
          </a:xfrm>
          <a:prstGeom prst="rect">
            <a:avLst/>
          </a:prstGeom>
          <a:noFill/>
        </p:spPr>
        <p:txBody>
          <a:bodyPr wrap="square" rtlCol="0">
            <a:spAutoFit/>
          </a:bodyPr>
          <a:lstStyle/>
          <a:p>
            <a:r>
              <a:rPr lang="en-US" sz="2400" dirty="0">
                <a:solidFill>
                  <a:srgbClr val="C00000"/>
                </a:solidFill>
              </a:rPr>
              <a:t>Efficient quantity is Q* but market equilibrium quantity is Q</a:t>
            </a:r>
            <a:r>
              <a:rPr lang="en-US" sz="2400" baseline="-25000" dirty="0">
                <a:solidFill>
                  <a:srgbClr val="C00000"/>
                </a:solidFill>
              </a:rPr>
              <a:t>1</a:t>
            </a:r>
            <a:r>
              <a:rPr lang="en-US" sz="2400" dirty="0">
                <a:solidFill>
                  <a:srgbClr val="C00000"/>
                </a:solidFill>
              </a:rPr>
              <a:t>:</a:t>
            </a:r>
          </a:p>
          <a:p>
            <a:r>
              <a:rPr lang="en-US" sz="2400" dirty="0">
                <a:solidFill>
                  <a:srgbClr val="C00000"/>
                </a:solidFill>
              </a:rPr>
              <a:t>Deadweight loss: triangle starting at Q</a:t>
            </a:r>
            <a:r>
              <a:rPr lang="en-US" sz="2400" baseline="-25000" dirty="0">
                <a:solidFill>
                  <a:srgbClr val="C00000"/>
                </a:solidFill>
              </a:rPr>
              <a:t>1</a:t>
            </a:r>
            <a:r>
              <a:rPr lang="en-US" sz="2400" dirty="0">
                <a:solidFill>
                  <a:srgbClr val="C00000"/>
                </a:solidFill>
              </a:rPr>
              <a:t> and pointing to Q*</a:t>
            </a:r>
          </a:p>
        </p:txBody>
      </p:sp>
      <p:sp>
        <p:nvSpPr>
          <p:cNvPr id="17" name="Right Triangle 16">
            <a:extLst>
              <a:ext uri="{FF2B5EF4-FFF2-40B4-BE49-F238E27FC236}">
                <a16:creationId xmlns:a16="http://schemas.microsoft.com/office/drawing/2014/main" id="{D16511D7-DD81-74C0-B88E-A16204F10A75}"/>
              </a:ext>
            </a:extLst>
          </p:cNvPr>
          <p:cNvSpPr/>
          <p:nvPr/>
        </p:nvSpPr>
        <p:spPr>
          <a:xfrm rot="10800000">
            <a:off x="3945379" y="3281077"/>
            <a:ext cx="310808" cy="622738"/>
          </a:xfrm>
          <a:custGeom>
            <a:avLst/>
            <a:gdLst>
              <a:gd name="connsiteX0" fmla="*/ 0 w 342340"/>
              <a:gd name="connsiteY0" fmla="*/ 381000 h 381000"/>
              <a:gd name="connsiteX1" fmla="*/ 0 w 342340"/>
              <a:gd name="connsiteY1" fmla="*/ 0 h 381000"/>
              <a:gd name="connsiteX2" fmla="*/ 342340 w 342340"/>
              <a:gd name="connsiteY2" fmla="*/ 381000 h 381000"/>
              <a:gd name="connsiteX3" fmla="*/ 0 w 342340"/>
              <a:gd name="connsiteY3" fmla="*/ 381000 h 381000"/>
              <a:gd name="connsiteX0" fmla="*/ 0 w 342340"/>
              <a:gd name="connsiteY0" fmla="*/ 454572 h 454572"/>
              <a:gd name="connsiteX1" fmla="*/ 10511 w 342340"/>
              <a:gd name="connsiteY1" fmla="*/ 0 h 454572"/>
              <a:gd name="connsiteX2" fmla="*/ 342340 w 342340"/>
              <a:gd name="connsiteY2" fmla="*/ 454572 h 454572"/>
              <a:gd name="connsiteX3" fmla="*/ 0 w 342340"/>
              <a:gd name="connsiteY3" fmla="*/ 454572 h 454572"/>
              <a:gd name="connsiteX0" fmla="*/ 10509 w 331829"/>
              <a:gd name="connsiteY0" fmla="*/ 622738 h 622738"/>
              <a:gd name="connsiteX1" fmla="*/ 0 w 331829"/>
              <a:gd name="connsiteY1" fmla="*/ 0 h 622738"/>
              <a:gd name="connsiteX2" fmla="*/ 331829 w 331829"/>
              <a:gd name="connsiteY2" fmla="*/ 454572 h 622738"/>
              <a:gd name="connsiteX3" fmla="*/ 10509 w 331829"/>
              <a:gd name="connsiteY3" fmla="*/ 622738 h 622738"/>
              <a:gd name="connsiteX0" fmla="*/ 10509 w 310808"/>
              <a:gd name="connsiteY0" fmla="*/ 622738 h 622738"/>
              <a:gd name="connsiteX1" fmla="*/ 0 w 310808"/>
              <a:gd name="connsiteY1" fmla="*/ 0 h 622738"/>
              <a:gd name="connsiteX2" fmla="*/ 310808 w 310808"/>
              <a:gd name="connsiteY2" fmla="*/ 307427 h 622738"/>
              <a:gd name="connsiteX3" fmla="*/ 10509 w 310808"/>
              <a:gd name="connsiteY3" fmla="*/ 622738 h 622738"/>
            </a:gdLst>
            <a:ahLst/>
            <a:cxnLst>
              <a:cxn ang="0">
                <a:pos x="connsiteX0" y="connsiteY0"/>
              </a:cxn>
              <a:cxn ang="0">
                <a:pos x="connsiteX1" y="connsiteY1"/>
              </a:cxn>
              <a:cxn ang="0">
                <a:pos x="connsiteX2" y="connsiteY2"/>
              </a:cxn>
              <a:cxn ang="0">
                <a:pos x="connsiteX3" y="connsiteY3"/>
              </a:cxn>
            </a:cxnLst>
            <a:rect l="l" t="t" r="r" b="b"/>
            <a:pathLst>
              <a:path w="310808" h="622738">
                <a:moveTo>
                  <a:pt x="10509" y="622738"/>
                </a:moveTo>
                <a:lnTo>
                  <a:pt x="0" y="0"/>
                </a:lnTo>
                <a:lnTo>
                  <a:pt x="310808" y="307427"/>
                </a:lnTo>
                <a:lnTo>
                  <a:pt x="10509" y="62273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D94351-945E-B9BA-039C-E189AE12D80D}"/>
              </a:ext>
            </a:extLst>
          </p:cNvPr>
          <p:cNvSpPr txBox="1"/>
          <p:nvPr/>
        </p:nvSpPr>
        <p:spPr>
          <a:xfrm>
            <a:off x="4625202" y="3110873"/>
            <a:ext cx="2226122" cy="461665"/>
          </a:xfrm>
          <a:prstGeom prst="rect">
            <a:avLst/>
          </a:prstGeom>
          <a:noFill/>
        </p:spPr>
        <p:txBody>
          <a:bodyPr wrap="none" rtlCol="0">
            <a:spAutoFit/>
          </a:bodyPr>
          <a:lstStyle/>
          <a:p>
            <a:r>
              <a:rPr lang="en-US" sz="2400" dirty="0"/>
              <a:t>Deadweight loss</a:t>
            </a:r>
          </a:p>
        </p:txBody>
      </p:sp>
      <p:cxnSp>
        <p:nvCxnSpPr>
          <p:cNvPr id="20" name="Straight Arrow Connector 19">
            <a:extLst>
              <a:ext uri="{FF2B5EF4-FFF2-40B4-BE49-F238E27FC236}">
                <a16:creationId xmlns:a16="http://schemas.microsoft.com/office/drawing/2014/main" id="{27AB53A5-3487-A576-1A8B-602A87500A18}"/>
              </a:ext>
            </a:extLst>
          </p:cNvPr>
          <p:cNvCxnSpPr>
            <a:cxnSpLocks/>
            <a:stCxn id="18" idx="1"/>
          </p:cNvCxnSpPr>
          <p:nvPr/>
        </p:nvCxnSpPr>
        <p:spPr>
          <a:xfrm flipH="1">
            <a:off x="4164480" y="3341706"/>
            <a:ext cx="460722" cy="230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6568CFC-A6CF-5A23-6BC5-DC54C488174A}"/>
              </a:ext>
            </a:extLst>
          </p:cNvPr>
          <p:cNvSpPr txBox="1"/>
          <p:nvPr/>
        </p:nvSpPr>
        <p:spPr>
          <a:xfrm>
            <a:off x="640080" y="132029"/>
            <a:ext cx="7863840" cy="954107"/>
          </a:xfrm>
          <a:prstGeom prst="rect">
            <a:avLst/>
          </a:prstGeom>
          <a:noFill/>
        </p:spPr>
        <p:txBody>
          <a:bodyPr wrap="square" rtlCol="0" anchor="ctr" anchorCtr="0">
            <a:spAutoFit/>
          </a:bodyPr>
          <a:lstStyle/>
          <a:p>
            <a:pPr algn="ctr"/>
            <a:r>
              <a:rPr lang="en-US" sz="3200" dirty="0">
                <a:solidFill>
                  <a:srgbClr val="003399"/>
                </a:solidFill>
              </a:rPr>
              <a:t>Negative Consumption Externality </a:t>
            </a:r>
          </a:p>
          <a:p>
            <a:pPr algn="ctr"/>
            <a:r>
              <a:rPr lang="en-US" sz="2400" dirty="0">
                <a:solidFill>
                  <a:srgbClr val="CC0000"/>
                </a:solidFill>
              </a:rPr>
              <a:t>(Market for Gasoline)</a:t>
            </a:r>
          </a:p>
        </p:txBody>
      </p:sp>
      <p:cxnSp>
        <p:nvCxnSpPr>
          <p:cNvPr id="30" name="Straight Connector 29">
            <a:extLst>
              <a:ext uri="{FF2B5EF4-FFF2-40B4-BE49-F238E27FC236}">
                <a16:creationId xmlns:a16="http://schemas.microsoft.com/office/drawing/2014/main" id="{FB916519-7346-5415-8821-69727F8CA5E2}"/>
              </a:ext>
            </a:extLst>
          </p:cNvPr>
          <p:cNvCxnSpPr>
            <a:cxnSpLocks noChangeAspect="1"/>
          </p:cNvCxnSpPr>
          <p:nvPr/>
        </p:nvCxnSpPr>
        <p:spPr>
          <a:xfrm>
            <a:off x="2395567" y="2037695"/>
            <a:ext cx="3341809" cy="333929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0264144-FBAA-D117-3081-0C9499558A80}"/>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AFA890-3B44-8799-39DB-D4B6752169D4}"/>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31" name="Straight Arrow Connector 30">
            <a:extLst>
              <a:ext uri="{FF2B5EF4-FFF2-40B4-BE49-F238E27FC236}">
                <a16:creationId xmlns:a16="http://schemas.microsoft.com/office/drawing/2014/main" id="{DC5E5506-E524-1011-7CD8-D23BBCDC0EA5}"/>
              </a:ext>
            </a:extLst>
          </p:cNvPr>
          <p:cNvCxnSpPr/>
          <p:nvPr/>
        </p:nvCxnSpPr>
        <p:spPr>
          <a:xfrm>
            <a:off x="4876800" y="3903816"/>
            <a:ext cx="0" cy="62179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6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Gasoline consumption generates a climate change negative externality. The market outcome is inefficient. Who is at fault?</a:t>
            </a:r>
          </a:p>
          <a:p>
            <a:pPr marL="365760" lvl="1" indent="-365760">
              <a:spcBef>
                <a:spcPts val="2400"/>
              </a:spcBef>
              <a:buClr>
                <a:srgbClr val="003399"/>
              </a:buClr>
              <a:buFont typeface="Arial" panose="020B0604020202020204" pitchFamily="34" charset="0"/>
              <a:buChar char="•"/>
            </a:pPr>
            <a:r>
              <a:rPr lang="en-US" dirty="0"/>
              <a:t>A. Consumers who don’t take into account that gasoline contributes to global warming</a:t>
            </a:r>
          </a:p>
          <a:p>
            <a:pPr marL="365760" lvl="1" indent="-365760">
              <a:spcBef>
                <a:spcPts val="2400"/>
              </a:spcBef>
              <a:buClr>
                <a:srgbClr val="003399"/>
              </a:buClr>
              <a:buFont typeface="Arial" panose="020B0604020202020204" pitchFamily="34" charset="0"/>
              <a:buChar char="•"/>
            </a:pPr>
            <a:r>
              <a:rPr lang="en-US" dirty="0"/>
              <a:t>B. Producers who don’t take into account that gasoline contributes to global warming</a:t>
            </a:r>
          </a:p>
          <a:p>
            <a:pPr marL="365760" lvl="1" indent="-365760">
              <a:spcBef>
                <a:spcPts val="2400"/>
              </a:spcBef>
              <a:buClr>
                <a:srgbClr val="003399"/>
              </a:buClr>
              <a:buFont typeface="Arial" panose="020B0604020202020204" pitchFamily="34" charset="0"/>
              <a:buChar char="•"/>
            </a:pPr>
            <a:r>
              <a:rPr lang="en-US" dirty="0"/>
              <a:t>C. Both consumers and producers</a:t>
            </a:r>
          </a:p>
          <a:p>
            <a:pPr marL="365760" lvl="1" indent="-365760">
              <a:spcBef>
                <a:spcPts val="2400"/>
              </a:spcBef>
              <a:buClr>
                <a:srgbClr val="003399"/>
              </a:buClr>
              <a:buFont typeface="Arial" panose="020B0604020202020204" pitchFamily="34" charset="0"/>
              <a:buChar char="•"/>
            </a:pPr>
            <a:r>
              <a:rPr lang="en-US" dirty="0"/>
              <a:t>D. Nobody is at fault</a:t>
            </a:r>
          </a:p>
        </p:txBody>
      </p:sp>
    </p:spTree>
    <p:extLst>
      <p:ext uri="{BB962C8B-B14F-4D97-AF65-F5344CB8AC3E}">
        <p14:creationId xmlns:p14="http://schemas.microsoft.com/office/powerpoint/2010/main" val="1186940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III.  Positive Externalities</a:t>
            </a:r>
            <a:endParaRPr lang="en-US" sz="3200" i="1" cap="small" dirty="0">
              <a:solidFill>
                <a:srgbClr val="CC0000"/>
              </a:solidFill>
            </a:endParaRPr>
          </a:p>
        </p:txBody>
      </p:sp>
    </p:spTree>
    <p:extLst>
      <p:ext uri="{BB962C8B-B14F-4D97-AF65-F5344CB8AC3E}">
        <p14:creationId xmlns:p14="http://schemas.microsoft.com/office/powerpoint/2010/main" val="3747943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Positive Externality</a:t>
            </a:r>
          </a:p>
          <a:p>
            <a:pPr marL="365760" indent="-365760">
              <a:spcBef>
                <a:spcPts val="2400"/>
              </a:spcBef>
              <a:buClr>
                <a:srgbClr val="003399"/>
              </a:buClr>
            </a:pPr>
            <a:r>
              <a:rPr lang="en-US" sz="2800" dirty="0"/>
              <a:t>The effects on those outside the market are good.</a:t>
            </a:r>
          </a:p>
          <a:p>
            <a:pPr marL="365760" indent="-365760">
              <a:spcBef>
                <a:spcPts val="2400"/>
              </a:spcBef>
              <a:buClr>
                <a:srgbClr val="003399"/>
              </a:buClr>
            </a:pPr>
            <a:r>
              <a:rPr lang="en-US" sz="2800" dirty="0"/>
              <a:t>There is an external benefit.</a:t>
            </a:r>
          </a:p>
          <a:p>
            <a:pPr marL="365760" indent="-365760">
              <a:spcBef>
                <a:spcPts val="2400"/>
              </a:spcBef>
              <a:buClr>
                <a:srgbClr val="003399"/>
              </a:buClr>
            </a:pPr>
            <a:r>
              <a:rPr lang="en-US" sz="2800" dirty="0"/>
              <a:t>Positive externalities can result from either the consumption or the production of a good (or both).</a:t>
            </a:r>
          </a:p>
          <a:p>
            <a:pPr marL="365760" indent="-365760">
              <a:spcBef>
                <a:spcPts val="2400"/>
              </a:spcBef>
              <a:buClr>
                <a:srgbClr val="003399"/>
              </a:buClr>
            </a:pPr>
            <a:endParaRPr lang="en-US" sz="2800" dirty="0"/>
          </a:p>
        </p:txBody>
      </p:sp>
    </p:spTree>
    <p:extLst>
      <p:ext uri="{BB962C8B-B14F-4D97-AF65-F5344CB8AC3E}">
        <p14:creationId xmlns:p14="http://schemas.microsoft.com/office/powerpoint/2010/main" val="2433864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More Terminology</a:t>
            </a:r>
          </a:p>
          <a:p>
            <a:pPr marL="365760" indent="-365760">
              <a:spcBef>
                <a:spcPts val="2400"/>
              </a:spcBef>
              <a:buClr>
                <a:srgbClr val="003399"/>
              </a:buClr>
            </a:pPr>
            <a:r>
              <a:rPr lang="en-US" sz="2800" dirty="0">
                <a:solidFill>
                  <a:srgbClr val="CC0000"/>
                </a:solidFill>
              </a:rPr>
              <a:t>External Marginal Benefit:</a:t>
            </a:r>
            <a:r>
              <a:rPr lang="en-US" sz="2800" dirty="0"/>
              <a:t>  The additional benefit to people outside the market when one more unit is produced and consumed.</a:t>
            </a:r>
          </a:p>
          <a:p>
            <a:pPr marL="365760" indent="-365760">
              <a:spcBef>
                <a:spcPts val="2400"/>
              </a:spcBef>
              <a:buClr>
                <a:srgbClr val="003399"/>
              </a:buClr>
            </a:pPr>
            <a:r>
              <a:rPr lang="en-US" sz="2800" dirty="0"/>
              <a:t>Mathematically: external marginal benefit is like a negative external marginal cost</a:t>
            </a:r>
          </a:p>
          <a:p>
            <a:pPr marL="365760" indent="-365760">
              <a:spcBef>
                <a:spcPts val="2400"/>
              </a:spcBef>
              <a:buClr>
                <a:srgbClr val="003399"/>
              </a:buClr>
            </a:pPr>
            <a:r>
              <a:rPr lang="en-US" sz="2800" dirty="0">
                <a:solidFill>
                  <a:srgbClr val="CC0000"/>
                </a:solidFill>
              </a:rPr>
              <a:t>Social Marginal Cost:  </a:t>
            </a:r>
            <a:r>
              <a:rPr lang="en-US" sz="2800" dirty="0"/>
              <a:t>Private marginal cost minus external marginal benefit if positive externality in production</a:t>
            </a:r>
          </a:p>
          <a:p>
            <a:pPr marL="365760" indent="-365760">
              <a:spcBef>
                <a:spcPts val="2400"/>
              </a:spcBef>
              <a:buClr>
                <a:srgbClr val="003399"/>
              </a:buClr>
            </a:pPr>
            <a:r>
              <a:rPr lang="en-US" sz="2800" dirty="0">
                <a:solidFill>
                  <a:srgbClr val="C00000"/>
                </a:solidFill>
              </a:rPr>
              <a:t>Social Marginal Benefit: </a:t>
            </a:r>
            <a:r>
              <a:rPr lang="en-US" sz="2800" dirty="0"/>
              <a:t>Private marginal benefit plus external marginal benefit if positive externality in consumption</a:t>
            </a:r>
          </a:p>
        </p:txBody>
      </p:sp>
    </p:spTree>
    <p:extLst>
      <p:ext uri="{BB962C8B-B14F-4D97-AF65-F5344CB8AC3E}">
        <p14:creationId xmlns:p14="http://schemas.microsoft.com/office/powerpoint/2010/main" val="2504105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144" y="7719"/>
            <a:ext cx="7863840" cy="1077218"/>
          </a:xfrm>
          <a:prstGeom prst="rect">
            <a:avLst/>
          </a:prstGeom>
          <a:noFill/>
        </p:spPr>
        <p:txBody>
          <a:bodyPr wrap="square" rtlCol="0" anchor="ctr" anchorCtr="0">
            <a:spAutoFit/>
          </a:bodyPr>
          <a:lstStyle/>
          <a:p>
            <a:pPr algn="ctr"/>
            <a:r>
              <a:rPr lang="en-US" sz="3200" dirty="0">
                <a:solidFill>
                  <a:srgbClr val="003399"/>
                </a:solidFill>
              </a:rPr>
              <a:t>Positive Production Externality</a:t>
            </a:r>
          </a:p>
          <a:p>
            <a:pPr algn="ctr"/>
            <a:r>
              <a:rPr lang="en-US" sz="3200" dirty="0">
                <a:solidFill>
                  <a:srgbClr val="CC0000"/>
                </a:solidFill>
              </a:rPr>
              <a:t>(Beehive honey production that helps crops)</a:t>
            </a:r>
            <a:r>
              <a:rPr lang="en-US" sz="3200" dirty="0">
                <a:solidFill>
                  <a:srgbClr val="003399"/>
                </a:solidFill>
              </a:rPr>
              <a:t> </a:t>
            </a:r>
          </a:p>
        </p:txBody>
      </p:sp>
      <p:grpSp>
        <p:nvGrpSpPr>
          <p:cNvPr id="2" name="Group 1"/>
          <p:cNvGrpSpPr/>
          <p:nvPr/>
        </p:nvGrpSpPr>
        <p:grpSpPr>
          <a:xfrm>
            <a:off x="1981200" y="1198245"/>
            <a:ext cx="6934200" cy="4716661"/>
            <a:chOff x="2154624" y="1188720"/>
            <a:chExt cx="6934200" cy="4716661"/>
          </a:xfrm>
        </p:grpSpPr>
        <p:grpSp>
          <p:nvGrpSpPr>
            <p:cNvPr id="26" name="Group 25"/>
            <p:cNvGrpSpPr/>
            <p:nvPr/>
          </p:nvGrpSpPr>
          <p:grpSpPr>
            <a:xfrm>
              <a:off x="2154624" y="1188720"/>
              <a:ext cx="5172075" cy="4706872"/>
              <a:chOff x="2154624" y="1158815"/>
              <a:chExt cx="5172075" cy="4706872"/>
            </a:xfrm>
          </p:grpSpPr>
          <p:sp>
            <p:nvSpPr>
              <p:cNvPr id="14" name="TextBox 13"/>
              <p:cNvSpPr txBox="1"/>
              <p:nvPr/>
            </p:nvSpPr>
            <p:spPr>
              <a:xfrm>
                <a:off x="4897824" y="4780875"/>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4293241" y="3258869"/>
                  <a:ext cx="0" cy="2121068"/>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3095021" y="2584779"/>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75912" y="2247725"/>
              <a:ext cx="321291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r>
                <a:rPr lang="en-US" sz="2800" dirty="0">
                  <a:solidFill>
                    <a:srgbClr val="00863D"/>
                  </a:solidFill>
                </a:rPr>
                <a:t>= PMC</a:t>
              </a:r>
              <a:r>
                <a:rPr lang="en-US" sz="2800" baseline="-25000" dirty="0">
                  <a:solidFill>
                    <a:srgbClr val="00863D"/>
                  </a:solidFill>
                </a:rPr>
                <a:t>1</a:t>
              </a:r>
              <a:r>
                <a:rPr lang="en-US" sz="2800" dirty="0">
                  <a:solidFill>
                    <a:srgbClr val="00863D"/>
                  </a:solidFill>
                </a:rPr>
                <a:t>- </a:t>
              </a:r>
            </a:p>
          </p:txBody>
        </p:sp>
        <p:cxnSp>
          <p:nvCxnSpPr>
            <p:cNvPr id="24" name="Straight Connector 23"/>
            <p:cNvCxnSpPr/>
            <p:nvPr/>
          </p:nvCxnSpPr>
          <p:spPr>
            <a:xfrm>
              <a:off x="4756000" y="2969531"/>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34771" y="5459746"/>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cxnSp>
          <p:nvCxnSpPr>
            <p:cNvPr id="10" name="Straight Arrow Connector 9"/>
            <p:cNvCxnSpPr/>
            <p:nvPr/>
          </p:nvCxnSpPr>
          <p:spPr>
            <a:xfrm>
              <a:off x="5512766" y="2247725"/>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0335" y="2766207"/>
              <a:ext cx="2002224" cy="523220"/>
            </a:xfrm>
            <a:prstGeom prst="rect">
              <a:avLst/>
            </a:prstGeom>
            <a:noFill/>
          </p:spPr>
          <p:txBody>
            <a:bodyPr wrap="square" rtlCol="0">
              <a:spAutoFit/>
            </a:bodyPr>
            <a:lstStyle/>
            <a:p>
              <a:r>
                <a:rPr lang="en-US" sz="2800" dirty="0">
                  <a:solidFill>
                    <a:srgbClr val="00863D"/>
                  </a:solidFill>
                </a:rPr>
                <a:t>External MB</a:t>
              </a:r>
            </a:p>
          </p:txBody>
        </p:sp>
        <p:cxnSp>
          <p:nvCxnSpPr>
            <p:cNvPr id="29" name="Straight Connector 28"/>
            <p:cNvCxnSpPr/>
            <p:nvPr/>
          </p:nvCxnSpPr>
          <p:spPr>
            <a:xfrm>
              <a:off x="5600573" y="2627607"/>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28CB2DD-029D-B431-5A36-399D5B3D1642}"/>
              </a:ext>
            </a:extLst>
          </p:cNvPr>
          <p:cNvSpPr txBox="1"/>
          <p:nvPr/>
        </p:nvSpPr>
        <p:spPr>
          <a:xfrm>
            <a:off x="640080" y="6041701"/>
            <a:ext cx="7970245" cy="830997"/>
          </a:xfrm>
          <a:prstGeom prst="rect">
            <a:avLst/>
          </a:prstGeom>
          <a:noFill/>
        </p:spPr>
        <p:txBody>
          <a:bodyPr wrap="square" rtlCol="0">
            <a:spAutoFit/>
          </a:bodyPr>
          <a:lstStyle/>
          <a:p>
            <a:r>
              <a:rPr lang="en-US" sz="2400" dirty="0">
                <a:solidFill>
                  <a:srgbClr val="C00000"/>
                </a:solidFill>
              </a:rPr>
              <a:t>Efficient quantity is Q* but market equilibrium quantity is Q</a:t>
            </a:r>
            <a:r>
              <a:rPr lang="en-US" sz="2400" baseline="-25000" dirty="0">
                <a:solidFill>
                  <a:srgbClr val="C00000"/>
                </a:solidFill>
              </a:rPr>
              <a:t>1</a:t>
            </a:r>
            <a:r>
              <a:rPr lang="en-US" sz="2400" dirty="0">
                <a:solidFill>
                  <a:srgbClr val="C00000"/>
                </a:solidFill>
              </a:rPr>
              <a:t>:</a:t>
            </a:r>
          </a:p>
          <a:p>
            <a:r>
              <a:rPr lang="en-US" sz="2400" dirty="0">
                <a:solidFill>
                  <a:srgbClr val="C00000"/>
                </a:solidFill>
              </a:rPr>
              <a:t>Deadweight loss: triangle starting at Q</a:t>
            </a:r>
            <a:r>
              <a:rPr lang="en-US" sz="2400" baseline="-25000" dirty="0">
                <a:solidFill>
                  <a:srgbClr val="C00000"/>
                </a:solidFill>
              </a:rPr>
              <a:t>1</a:t>
            </a:r>
            <a:r>
              <a:rPr lang="en-US" sz="2400" dirty="0">
                <a:solidFill>
                  <a:srgbClr val="C00000"/>
                </a:solidFill>
              </a:rPr>
              <a:t> and pointing to Q*</a:t>
            </a:r>
          </a:p>
        </p:txBody>
      </p:sp>
      <p:sp>
        <p:nvSpPr>
          <p:cNvPr id="17" name="Right Triangle 16">
            <a:extLst>
              <a:ext uri="{FF2B5EF4-FFF2-40B4-BE49-F238E27FC236}">
                <a16:creationId xmlns:a16="http://schemas.microsoft.com/office/drawing/2014/main" id="{D16511D7-DD81-74C0-B88E-A16204F10A75}"/>
              </a:ext>
            </a:extLst>
          </p:cNvPr>
          <p:cNvSpPr/>
          <p:nvPr/>
        </p:nvSpPr>
        <p:spPr>
          <a:xfrm rot="10800000" flipH="1">
            <a:off x="4256181" y="3288905"/>
            <a:ext cx="341883" cy="707798"/>
          </a:xfrm>
          <a:custGeom>
            <a:avLst/>
            <a:gdLst>
              <a:gd name="connsiteX0" fmla="*/ 0 w 342340"/>
              <a:gd name="connsiteY0" fmla="*/ 381000 h 381000"/>
              <a:gd name="connsiteX1" fmla="*/ 0 w 342340"/>
              <a:gd name="connsiteY1" fmla="*/ 0 h 381000"/>
              <a:gd name="connsiteX2" fmla="*/ 342340 w 342340"/>
              <a:gd name="connsiteY2" fmla="*/ 381000 h 381000"/>
              <a:gd name="connsiteX3" fmla="*/ 0 w 342340"/>
              <a:gd name="connsiteY3" fmla="*/ 381000 h 381000"/>
              <a:gd name="connsiteX0" fmla="*/ 0 w 342340"/>
              <a:gd name="connsiteY0" fmla="*/ 454572 h 454572"/>
              <a:gd name="connsiteX1" fmla="*/ 10511 w 342340"/>
              <a:gd name="connsiteY1" fmla="*/ 0 h 454572"/>
              <a:gd name="connsiteX2" fmla="*/ 342340 w 342340"/>
              <a:gd name="connsiteY2" fmla="*/ 454572 h 454572"/>
              <a:gd name="connsiteX3" fmla="*/ 0 w 342340"/>
              <a:gd name="connsiteY3" fmla="*/ 454572 h 454572"/>
              <a:gd name="connsiteX0" fmla="*/ 10509 w 331829"/>
              <a:gd name="connsiteY0" fmla="*/ 622738 h 622738"/>
              <a:gd name="connsiteX1" fmla="*/ 0 w 331829"/>
              <a:gd name="connsiteY1" fmla="*/ 0 h 622738"/>
              <a:gd name="connsiteX2" fmla="*/ 331829 w 331829"/>
              <a:gd name="connsiteY2" fmla="*/ 454572 h 622738"/>
              <a:gd name="connsiteX3" fmla="*/ 10509 w 331829"/>
              <a:gd name="connsiteY3" fmla="*/ 622738 h 622738"/>
              <a:gd name="connsiteX0" fmla="*/ 10509 w 310808"/>
              <a:gd name="connsiteY0" fmla="*/ 622738 h 622738"/>
              <a:gd name="connsiteX1" fmla="*/ 0 w 310808"/>
              <a:gd name="connsiteY1" fmla="*/ 0 h 622738"/>
              <a:gd name="connsiteX2" fmla="*/ 310808 w 310808"/>
              <a:gd name="connsiteY2" fmla="*/ 307427 h 622738"/>
              <a:gd name="connsiteX3" fmla="*/ 10509 w 310808"/>
              <a:gd name="connsiteY3" fmla="*/ 622738 h 622738"/>
              <a:gd name="connsiteX0" fmla="*/ 10509 w 405692"/>
              <a:gd name="connsiteY0" fmla="*/ 622738 h 622738"/>
              <a:gd name="connsiteX1" fmla="*/ 0 w 405692"/>
              <a:gd name="connsiteY1" fmla="*/ 0 h 622738"/>
              <a:gd name="connsiteX2" fmla="*/ 405692 w 405692"/>
              <a:gd name="connsiteY2" fmla="*/ 307427 h 622738"/>
              <a:gd name="connsiteX3" fmla="*/ 10509 w 405692"/>
              <a:gd name="connsiteY3" fmla="*/ 622738 h 622738"/>
              <a:gd name="connsiteX0" fmla="*/ 0 w 435849"/>
              <a:gd name="connsiteY0" fmla="*/ 675901 h 675901"/>
              <a:gd name="connsiteX1" fmla="*/ 30157 w 435849"/>
              <a:gd name="connsiteY1" fmla="*/ 0 h 675901"/>
              <a:gd name="connsiteX2" fmla="*/ 435849 w 435849"/>
              <a:gd name="connsiteY2" fmla="*/ 307427 h 675901"/>
              <a:gd name="connsiteX3" fmla="*/ 0 w 435849"/>
              <a:gd name="connsiteY3" fmla="*/ 675901 h 675901"/>
              <a:gd name="connsiteX0" fmla="*/ 0 w 435849"/>
              <a:gd name="connsiteY0" fmla="*/ 707798 h 707798"/>
              <a:gd name="connsiteX1" fmla="*/ 3047 w 435849"/>
              <a:gd name="connsiteY1" fmla="*/ 0 h 707798"/>
              <a:gd name="connsiteX2" fmla="*/ 435849 w 435849"/>
              <a:gd name="connsiteY2" fmla="*/ 339324 h 707798"/>
              <a:gd name="connsiteX3" fmla="*/ 0 w 435849"/>
              <a:gd name="connsiteY3" fmla="*/ 707798 h 707798"/>
            </a:gdLst>
            <a:ahLst/>
            <a:cxnLst>
              <a:cxn ang="0">
                <a:pos x="connsiteX0" y="connsiteY0"/>
              </a:cxn>
              <a:cxn ang="0">
                <a:pos x="connsiteX1" y="connsiteY1"/>
              </a:cxn>
              <a:cxn ang="0">
                <a:pos x="connsiteX2" y="connsiteY2"/>
              </a:cxn>
              <a:cxn ang="0">
                <a:pos x="connsiteX3" y="connsiteY3"/>
              </a:cxn>
            </a:cxnLst>
            <a:rect l="l" t="t" r="r" b="b"/>
            <a:pathLst>
              <a:path w="435849" h="707798">
                <a:moveTo>
                  <a:pt x="0" y="707798"/>
                </a:moveTo>
                <a:cubicBezTo>
                  <a:pt x="1016" y="471865"/>
                  <a:pt x="2031" y="235933"/>
                  <a:pt x="3047" y="0"/>
                </a:cubicBezTo>
                <a:lnTo>
                  <a:pt x="435849" y="339324"/>
                </a:lnTo>
                <a:lnTo>
                  <a:pt x="0" y="70779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D94351-945E-B9BA-039C-E189AE12D80D}"/>
              </a:ext>
            </a:extLst>
          </p:cNvPr>
          <p:cNvSpPr txBox="1"/>
          <p:nvPr/>
        </p:nvSpPr>
        <p:spPr>
          <a:xfrm>
            <a:off x="5032681" y="3418747"/>
            <a:ext cx="2226122" cy="461665"/>
          </a:xfrm>
          <a:prstGeom prst="rect">
            <a:avLst/>
          </a:prstGeom>
          <a:noFill/>
        </p:spPr>
        <p:txBody>
          <a:bodyPr wrap="none" rtlCol="0">
            <a:spAutoFit/>
          </a:bodyPr>
          <a:lstStyle/>
          <a:p>
            <a:r>
              <a:rPr lang="en-US" sz="2400" dirty="0"/>
              <a:t>Deadweight loss</a:t>
            </a:r>
          </a:p>
        </p:txBody>
      </p:sp>
      <p:cxnSp>
        <p:nvCxnSpPr>
          <p:cNvPr id="20" name="Straight Arrow Connector 19">
            <a:extLst>
              <a:ext uri="{FF2B5EF4-FFF2-40B4-BE49-F238E27FC236}">
                <a16:creationId xmlns:a16="http://schemas.microsoft.com/office/drawing/2014/main" id="{27AB53A5-3487-A576-1A8B-602A87500A18}"/>
              </a:ext>
            </a:extLst>
          </p:cNvPr>
          <p:cNvCxnSpPr>
            <a:cxnSpLocks/>
            <a:stCxn id="18" idx="1"/>
          </p:cNvCxnSpPr>
          <p:nvPr/>
        </p:nvCxnSpPr>
        <p:spPr>
          <a:xfrm flipH="1" flipV="1">
            <a:off x="4326911" y="3589074"/>
            <a:ext cx="705770" cy="605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5BBC7-6584-0155-166F-6EA494770DD3}"/>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013F9D3-8CE3-5698-ADFC-EEE3915042EB}"/>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Tree>
    <p:extLst>
      <p:ext uri="{BB962C8B-B14F-4D97-AF65-F5344CB8AC3E}">
        <p14:creationId xmlns:p14="http://schemas.microsoft.com/office/powerpoint/2010/main" val="270706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Externality</a:t>
            </a:r>
          </a:p>
          <a:p>
            <a:pPr marL="365760" indent="-365760">
              <a:spcBef>
                <a:spcPts val="2400"/>
              </a:spcBef>
              <a:buClr>
                <a:srgbClr val="003399"/>
              </a:buClr>
            </a:pPr>
            <a:r>
              <a:rPr lang="en-US" sz="2800" dirty="0"/>
              <a:t>An externality arises whenever the actions of one economic agent </a:t>
            </a:r>
            <a:r>
              <a:rPr lang="en-US" sz="2800" b="1" dirty="0"/>
              <a:t>directly</a:t>
            </a:r>
            <a:r>
              <a:rPr lang="en-US" sz="2800" dirty="0"/>
              <a:t> affect another economic agent outside the market mechanism</a:t>
            </a:r>
          </a:p>
          <a:p>
            <a:pPr marL="365760" indent="-365760">
              <a:spcBef>
                <a:spcPts val="2400"/>
              </a:spcBef>
              <a:buClr>
                <a:srgbClr val="003399"/>
              </a:buClr>
            </a:pPr>
            <a:r>
              <a:rPr lang="en-US" sz="2800" dirty="0"/>
              <a:t>A power plant that pollutes a river used for recreation is an externality</a:t>
            </a:r>
          </a:p>
          <a:p>
            <a:pPr marL="365760" indent="-365760">
              <a:spcBef>
                <a:spcPts val="2400"/>
              </a:spcBef>
              <a:buClr>
                <a:srgbClr val="003399"/>
              </a:buClr>
            </a:pPr>
            <a:r>
              <a:rPr lang="en-US" sz="2800" dirty="0"/>
              <a:t>A power plant that increases its price of electricity because of a shift in demand is NOT an externality (as this is a market mechanism)</a:t>
            </a:r>
          </a:p>
        </p:txBody>
      </p:sp>
    </p:spTree>
    <p:extLst>
      <p:ext uri="{BB962C8B-B14F-4D97-AF65-F5344CB8AC3E}">
        <p14:creationId xmlns:p14="http://schemas.microsoft.com/office/powerpoint/2010/main" val="1489483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Triangle 16">
            <a:extLst>
              <a:ext uri="{FF2B5EF4-FFF2-40B4-BE49-F238E27FC236}">
                <a16:creationId xmlns:a16="http://schemas.microsoft.com/office/drawing/2014/main" id="{49FFF841-CF02-BBC7-A9A4-3EC95BA4D904}"/>
              </a:ext>
            </a:extLst>
          </p:cNvPr>
          <p:cNvSpPr/>
          <p:nvPr/>
        </p:nvSpPr>
        <p:spPr>
          <a:xfrm rot="10800000" flipH="1">
            <a:off x="4289202" y="2558163"/>
            <a:ext cx="341883" cy="707798"/>
          </a:xfrm>
          <a:custGeom>
            <a:avLst/>
            <a:gdLst>
              <a:gd name="connsiteX0" fmla="*/ 0 w 342340"/>
              <a:gd name="connsiteY0" fmla="*/ 381000 h 381000"/>
              <a:gd name="connsiteX1" fmla="*/ 0 w 342340"/>
              <a:gd name="connsiteY1" fmla="*/ 0 h 381000"/>
              <a:gd name="connsiteX2" fmla="*/ 342340 w 342340"/>
              <a:gd name="connsiteY2" fmla="*/ 381000 h 381000"/>
              <a:gd name="connsiteX3" fmla="*/ 0 w 342340"/>
              <a:gd name="connsiteY3" fmla="*/ 381000 h 381000"/>
              <a:gd name="connsiteX0" fmla="*/ 0 w 342340"/>
              <a:gd name="connsiteY0" fmla="*/ 454572 h 454572"/>
              <a:gd name="connsiteX1" fmla="*/ 10511 w 342340"/>
              <a:gd name="connsiteY1" fmla="*/ 0 h 454572"/>
              <a:gd name="connsiteX2" fmla="*/ 342340 w 342340"/>
              <a:gd name="connsiteY2" fmla="*/ 454572 h 454572"/>
              <a:gd name="connsiteX3" fmla="*/ 0 w 342340"/>
              <a:gd name="connsiteY3" fmla="*/ 454572 h 454572"/>
              <a:gd name="connsiteX0" fmla="*/ 10509 w 331829"/>
              <a:gd name="connsiteY0" fmla="*/ 622738 h 622738"/>
              <a:gd name="connsiteX1" fmla="*/ 0 w 331829"/>
              <a:gd name="connsiteY1" fmla="*/ 0 h 622738"/>
              <a:gd name="connsiteX2" fmla="*/ 331829 w 331829"/>
              <a:gd name="connsiteY2" fmla="*/ 454572 h 622738"/>
              <a:gd name="connsiteX3" fmla="*/ 10509 w 331829"/>
              <a:gd name="connsiteY3" fmla="*/ 622738 h 622738"/>
              <a:gd name="connsiteX0" fmla="*/ 10509 w 310808"/>
              <a:gd name="connsiteY0" fmla="*/ 622738 h 622738"/>
              <a:gd name="connsiteX1" fmla="*/ 0 w 310808"/>
              <a:gd name="connsiteY1" fmla="*/ 0 h 622738"/>
              <a:gd name="connsiteX2" fmla="*/ 310808 w 310808"/>
              <a:gd name="connsiteY2" fmla="*/ 307427 h 622738"/>
              <a:gd name="connsiteX3" fmla="*/ 10509 w 310808"/>
              <a:gd name="connsiteY3" fmla="*/ 622738 h 622738"/>
              <a:gd name="connsiteX0" fmla="*/ 10509 w 405692"/>
              <a:gd name="connsiteY0" fmla="*/ 622738 h 622738"/>
              <a:gd name="connsiteX1" fmla="*/ 0 w 405692"/>
              <a:gd name="connsiteY1" fmla="*/ 0 h 622738"/>
              <a:gd name="connsiteX2" fmla="*/ 405692 w 405692"/>
              <a:gd name="connsiteY2" fmla="*/ 307427 h 622738"/>
              <a:gd name="connsiteX3" fmla="*/ 10509 w 405692"/>
              <a:gd name="connsiteY3" fmla="*/ 622738 h 622738"/>
              <a:gd name="connsiteX0" fmla="*/ 0 w 435849"/>
              <a:gd name="connsiteY0" fmla="*/ 675901 h 675901"/>
              <a:gd name="connsiteX1" fmla="*/ 30157 w 435849"/>
              <a:gd name="connsiteY1" fmla="*/ 0 h 675901"/>
              <a:gd name="connsiteX2" fmla="*/ 435849 w 435849"/>
              <a:gd name="connsiteY2" fmla="*/ 307427 h 675901"/>
              <a:gd name="connsiteX3" fmla="*/ 0 w 435849"/>
              <a:gd name="connsiteY3" fmla="*/ 675901 h 675901"/>
              <a:gd name="connsiteX0" fmla="*/ 0 w 435849"/>
              <a:gd name="connsiteY0" fmla="*/ 707798 h 707798"/>
              <a:gd name="connsiteX1" fmla="*/ 3047 w 435849"/>
              <a:gd name="connsiteY1" fmla="*/ 0 h 707798"/>
              <a:gd name="connsiteX2" fmla="*/ 435849 w 435849"/>
              <a:gd name="connsiteY2" fmla="*/ 339324 h 707798"/>
              <a:gd name="connsiteX3" fmla="*/ 0 w 435849"/>
              <a:gd name="connsiteY3" fmla="*/ 707798 h 707798"/>
            </a:gdLst>
            <a:ahLst/>
            <a:cxnLst>
              <a:cxn ang="0">
                <a:pos x="connsiteX0" y="connsiteY0"/>
              </a:cxn>
              <a:cxn ang="0">
                <a:pos x="connsiteX1" y="connsiteY1"/>
              </a:cxn>
              <a:cxn ang="0">
                <a:pos x="connsiteX2" y="connsiteY2"/>
              </a:cxn>
              <a:cxn ang="0">
                <a:pos x="connsiteX3" y="connsiteY3"/>
              </a:cxn>
            </a:cxnLst>
            <a:rect l="l" t="t" r="r" b="b"/>
            <a:pathLst>
              <a:path w="435849" h="707798">
                <a:moveTo>
                  <a:pt x="0" y="707798"/>
                </a:moveTo>
                <a:cubicBezTo>
                  <a:pt x="1016" y="471865"/>
                  <a:pt x="2031" y="235933"/>
                  <a:pt x="3047" y="0"/>
                </a:cubicBezTo>
                <a:lnTo>
                  <a:pt x="435849" y="339324"/>
                </a:lnTo>
                <a:lnTo>
                  <a:pt x="0" y="70779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0080" y="101251"/>
            <a:ext cx="7863840" cy="1015663"/>
          </a:xfrm>
          <a:prstGeom prst="rect">
            <a:avLst/>
          </a:prstGeom>
          <a:noFill/>
        </p:spPr>
        <p:txBody>
          <a:bodyPr wrap="square" rtlCol="0" anchor="ctr" anchorCtr="0">
            <a:spAutoFit/>
          </a:bodyPr>
          <a:lstStyle/>
          <a:p>
            <a:pPr algn="ctr"/>
            <a:r>
              <a:rPr lang="en-US" sz="3200" dirty="0">
                <a:solidFill>
                  <a:srgbClr val="003399"/>
                </a:solidFill>
              </a:rPr>
              <a:t>Positive Consumption Externality </a:t>
            </a:r>
          </a:p>
          <a:p>
            <a:pPr algn="ctr"/>
            <a:r>
              <a:rPr lang="en-US" sz="2800" dirty="0">
                <a:solidFill>
                  <a:srgbClr val="CC0000"/>
                </a:solidFill>
              </a:rPr>
              <a:t>(Market for Vaccines)</a:t>
            </a:r>
          </a:p>
        </p:txBody>
      </p:sp>
      <p:grpSp>
        <p:nvGrpSpPr>
          <p:cNvPr id="2" name="Group 1"/>
          <p:cNvGrpSpPr/>
          <p:nvPr/>
        </p:nvGrpSpPr>
        <p:grpSpPr>
          <a:xfrm>
            <a:off x="2029813" y="1188720"/>
            <a:ext cx="5084375" cy="4706872"/>
            <a:chOff x="2154624" y="1188720"/>
            <a:chExt cx="5084375" cy="4706872"/>
          </a:xfrm>
        </p:grpSpPr>
        <p:grpSp>
          <p:nvGrpSpPr>
            <p:cNvPr id="26" name="Group 25"/>
            <p:cNvGrpSpPr/>
            <p:nvPr/>
          </p:nvGrpSpPr>
          <p:grpSpPr>
            <a:xfrm>
              <a:off x="2154624" y="1188720"/>
              <a:ext cx="5084375" cy="4706872"/>
              <a:chOff x="2154624" y="1158815"/>
              <a:chExt cx="5084375" cy="4706872"/>
            </a:xfrm>
          </p:grpSpPr>
          <p:sp>
            <p:nvSpPr>
              <p:cNvPr id="14" name="TextBox 13"/>
              <p:cNvSpPr txBox="1"/>
              <p:nvPr/>
            </p:nvSpPr>
            <p:spPr>
              <a:xfrm>
                <a:off x="5715000" y="4795079"/>
                <a:ext cx="14478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084375" cy="4706872"/>
                <a:chOff x="2019300" y="1158815"/>
                <a:chExt cx="50843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084375" cy="4706872"/>
                  <a:chOff x="2040466" y="1158815"/>
                  <a:chExt cx="50843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4838842" y="1206440"/>
                    <a:ext cx="2285999"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r>
                      <a:rPr lang="en-US" sz="2800" dirty="0">
                        <a:solidFill>
                          <a:srgbClr val="003399"/>
                        </a:solidFill>
                      </a:rPr>
                      <a:t>,SMC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446586" cy="344398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7360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23" name="TextBox 22"/>
            <p:cNvSpPr txBox="1"/>
            <p:nvPr/>
          </p:nvSpPr>
          <p:spPr>
            <a:xfrm>
              <a:off x="6019800" y="4353580"/>
              <a:ext cx="1094192" cy="523220"/>
            </a:xfrm>
            <a:prstGeom prst="rect">
              <a:avLst/>
            </a:prstGeom>
            <a:noFill/>
          </p:spPr>
          <p:txBody>
            <a:bodyPr wrap="square" rtlCol="0">
              <a:spAutoFit/>
            </a:bodyPr>
            <a:lstStyle/>
            <a:p>
              <a:r>
                <a:rPr lang="en-US" sz="2800" dirty="0">
                  <a:solidFill>
                    <a:srgbClr val="00863D"/>
                  </a:solidFill>
                </a:rPr>
                <a:t>SMB</a:t>
              </a:r>
              <a:r>
                <a:rPr lang="en-US" sz="2800" baseline="-25000" dirty="0">
                  <a:solidFill>
                    <a:srgbClr val="00863D"/>
                  </a:solidFill>
                </a:rPr>
                <a:t>1</a:t>
              </a:r>
              <a:endParaRPr lang="en-US" sz="2800" dirty="0">
                <a:solidFill>
                  <a:srgbClr val="00863D"/>
                </a:solidFill>
              </a:endParaRPr>
            </a:p>
          </p:txBody>
        </p:sp>
        <p:cxnSp>
          <p:nvCxnSpPr>
            <p:cNvPr id="10" name="Straight Arrow Connector 9"/>
            <p:cNvCxnSpPr/>
            <p:nvPr/>
          </p:nvCxnSpPr>
          <p:spPr>
            <a:xfrm>
              <a:off x="5181600" y="3378708"/>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00650" y="2953405"/>
              <a:ext cx="1962150" cy="523220"/>
            </a:xfrm>
            <a:prstGeom prst="rect">
              <a:avLst/>
            </a:prstGeom>
            <a:noFill/>
          </p:spPr>
          <p:txBody>
            <a:bodyPr wrap="square" rtlCol="0">
              <a:spAutoFit/>
            </a:bodyPr>
            <a:lstStyle/>
            <a:p>
              <a:r>
                <a:rPr lang="en-US" sz="2800" dirty="0">
                  <a:solidFill>
                    <a:srgbClr val="00863D"/>
                  </a:solidFill>
                </a:rPr>
                <a:t>External MB</a:t>
              </a:r>
            </a:p>
          </p:txBody>
        </p:sp>
        <p:cxnSp>
          <p:nvCxnSpPr>
            <p:cNvPr id="29" name="Straight Connector 28"/>
            <p:cNvCxnSpPr/>
            <p:nvPr/>
          </p:nvCxnSpPr>
          <p:spPr>
            <a:xfrm rot="5640000">
              <a:off x="5251423" y="3365808"/>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noChangeAspect="1"/>
            </p:cNvCxnSpPr>
            <p:nvPr/>
          </p:nvCxnSpPr>
          <p:spPr>
            <a:xfrm>
              <a:off x="3259016" y="1423287"/>
              <a:ext cx="3006111" cy="3003847"/>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3E1F1EA-E62C-3D40-350A-5589824F06D6}"/>
              </a:ext>
            </a:extLst>
          </p:cNvPr>
          <p:cNvSpPr txBox="1"/>
          <p:nvPr/>
        </p:nvSpPr>
        <p:spPr>
          <a:xfrm>
            <a:off x="640080" y="6041701"/>
            <a:ext cx="7970245" cy="830997"/>
          </a:xfrm>
          <a:prstGeom prst="rect">
            <a:avLst/>
          </a:prstGeom>
          <a:noFill/>
        </p:spPr>
        <p:txBody>
          <a:bodyPr wrap="square" rtlCol="0">
            <a:spAutoFit/>
          </a:bodyPr>
          <a:lstStyle/>
          <a:p>
            <a:r>
              <a:rPr lang="en-US" sz="2400" dirty="0">
                <a:solidFill>
                  <a:srgbClr val="C00000"/>
                </a:solidFill>
              </a:rPr>
              <a:t>Efficient quantity is Q* but market equilibrium quantity is Q</a:t>
            </a:r>
            <a:r>
              <a:rPr lang="en-US" sz="2400" baseline="-25000" dirty="0">
                <a:solidFill>
                  <a:srgbClr val="C00000"/>
                </a:solidFill>
              </a:rPr>
              <a:t>1</a:t>
            </a:r>
            <a:r>
              <a:rPr lang="en-US" sz="2400" dirty="0">
                <a:solidFill>
                  <a:srgbClr val="C00000"/>
                </a:solidFill>
              </a:rPr>
              <a:t>:</a:t>
            </a:r>
          </a:p>
          <a:p>
            <a:r>
              <a:rPr lang="en-US" sz="2400" dirty="0">
                <a:solidFill>
                  <a:srgbClr val="C00000"/>
                </a:solidFill>
              </a:rPr>
              <a:t>Deadweight loss: triangle starting at Q</a:t>
            </a:r>
            <a:r>
              <a:rPr lang="en-US" sz="2400" baseline="-25000" dirty="0">
                <a:solidFill>
                  <a:srgbClr val="C00000"/>
                </a:solidFill>
              </a:rPr>
              <a:t>1</a:t>
            </a:r>
            <a:r>
              <a:rPr lang="en-US" sz="2400" dirty="0">
                <a:solidFill>
                  <a:srgbClr val="C00000"/>
                </a:solidFill>
              </a:rPr>
              <a:t> and pointing to Q*</a:t>
            </a:r>
          </a:p>
        </p:txBody>
      </p:sp>
      <p:cxnSp>
        <p:nvCxnSpPr>
          <p:cNvPr id="17" name="Straight Connector 16">
            <a:extLst>
              <a:ext uri="{FF2B5EF4-FFF2-40B4-BE49-F238E27FC236}">
                <a16:creationId xmlns:a16="http://schemas.microsoft.com/office/drawing/2014/main" id="{B6A9CA46-BD01-1283-B1AC-1011A8B46D23}"/>
              </a:ext>
            </a:extLst>
          </p:cNvPr>
          <p:cNvCxnSpPr/>
          <p:nvPr/>
        </p:nvCxnSpPr>
        <p:spPr>
          <a:xfrm>
            <a:off x="4647214"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21741AA-9A53-5063-13FA-62DE93B87245}"/>
              </a:ext>
            </a:extLst>
          </p:cNvPr>
          <p:cNvSpPr txBox="1"/>
          <p:nvPr/>
        </p:nvSpPr>
        <p:spPr>
          <a:xfrm>
            <a:off x="4470471"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cxnSp>
        <p:nvCxnSpPr>
          <p:cNvPr id="22" name="Straight Connector 21">
            <a:extLst>
              <a:ext uri="{FF2B5EF4-FFF2-40B4-BE49-F238E27FC236}">
                <a16:creationId xmlns:a16="http://schemas.microsoft.com/office/drawing/2014/main" id="{D334B29F-7244-8A20-030B-ECC9B0572559}"/>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9159A2-3005-8B48-10B3-B871063788B1}"/>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7" name="TextBox 26">
            <a:extLst>
              <a:ext uri="{FF2B5EF4-FFF2-40B4-BE49-F238E27FC236}">
                <a16:creationId xmlns:a16="http://schemas.microsoft.com/office/drawing/2014/main" id="{DAEC8290-8227-72EB-746A-7C9D46B36003}"/>
              </a:ext>
            </a:extLst>
          </p:cNvPr>
          <p:cNvSpPr txBox="1"/>
          <p:nvPr/>
        </p:nvSpPr>
        <p:spPr>
          <a:xfrm>
            <a:off x="5138374" y="2451795"/>
            <a:ext cx="2226122" cy="461665"/>
          </a:xfrm>
          <a:prstGeom prst="rect">
            <a:avLst/>
          </a:prstGeom>
          <a:noFill/>
        </p:spPr>
        <p:txBody>
          <a:bodyPr wrap="none" rtlCol="0">
            <a:spAutoFit/>
          </a:bodyPr>
          <a:lstStyle/>
          <a:p>
            <a:r>
              <a:rPr lang="en-US" sz="2400" dirty="0"/>
              <a:t>Deadweight loss</a:t>
            </a:r>
          </a:p>
        </p:txBody>
      </p:sp>
      <p:cxnSp>
        <p:nvCxnSpPr>
          <p:cNvPr id="30" name="Straight Arrow Connector 29">
            <a:extLst>
              <a:ext uri="{FF2B5EF4-FFF2-40B4-BE49-F238E27FC236}">
                <a16:creationId xmlns:a16="http://schemas.microsoft.com/office/drawing/2014/main" id="{AE039E1C-F93B-BADB-3B2D-A044B5CF28B4}"/>
              </a:ext>
            </a:extLst>
          </p:cNvPr>
          <p:cNvCxnSpPr>
            <a:cxnSpLocks/>
            <a:stCxn id="27" idx="1"/>
          </p:cNvCxnSpPr>
          <p:nvPr/>
        </p:nvCxnSpPr>
        <p:spPr>
          <a:xfrm flipH="1">
            <a:off x="4383850" y="2682628"/>
            <a:ext cx="754524" cy="1485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238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Other Examples of Positive Externalities?</a:t>
            </a:r>
          </a:p>
          <a:p>
            <a:pPr marL="365760" indent="-365760">
              <a:spcBef>
                <a:spcPts val="2400"/>
              </a:spcBef>
              <a:buClr>
                <a:srgbClr val="003399"/>
              </a:buClr>
            </a:pPr>
            <a:r>
              <a:rPr lang="en-US" sz="2800" b="1" dirty="0"/>
              <a:t>Technology spillovers:</a:t>
            </a:r>
            <a:r>
              <a:rPr lang="en-US" sz="2800" dirty="0"/>
              <a:t> Firms constantly invent better production processes that can then be copied and drive long-run economic growth</a:t>
            </a:r>
          </a:p>
          <a:p>
            <a:pPr marL="365760" indent="-365760">
              <a:spcBef>
                <a:spcPts val="2400"/>
              </a:spcBef>
              <a:buClr>
                <a:srgbClr val="003399"/>
              </a:buClr>
            </a:pPr>
            <a:r>
              <a:rPr lang="en-US" sz="2800" b="1" dirty="0"/>
              <a:t>Education and research:</a:t>
            </a:r>
            <a:r>
              <a:rPr lang="en-US" sz="2800" dirty="0"/>
              <a:t> Fundamental knowledge taught and created also has spillovers on industry (e.g., Stanford and Silicon Valley)</a:t>
            </a:r>
          </a:p>
          <a:p>
            <a:pPr marL="365760" indent="-365760">
              <a:spcBef>
                <a:spcPts val="2400"/>
              </a:spcBef>
              <a:buClr>
                <a:srgbClr val="003399"/>
              </a:buClr>
            </a:pPr>
            <a:r>
              <a:rPr lang="en-US" sz="2800" b="1" dirty="0"/>
              <a:t>Mundane example: </a:t>
            </a:r>
            <a:r>
              <a:rPr lang="en-US" sz="2800" dirty="0"/>
              <a:t>Planting flowers in your yard that neighbors enjoy. Almost everything not market mediated has externalities!</a:t>
            </a:r>
          </a:p>
        </p:txBody>
      </p:sp>
    </p:spTree>
    <p:extLst>
      <p:ext uri="{BB962C8B-B14F-4D97-AF65-F5344CB8AC3E}">
        <p14:creationId xmlns:p14="http://schemas.microsoft.com/office/powerpoint/2010/main" val="2198287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Whenever There Is a Positive Externality:</a:t>
            </a:r>
          </a:p>
          <a:p>
            <a:pPr marL="365760" indent="-365760">
              <a:spcBef>
                <a:spcPts val="2400"/>
              </a:spcBef>
              <a:buClr>
                <a:srgbClr val="003399"/>
              </a:buClr>
            </a:pPr>
            <a:r>
              <a:rPr lang="en-US" sz="2800" dirty="0"/>
              <a:t>The SMC curve lies below the PMC curve.</a:t>
            </a:r>
          </a:p>
          <a:p>
            <a:pPr marL="365760" indent="-365760">
              <a:spcBef>
                <a:spcPts val="2400"/>
              </a:spcBef>
              <a:buClr>
                <a:srgbClr val="003399"/>
              </a:buClr>
            </a:pPr>
            <a:r>
              <a:rPr lang="en-US" sz="2800" dirty="0"/>
              <a:t>The people in the market will choose to produce where PMC=PMB (or supply is equal to demand).</a:t>
            </a:r>
          </a:p>
          <a:p>
            <a:pPr marL="365760" indent="-365760">
              <a:spcBef>
                <a:spcPts val="2400"/>
              </a:spcBef>
              <a:buClr>
                <a:srgbClr val="003399"/>
              </a:buClr>
            </a:pPr>
            <a:r>
              <a:rPr lang="en-US" sz="2800" dirty="0"/>
              <a:t>But society would be better off if the market produced and consumed </a:t>
            </a:r>
            <a:r>
              <a:rPr lang="en-US" sz="2800" i="1" dirty="0">
                <a:solidFill>
                  <a:srgbClr val="CC0000"/>
                </a:solidFill>
              </a:rPr>
              <a:t>more</a:t>
            </a:r>
            <a:r>
              <a:rPr lang="en-US" sz="2800" dirty="0"/>
              <a:t> (where SMC=SMB).</a:t>
            </a:r>
          </a:p>
        </p:txBody>
      </p:sp>
    </p:spTree>
    <p:extLst>
      <p:ext uri="{BB962C8B-B14F-4D97-AF65-F5344CB8AC3E}">
        <p14:creationId xmlns:p14="http://schemas.microsoft.com/office/powerpoint/2010/main" val="33310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IV.  Remedies for Externalities</a:t>
            </a:r>
            <a:endParaRPr lang="en-US" sz="3200" i="1" cap="small" dirty="0">
              <a:solidFill>
                <a:srgbClr val="CC0000"/>
              </a:solidFill>
            </a:endParaRPr>
          </a:p>
        </p:txBody>
      </p:sp>
    </p:spTree>
    <p:extLst>
      <p:ext uri="{BB962C8B-B14F-4D97-AF65-F5344CB8AC3E}">
        <p14:creationId xmlns:p14="http://schemas.microsoft.com/office/powerpoint/2010/main" val="2534135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8199120" cy="606552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Remedies for Externalities</a:t>
            </a:r>
          </a:p>
          <a:p>
            <a:pPr marL="365760" indent="-365760">
              <a:spcBef>
                <a:spcPts val="2400"/>
              </a:spcBef>
              <a:buClr>
                <a:srgbClr val="003399"/>
              </a:buClr>
            </a:pPr>
            <a:r>
              <a:rPr lang="en-US" sz="2800" dirty="0">
                <a:solidFill>
                  <a:srgbClr val="CC0000"/>
                </a:solidFill>
              </a:rPr>
              <a:t>Private Solution:</a:t>
            </a:r>
          </a:p>
          <a:p>
            <a:pPr marL="1165860" lvl="2" indent="-365760">
              <a:spcBef>
                <a:spcPts val="600"/>
              </a:spcBef>
              <a:buClr>
                <a:srgbClr val="003399"/>
              </a:buClr>
            </a:pPr>
            <a:r>
              <a:rPr lang="en-US" sz="2800" dirty="0"/>
              <a:t>Negotiation and compensation </a:t>
            </a:r>
          </a:p>
          <a:p>
            <a:pPr marL="1165860" lvl="2" indent="-365760">
              <a:spcBef>
                <a:spcPts val="600"/>
              </a:spcBef>
              <a:buClr>
                <a:srgbClr val="003399"/>
              </a:buClr>
            </a:pPr>
            <a:r>
              <a:rPr lang="en-US" sz="2800" dirty="0"/>
              <a:t>Social sanctions </a:t>
            </a:r>
          </a:p>
          <a:p>
            <a:pPr marL="365760" indent="-365760">
              <a:spcBef>
                <a:spcPts val="2400"/>
              </a:spcBef>
              <a:buClr>
                <a:srgbClr val="003399"/>
              </a:buClr>
            </a:pPr>
            <a:r>
              <a:rPr lang="en-US" sz="2800" dirty="0">
                <a:solidFill>
                  <a:srgbClr val="CC0000"/>
                </a:solidFill>
              </a:rPr>
              <a:t>Government Regulation</a:t>
            </a:r>
          </a:p>
          <a:p>
            <a:pPr marL="1165860" lvl="2" indent="-365760">
              <a:spcBef>
                <a:spcPts val="600"/>
              </a:spcBef>
              <a:buClr>
                <a:srgbClr val="003399"/>
              </a:buClr>
            </a:pPr>
            <a:r>
              <a:rPr lang="en-US" sz="2800" dirty="0"/>
              <a:t>Some externality generating actions are regulated or prohibited</a:t>
            </a:r>
          </a:p>
          <a:p>
            <a:pPr marL="365760" indent="-365760">
              <a:spcBef>
                <a:spcPts val="2400"/>
              </a:spcBef>
              <a:buClr>
                <a:srgbClr val="003399"/>
              </a:buClr>
            </a:pPr>
            <a:r>
              <a:rPr lang="en-US" sz="2800" dirty="0">
                <a:solidFill>
                  <a:srgbClr val="CC0000"/>
                </a:solidFill>
              </a:rPr>
              <a:t>Taxes and Subsidies</a:t>
            </a:r>
          </a:p>
          <a:p>
            <a:pPr marL="1165860" lvl="2" indent="-365760">
              <a:spcBef>
                <a:spcPts val="600"/>
              </a:spcBef>
              <a:buClr>
                <a:srgbClr val="003399"/>
              </a:buClr>
            </a:pPr>
            <a:r>
              <a:rPr lang="en-US" sz="2800" dirty="0"/>
              <a:t>Taxes can discourage negative externalities and subsidies encourage positive externalities</a:t>
            </a:r>
          </a:p>
          <a:p>
            <a:pPr marL="365760" indent="-365760">
              <a:spcBef>
                <a:spcPts val="2400"/>
              </a:spcBef>
              <a:buClr>
                <a:srgbClr val="003399"/>
              </a:buClr>
            </a:pPr>
            <a:endParaRPr lang="en-US" sz="2800" dirty="0">
              <a:solidFill>
                <a:srgbClr val="CC0000"/>
              </a:solidFill>
            </a:endParaRPr>
          </a:p>
          <a:p>
            <a:pPr marL="0" indent="0">
              <a:spcBef>
                <a:spcPts val="2400"/>
              </a:spcBef>
              <a:buClr>
                <a:srgbClr val="003399"/>
              </a:buClr>
              <a:buNone/>
            </a:pPr>
            <a:endParaRPr lang="en-US" sz="2800" dirty="0">
              <a:solidFill>
                <a:srgbClr val="CC0000"/>
              </a:solidFill>
            </a:endParaRPr>
          </a:p>
        </p:txBody>
      </p:sp>
    </p:spTree>
    <p:extLst>
      <p:ext uri="{BB962C8B-B14F-4D97-AF65-F5344CB8AC3E}">
        <p14:creationId xmlns:p14="http://schemas.microsoft.com/office/powerpoint/2010/main" val="1537555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564" y="179377"/>
            <a:ext cx="8122920" cy="584775"/>
          </a:xfrm>
          <a:prstGeom prst="rect">
            <a:avLst/>
          </a:prstGeom>
          <a:noFill/>
        </p:spPr>
        <p:txBody>
          <a:bodyPr wrap="square" rtlCol="0" anchor="ctr" anchorCtr="0">
            <a:spAutoFit/>
          </a:bodyPr>
          <a:lstStyle/>
          <a:p>
            <a:pPr algn="ctr"/>
            <a:r>
              <a:rPr lang="en-US" sz="3200" dirty="0">
                <a:solidFill>
                  <a:srgbClr val="003399"/>
                </a:solidFill>
              </a:rPr>
              <a:t>Tax Remedy for a Negative Producer Externality</a:t>
            </a:r>
            <a:endParaRPr lang="en-US" sz="3200" dirty="0">
              <a:solidFill>
                <a:srgbClr val="CC0000"/>
              </a:solidFill>
            </a:endParaRPr>
          </a:p>
        </p:txBody>
      </p:sp>
      <p:grpSp>
        <p:nvGrpSpPr>
          <p:cNvPr id="2" name="Group 1"/>
          <p:cNvGrpSpPr/>
          <p:nvPr/>
        </p:nvGrpSpPr>
        <p:grpSpPr>
          <a:xfrm>
            <a:off x="1943100" y="1179195"/>
            <a:ext cx="5257800" cy="4716397"/>
            <a:chOff x="2154624" y="1179195"/>
            <a:chExt cx="5257800" cy="4716397"/>
          </a:xfrm>
        </p:grpSpPr>
        <p:grpSp>
          <p:nvGrpSpPr>
            <p:cNvPr id="26" name="Group 25"/>
            <p:cNvGrpSpPr/>
            <p:nvPr/>
          </p:nvGrpSpPr>
          <p:grpSpPr>
            <a:xfrm>
              <a:off x="2154624" y="1188720"/>
              <a:ext cx="5105400" cy="4706872"/>
              <a:chOff x="2154624" y="1158815"/>
              <a:chExt cx="5105400" cy="4706872"/>
            </a:xfrm>
          </p:grpSpPr>
          <p:sp>
            <p:nvSpPr>
              <p:cNvPr id="14" name="TextBox 13"/>
              <p:cNvSpPr txBox="1"/>
              <p:nvPr/>
            </p:nvSpPr>
            <p:spPr>
              <a:xfrm>
                <a:off x="4897824" y="4780875"/>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067443" cy="4706872"/>
                <a:chOff x="2019300" y="1158815"/>
                <a:chExt cx="5067443" cy="4706872"/>
              </a:xfrm>
            </p:grpSpPr>
            <p:cxnSp>
              <p:nvCxnSpPr>
                <p:cNvPr id="3" name="Straight Connector 2"/>
                <p:cNvCxnSpPr>
                  <a:cxnSpLocks noChangeAspect="1"/>
                </p:cNvCxnSpPr>
                <p:nvPr/>
              </p:nvCxnSpPr>
              <p:spPr>
                <a:xfrm rot="16200000">
                  <a:off x="2551504" y="1769997"/>
                  <a:ext cx="3214604" cy="321218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067443" cy="4706872"/>
                  <a:chOff x="2040466" y="1158815"/>
                  <a:chExt cx="5067443"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736166" y="149409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665976" y="1620696"/>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8700" y="1179195"/>
              <a:ext cx="1887924"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r>
                <a:rPr lang="en-US" sz="2800" dirty="0">
                  <a:solidFill>
                    <a:srgbClr val="00863D"/>
                  </a:solidFill>
                </a:rPr>
                <a:t>,</a:t>
              </a:r>
              <a:endParaRPr lang="en-US" sz="2800" dirty="0">
                <a:solidFill>
                  <a:srgbClr val="CC0000"/>
                </a:solidFill>
              </a:endParaRPr>
            </a:p>
          </p:txBody>
        </p:sp>
        <p:cxnSp>
          <p:nvCxnSpPr>
            <p:cNvPr id="24" name="Straight Connector 23"/>
            <p:cNvCxnSpPr/>
            <p:nvPr/>
          </p:nvCxnSpPr>
          <p:spPr>
            <a:xfrm>
              <a:off x="40862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cxnSp>
          <p:nvCxnSpPr>
            <p:cNvPr id="10" name="Straight Arrow Connector 9"/>
            <p:cNvCxnSpPr/>
            <p:nvPr/>
          </p:nvCxnSpPr>
          <p:spPr>
            <a:xfrm>
              <a:off x="5029200" y="2019300"/>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2381905"/>
              <a:ext cx="2078424" cy="445635"/>
            </a:xfrm>
            <a:prstGeom prst="rect">
              <a:avLst/>
            </a:prstGeom>
            <a:noFill/>
          </p:spPr>
          <p:txBody>
            <a:bodyPr wrap="square" rtlCol="0">
              <a:spAutoFit/>
            </a:bodyPr>
            <a:lstStyle/>
            <a:p>
              <a:pPr>
                <a:lnSpc>
                  <a:spcPct val="80000"/>
                </a:lnSpc>
              </a:pPr>
              <a:r>
                <a:rPr lang="en-US" sz="2800" dirty="0">
                  <a:solidFill>
                    <a:srgbClr val="00863D"/>
                  </a:solidFill>
                </a:rPr>
                <a:t>External MC</a:t>
              </a:r>
            </a:p>
          </p:txBody>
        </p:sp>
        <p:cxnSp>
          <p:nvCxnSpPr>
            <p:cNvPr id="29" name="Straight Connector 28"/>
            <p:cNvCxnSpPr/>
            <p:nvPr/>
          </p:nvCxnSpPr>
          <p:spPr>
            <a:xfrm>
              <a:off x="5076825" y="2247900"/>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4C931902-1471-0377-5E98-6544663986AE}"/>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17" name="Straight Connector 16">
            <a:extLst>
              <a:ext uri="{FF2B5EF4-FFF2-40B4-BE49-F238E27FC236}">
                <a16:creationId xmlns:a16="http://schemas.microsoft.com/office/drawing/2014/main" id="{B2BB0FED-5910-FBB5-AEC7-A126D27614B4}"/>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339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188974"/>
            <a:ext cx="8319900" cy="584775"/>
          </a:xfrm>
          <a:prstGeom prst="rect">
            <a:avLst/>
          </a:prstGeom>
          <a:noFill/>
        </p:spPr>
        <p:txBody>
          <a:bodyPr wrap="square" rtlCol="0" anchor="ctr" anchorCtr="0">
            <a:spAutoFit/>
          </a:bodyPr>
          <a:lstStyle/>
          <a:p>
            <a:pPr algn="ctr"/>
            <a:r>
              <a:rPr lang="en-US" sz="3200" dirty="0">
                <a:solidFill>
                  <a:srgbClr val="003399"/>
                </a:solidFill>
              </a:rPr>
              <a:t>Tax Remedy for a Negative Producer Externality</a:t>
            </a:r>
            <a:endParaRPr lang="en-US" sz="3200" dirty="0">
              <a:solidFill>
                <a:srgbClr val="CC0000"/>
              </a:solidFill>
            </a:endParaRPr>
          </a:p>
        </p:txBody>
      </p:sp>
      <p:grpSp>
        <p:nvGrpSpPr>
          <p:cNvPr id="2" name="Group 1"/>
          <p:cNvGrpSpPr/>
          <p:nvPr/>
        </p:nvGrpSpPr>
        <p:grpSpPr>
          <a:xfrm>
            <a:off x="1943100" y="1179195"/>
            <a:ext cx="5257800" cy="4716397"/>
            <a:chOff x="2154624" y="1179195"/>
            <a:chExt cx="5257800" cy="4716397"/>
          </a:xfrm>
        </p:grpSpPr>
        <p:grpSp>
          <p:nvGrpSpPr>
            <p:cNvPr id="26" name="Group 25"/>
            <p:cNvGrpSpPr/>
            <p:nvPr/>
          </p:nvGrpSpPr>
          <p:grpSpPr>
            <a:xfrm>
              <a:off x="2154624" y="1188720"/>
              <a:ext cx="5105400" cy="4706872"/>
              <a:chOff x="2154624" y="1158815"/>
              <a:chExt cx="5105400" cy="4706872"/>
            </a:xfrm>
          </p:grpSpPr>
          <p:sp>
            <p:nvSpPr>
              <p:cNvPr id="14" name="TextBox 13"/>
              <p:cNvSpPr txBox="1"/>
              <p:nvPr/>
            </p:nvSpPr>
            <p:spPr>
              <a:xfrm>
                <a:off x="4897824" y="4780875"/>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067443" cy="4706872"/>
                <a:chOff x="2019300" y="1158815"/>
                <a:chExt cx="5067443" cy="4706872"/>
              </a:xfrm>
            </p:grpSpPr>
            <p:cxnSp>
              <p:nvCxnSpPr>
                <p:cNvPr id="3" name="Straight Connector 2"/>
                <p:cNvCxnSpPr>
                  <a:cxnSpLocks noChangeAspect="1"/>
                </p:cNvCxnSpPr>
                <p:nvPr/>
              </p:nvCxnSpPr>
              <p:spPr>
                <a:xfrm rot="16200000">
                  <a:off x="2551504" y="1769997"/>
                  <a:ext cx="3214604" cy="321218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067443" cy="4706872"/>
                  <a:chOff x="2040466" y="1158815"/>
                  <a:chExt cx="5067443"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736166" y="149409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665976" y="1620696"/>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38700" y="1179195"/>
              <a:ext cx="1887924"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r>
                <a:rPr lang="en-US" sz="2800" dirty="0">
                  <a:solidFill>
                    <a:srgbClr val="00863D"/>
                  </a:solidFill>
                </a:rPr>
                <a:t>,</a:t>
              </a:r>
              <a:r>
                <a:rPr lang="en-US" sz="2800" dirty="0">
                  <a:solidFill>
                    <a:srgbClr val="CC0000"/>
                  </a:solidFill>
                </a:rPr>
                <a:t>S</a:t>
              </a:r>
              <a:r>
                <a:rPr lang="en-US" sz="2800" baseline="-25000" dirty="0">
                  <a:solidFill>
                    <a:srgbClr val="CC0000"/>
                  </a:solidFill>
                </a:rPr>
                <a:t>2</a:t>
              </a:r>
              <a:endParaRPr lang="en-US" sz="2800" dirty="0">
                <a:solidFill>
                  <a:srgbClr val="CC0000"/>
                </a:solidFill>
              </a:endParaRPr>
            </a:p>
          </p:txBody>
        </p:sp>
        <p:cxnSp>
          <p:nvCxnSpPr>
            <p:cNvPr id="24" name="Straight Connector 23"/>
            <p:cNvCxnSpPr/>
            <p:nvPr/>
          </p:nvCxnSpPr>
          <p:spPr>
            <a:xfrm>
              <a:off x="40862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cxnSp>
          <p:nvCxnSpPr>
            <p:cNvPr id="10" name="Straight Arrow Connector 9"/>
            <p:cNvCxnSpPr/>
            <p:nvPr/>
          </p:nvCxnSpPr>
          <p:spPr>
            <a:xfrm>
              <a:off x="5029200" y="2019300"/>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2381905"/>
              <a:ext cx="2078424" cy="790345"/>
            </a:xfrm>
            <a:prstGeom prst="rect">
              <a:avLst/>
            </a:prstGeom>
            <a:noFill/>
          </p:spPr>
          <p:txBody>
            <a:bodyPr wrap="square" rtlCol="0">
              <a:spAutoFit/>
            </a:bodyPr>
            <a:lstStyle/>
            <a:p>
              <a:pPr>
                <a:lnSpc>
                  <a:spcPct val="80000"/>
                </a:lnSpc>
              </a:pPr>
              <a:r>
                <a:rPr lang="en-US" sz="2800" dirty="0">
                  <a:solidFill>
                    <a:srgbClr val="00863D"/>
                  </a:solidFill>
                </a:rPr>
                <a:t>External MC,</a:t>
              </a:r>
            </a:p>
            <a:p>
              <a:pPr>
                <a:lnSpc>
                  <a:spcPct val="80000"/>
                </a:lnSpc>
              </a:pPr>
              <a:r>
                <a:rPr lang="en-US" sz="2800" dirty="0">
                  <a:solidFill>
                    <a:srgbClr val="CC0000"/>
                  </a:solidFill>
                </a:rPr>
                <a:t>        </a:t>
              </a:r>
            </a:p>
          </p:txBody>
        </p:sp>
        <p:cxnSp>
          <p:nvCxnSpPr>
            <p:cNvPr id="29" name="Straight Connector 28"/>
            <p:cNvCxnSpPr/>
            <p:nvPr/>
          </p:nvCxnSpPr>
          <p:spPr>
            <a:xfrm>
              <a:off x="5076825" y="2247900"/>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a:cxnSpLocks noChangeAspect="1"/>
          </p:cNvCxnSpPr>
          <p:nvPr/>
        </p:nvCxnSpPr>
        <p:spPr>
          <a:xfrm rot="16200000">
            <a:off x="2449374" y="1591706"/>
            <a:ext cx="2733256" cy="2731196"/>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1516" y="5457776"/>
            <a:ext cx="853717" cy="445635"/>
          </a:xfrm>
          <a:prstGeom prst="rect">
            <a:avLst/>
          </a:prstGeom>
          <a:noFill/>
        </p:spPr>
        <p:txBody>
          <a:bodyPr wrap="square" rtlCol="0">
            <a:spAutoFit/>
          </a:bodyPr>
          <a:lstStyle/>
          <a:p>
            <a:pPr>
              <a:lnSpc>
                <a:spcPct val="80000"/>
              </a:lnSpc>
            </a:pPr>
            <a:r>
              <a:rPr lang="en-US" sz="2800" dirty="0">
                <a:solidFill>
                  <a:srgbClr val="CC0000"/>
                </a:solidFill>
              </a:rPr>
              <a:t>Q</a:t>
            </a:r>
            <a:r>
              <a:rPr lang="en-US" sz="2800" baseline="-25000" dirty="0">
                <a:solidFill>
                  <a:srgbClr val="CC0000"/>
                </a:solidFill>
              </a:rPr>
              <a:t>2</a:t>
            </a:r>
            <a:r>
              <a:rPr lang="en-US" sz="2800" dirty="0">
                <a:solidFill>
                  <a:srgbClr val="CC0000"/>
                </a:solidFill>
              </a:rPr>
              <a:t>=</a:t>
            </a:r>
          </a:p>
        </p:txBody>
      </p:sp>
      <p:cxnSp>
        <p:nvCxnSpPr>
          <p:cNvPr id="31" name="Straight Arrow Connector 30"/>
          <p:cNvCxnSpPr/>
          <p:nvPr/>
        </p:nvCxnSpPr>
        <p:spPr>
          <a:xfrm>
            <a:off x="3861563" y="2968394"/>
            <a:ext cx="0" cy="621792"/>
          </a:xfrm>
          <a:prstGeom prst="straightConnector1">
            <a:avLst/>
          </a:prstGeom>
          <a:ln w="38100">
            <a:solidFill>
              <a:srgbClr val="CC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570765-3288-3832-754B-D9129670CC5F}"/>
              </a:ext>
            </a:extLst>
          </p:cNvPr>
          <p:cNvSpPr txBox="1"/>
          <p:nvPr/>
        </p:nvSpPr>
        <p:spPr>
          <a:xfrm>
            <a:off x="4572000" y="3145066"/>
            <a:ext cx="2078424" cy="445635"/>
          </a:xfrm>
          <a:prstGeom prst="rect">
            <a:avLst/>
          </a:prstGeom>
          <a:noFill/>
        </p:spPr>
        <p:txBody>
          <a:bodyPr wrap="square" rtlCol="0">
            <a:spAutoFit/>
          </a:bodyPr>
          <a:lstStyle/>
          <a:p>
            <a:pPr>
              <a:lnSpc>
                <a:spcPct val="80000"/>
              </a:lnSpc>
            </a:pPr>
            <a:r>
              <a:rPr lang="en-US" sz="2800" dirty="0">
                <a:solidFill>
                  <a:srgbClr val="CC0000"/>
                </a:solidFill>
              </a:rPr>
              <a:t>Tax</a:t>
            </a:r>
          </a:p>
        </p:txBody>
      </p:sp>
      <p:sp>
        <p:nvSpPr>
          <p:cNvPr id="17" name="TextBox 16">
            <a:extLst>
              <a:ext uri="{FF2B5EF4-FFF2-40B4-BE49-F238E27FC236}">
                <a16:creationId xmlns:a16="http://schemas.microsoft.com/office/drawing/2014/main" id="{18F66ACC-2EF1-676A-05D2-D99FF2A99EDA}"/>
              </a:ext>
            </a:extLst>
          </p:cNvPr>
          <p:cNvSpPr txBox="1"/>
          <p:nvPr/>
        </p:nvSpPr>
        <p:spPr>
          <a:xfrm>
            <a:off x="63122" y="5981949"/>
            <a:ext cx="9246355" cy="830997"/>
          </a:xfrm>
          <a:prstGeom prst="rect">
            <a:avLst/>
          </a:prstGeom>
          <a:noFill/>
        </p:spPr>
        <p:txBody>
          <a:bodyPr wrap="square" rtlCol="0">
            <a:spAutoFit/>
          </a:bodyPr>
          <a:lstStyle/>
          <a:p>
            <a:r>
              <a:rPr lang="en-US" sz="2400" dirty="0">
                <a:solidFill>
                  <a:srgbClr val="C00000"/>
                </a:solidFill>
              </a:rPr>
              <a:t>A tax on producers equal to the external MC shifts PMC up to SMC and moves </a:t>
            </a:r>
            <a:r>
              <a:rPr lang="en-US" sz="2400" dirty="0" err="1">
                <a:solidFill>
                  <a:srgbClr val="C00000"/>
                </a:solidFill>
              </a:rPr>
              <a:t>equil</a:t>
            </a:r>
            <a:r>
              <a:rPr lang="en-US" sz="2400" dirty="0">
                <a:solidFill>
                  <a:srgbClr val="C00000"/>
                </a:solidFill>
              </a:rPr>
              <a:t>. from Q</a:t>
            </a:r>
            <a:r>
              <a:rPr lang="en-US" sz="2400" baseline="-25000" dirty="0">
                <a:solidFill>
                  <a:srgbClr val="C00000"/>
                </a:solidFill>
              </a:rPr>
              <a:t>1</a:t>
            </a:r>
            <a:r>
              <a:rPr lang="en-US" sz="2400" dirty="0">
                <a:solidFill>
                  <a:srgbClr val="C00000"/>
                </a:solidFill>
              </a:rPr>
              <a:t> to Q</a:t>
            </a:r>
            <a:r>
              <a:rPr lang="en-US" sz="2400" baseline="-25000" dirty="0">
                <a:solidFill>
                  <a:srgbClr val="C00000"/>
                </a:solidFill>
              </a:rPr>
              <a:t>2</a:t>
            </a:r>
            <a:r>
              <a:rPr lang="en-US" sz="2400" dirty="0">
                <a:solidFill>
                  <a:srgbClr val="C00000"/>
                </a:solidFill>
              </a:rPr>
              <a:t>=Q*. P</a:t>
            </a:r>
            <a:r>
              <a:rPr lang="en-US" sz="2400" baseline="-25000" dirty="0">
                <a:solidFill>
                  <a:srgbClr val="C00000"/>
                </a:solidFill>
              </a:rPr>
              <a:t>2c</a:t>
            </a:r>
            <a:r>
              <a:rPr lang="en-US" sz="2400" dirty="0">
                <a:solidFill>
                  <a:srgbClr val="C00000"/>
                </a:solidFill>
              </a:rPr>
              <a:t> is consumer price, P</a:t>
            </a:r>
            <a:r>
              <a:rPr lang="en-US" sz="2400" baseline="-25000" dirty="0">
                <a:solidFill>
                  <a:srgbClr val="C00000"/>
                </a:solidFill>
              </a:rPr>
              <a:t>2p</a:t>
            </a:r>
            <a:r>
              <a:rPr lang="en-US" sz="2400" dirty="0">
                <a:solidFill>
                  <a:srgbClr val="C00000"/>
                </a:solidFill>
              </a:rPr>
              <a:t> producer price</a:t>
            </a:r>
          </a:p>
        </p:txBody>
      </p:sp>
      <p:cxnSp>
        <p:nvCxnSpPr>
          <p:cNvPr id="18" name="Straight Connector 17">
            <a:extLst>
              <a:ext uri="{FF2B5EF4-FFF2-40B4-BE49-F238E27FC236}">
                <a16:creationId xmlns:a16="http://schemas.microsoft.com/office/drawing/2014/main" id="{04BB9B41-51BD-8520-AF07-3FC5AF42F434}"/>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0EAB092-011D-BF53-2BA8-3271B21B5A82}"/>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32" name="Straight Connector 31">
            <a:extLst>
              <a:ext uri="{FF2B5EF4-FFF2-40B4-BE49-F238E27FC236}">
                <a16:creationId xmlns:a16="http://schemas.microsoft.com/office/drawing/2014/main" id="{9ACDCBD5-1F70-0D39-E959-D46876933AF3}"/>
              </a:ext>
            </a:extLst>
          </p:cNvPr>
          <p:cNvCxnSpPr>
            <a:cxnSpLocks/>
          </p:cNvCxnSpPr>
          <p:nvPr/>
        </p:nvCxnSpPr>
        <p:spPr>
          <a:xfrm>
            <a:off x="2342521" y="2928859"/>
            <a:ext cx="1519042" cy="0"/>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1ECF489-46EF-177E-46DF-7DFA8FCE8B37}"/>
              </a:ext>
            </a:extLst>
          </p:cNvPr>
          <p:cNvSpPr txBox="1"/>
          <p:nvPr/>
        </p:nvSpPr>
        <p:spPr>
          <a:xfrm>
            <a:off x="1753105" y="2721841"/>
            <a:ext cx="640709" cy="445635"/>
          </a:xfrm>
          <a:prstGeom prst="rect">
            <a:avLst/>
          </a:prstGeom>
          <a:noFill/>
        </p:spPr>
        <p:txBody>
          <a:bodyPr wrap="square" rtlCol="0">
            <a:spAutoFit/>
          </a:bodyPr>
          <a:lstStyle/>
          <a:p>
            <a:pPr>
              <a:lnSpc>
                <a:spcPct val="80000"/>
              </a:lnSpc>
            </a:pPr>
            <a:r>
              <a:rPr lang="en-US" sz="2800" dirty="0">
                <a:solidFill>
                  <a:srgbClr val="C00000"/>
                </a:solidFill>
              </a:rPr>
              <a:t>P</a:t>
            </a:r>
            <a:r>
              <a:rPr lang="en-US" sz="2800" baseline="-25000" dirty="0">
                <a:solidFill>
                  <a:srgbClr val="C00000"/>
                </a:solidFill>
              </a:rPr>
              <a:t>2c</a:t>
            </a:r>
            <a:endParaRPr lang="en-US" sz="2800" dirty="0">
              <a:solidFill>
                <a:srgbClr val="C00000"/>
              </a:solidFill>
            </a:endParaRPr>
          </a:p>
        </p:txBody>
      </p:sp>
      <p:cxnSp>
        <p:nvCxnSpPr>
          <p:cNvPr id="35" name="Straight Arrow Connector 34">
            <a:extLst>
              <a:ext uri="{FF2B5EF4-FFF2-40B4-BE49-F238E27FC236}">
                <a16:creationId xmlns:a16="http://schemas.microsoft.com/office/drawing/2014/main" id="{C92630F9-C56B-7224-0A73-C70215F7E913}"/>
              </a:ext>
            </a:extLst>
          </p:cNvPr>
          <p:cNvCxnSpPr>
            <a:cxnSpLocks/>
          </p:cNvCxnSpPr>
          <p:nvPr/>
        </p:nvCxnSpPr>
        <p:spPr>
          <a:xfrm flipH="1" flipV="1">
            <a:off x="3995863" y="3201240"/>
            <a:ext cx="690437" cy="1603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AD26635-5845-99F9-CCBA-BF483F582D58}"/>
              </a:ext>
            </a:extLst>
          </p:cNvPr>
          <p:cNvSpPr txBox="1"/>
          <p:nvPr/>
        </p:nvSpPr>
        <p:spPr>
          <a:xfrm>
            <a:off x="1749093" y="3374160"/>
            <a:ext cx="640709" cy="445635"/>
          </a:xfrm>
          <a:prstGeom prst="rect">
            <a:avLst/>
          </a:prstGeom>
          <a:noFill/>
        </p:spPr>
        <p:txBody>
          <a:bodyPr wrap="square" rtlCol="0">
            <a:spAutoFit/>
          </a:bodyPr>
          <a:lstStyle/>
          <a:p>
            <a:pPr>
              <a:lnSpc>
                <a:spcPct val="80000"/>
              </a:lnSpc>
            </a:pPr>
            <a:r>
              <a:rPr lang="en-US" sz="2800" dirty="0">
                <a:solidFill>
                  <a:srgbClr val="C00000"/>
                </a:solidFill>
              </a:rPr>
              <a:t>P</a:t>
            </a:r>
            <a:r>
              <a:rPr lang="en-US" sz="2800" baseline="-25000" dirty="0">
                <a:solidFill>
                  <a:srgbClr val="C00000"/>
                </a:solidFill>
              </a:rPr>
              <a:t>2p</a:t>
            </a:r>
            <a:endParaRPr lang="en-US" sz="2800" dirty="0">
              <a:solidFill>
                <a:srgbClr val="C00000"/>
              </a:solidFill>
            </a:endParaRPr>
          </a:p>
        </p:txBody>
      </p:sp>
      <p:cxnSp>
        <p:nvCxnSpPr>
          <p:cNvPr id="40" name="Straight Connector 39">
            <a:extLst>
              <a:ext uri="{FF2B5EF4-FFF2-40B4-BE49-F238E27FC236}">
                <a16:creationId xmlns:a16="http://schemas.microsoft.com/office/drawing/2014/main" id="{50598C7D-D1C3-471C-4E3A-C6C9434C6235}"/>
              </a:ext>
            </a:extLst>
          </p:cNvPr>
          <p:cNvCxnSpPr>
            <a:cxnSpLocks/>
          </p:cNvCxnSpPr>
          <p:nvPr/>
        </p:nvCxnSpPr>
        <p:spPr>
          <a:xfrm>
            <a:off x="2336008" y="3605427"/>
            <a:ext cx="1519042" cy="0"/>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926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0" y="1198245"/>
            <a:ext cx="6204557" cy="4706872"/>
            <a:chOff x="2154624" y="1188720"/>
            <a:chExt cx="6204557" cy="4706872"/>
          </a:xfrm>
        </p:grpSpPr>
        <p:grpSp>
          <p:nvGrpSpPr>
            <p:cNvPr id="26" name="Group 25"/>
            <p:cNvGrpSpPr/>
            <p:nvPr/>
          </p:nvGrpSpPr>
          <p:grpSpPr>
            <a:xfrm>
              <a:off x="2154624" y="1188720"/>
              <a:ext cx="6204557" cy="4706872"/>
              <a:chOff x="2154624" y="1158815"/>
              <a:chExt cx="6204557" cy="4706872"/>
            </a:xfrm>
          </p:grpSpPr>
          <p:sp>
            <p:nvSpPr>
              <p:cNvPr id="14" name="TextBox 13"/>
              <p:cNvSpPr txBox="1"/>
              <p:nvPr/>
            </p:nvSpPr>
            <p:spPr>
              <a:xfrm>
                <a:off x="5996981" y="4323922"/>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4283778" y="3241647"/>
                  <a:ext cx="9463" cy="213829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23" name="TextBox 22"/>
            <p:cNvSpPr txBox="1"/>
            <p:nvPr/>
          </p:nvSpPr>
          <p:spPr>
            <a:xfrm>
              <a:off x="5896506" y="4986429"/>
              <a:ext cx="109419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00863D"/>
                </a:solidFill>
              </a:endParaRPr>
            </a:p>
          </p:txBody>
        </p:sp>
        <p:cxnSp>
          <p:nvCxnSpPr>
            <p:cNvPr id="24" name="Straight Connector 23"/>
            <p:cNvCxnSpPr/>
            <p:nvPr/>
          </p:nvCxnSpPr>
          <p:spPr>
            <a:xfrm>
              <a:off x="40862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sp>
          <p:nvSpPr>
            <p:cNvPr id="11" name="TextBox 10"/>
            <p:cNvSpPr txBox="1"/>
            <p:nvPr/>
          </p:nvSpPr>
          <p:spPr>
            <a:xfrm>
              <a:off x="5504321" y="3858593"/>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a:cxnSpLocks/>
              <a:endCxn id="11" idx="1"/>
            </p:cNvCxnSpPr>
            <p:nvPr/>
          </p:nvCxnSpPr>
          <p:spPr>
            <a:xfrm flipV="1">
              <a:off x="5130553" y="4120203"/>
              <a:ext cx="373768" cy="53136"/>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A6568CFC-A6CF-5A23-6BC5-DC54C488174A}"/>
              </a:ext>
            </a:extLst>
          </p:cNvPr>
          <p:cNvSpPr txBox="1"/>
          <p:nvPr/>
        </p:nvSpPr>
        <p:spPr>
          <a:xfrm>
            <a:off x="152400" y="114414"/>
            <a:ext cx="8915400" cy="584775"/>
          </a:xfrm>
          <a:prstGeom prst="rect">
            <a:avLst/>
          </a:prstGeom>
          <a:noFill/>
        </p:spPr>
        <p:txBody>
          <a:bodyPr wrap="square" rtlCol="0" anchor="ctr" anchorCtr="0">
            <a:spAutoFit/>
          </a:bodyPr>
          <a:lstStyle/>
          <a:p>
            <a:pPr algn="ctr"/>
            <a:r>
              <a:rPr lang="en-US" sz="3200" dirty="0">
                <a:solidFill>
                  <a:srgbClr val="003399"/>
                </a:solidFill>
              </a:rPr>
              <a:t>Tax Remedy for a Negative Consumption Externality</a:t>
            </a:r>
            <a:endParaRPr lang="en-US" sz="2400" dirty="0">
              <a:solidFill>
                <a:srgbClr val="CC0000"/>
              </a:solidFill>
            </a:endParaRPr>
          </a:p>
        </p:txBody>
      </p:sp>
      <p:cxnSp>
        <p:nvCxnSpPr>
          <p:cNvPr id="30" name="Straight Connector 29">
            <a:extLst>
              <a:ext uri="{FF2B5EF4-FFF2-40B4-BE49-F238E27FC236}">
                <a16:creationId xmlns:a16="http://schemas.microsoft.com/office/drawing/2014/main" id="{FB916519-7346-5415-8821-69727F8CA5E2}"/>
              </a:ext>
            </a:extLst>
          </p:cNvPr>
          <p:cNvCxnSpPr>
            <a:cxnSpLocks noChangeAspect="1"/>
          </p:cNvCxnSpPr>
          <p:nvPr/>
        </p:nvCxnSpPr>
        <p:spPr>
          <a:xfrm>
            <a:off x="2395567" y="2037695"/>
            <a:ext cx="3341809" cy="333929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0264144-FBAA-D117-3081-0C9499558A80}"/>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AFA890-3B44-8799-39DB-D4B6752169D4}"/>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36" name="Straight Arrow Connector 35">
            <a:extLst>
              <a:ext uri="{FF2B5EF4-FFF2-40B4-BE49-F238E27FC236}">
                <a16:creationId xmlns:a16="http://schemas.microsoft.com/office/drawing/2014/main" id="{3D4D96AE-716E-1860-E72B-4AD0DAD7D231}"/>
              </a:ext>
            </a:extLst>
          </p:cNvPr>
          <p:cNvCxnSpPr/>
          <p:nvPr/>
        </p:nvCxnSpPr>
        <p:spPr>
          <a:xfrm>
            <a:off x="4769149" y="3820498"/>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580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0" y="1198245"/>
            <a:ext cx="6204557" cy="4706872"/>
            <a:chOff x="2154624" y="1188720"/>
            <a:chExt cx="6204557" cy="4706872"/>
          </a:xfrm>
        </p:grpSpPr>
        <p:grpSp>
          <p:nvGrpSpPr>
            <p:cNvPr id="26" name="Group 25"/>
            <p:cNvGrpSpPr/>
            <p:nvPr/>
          </p:nvGrpSpPr>
          <p:grpSpPr>
            <a:xfrm>
              <a:off x="2154624" y="1188720"/>
              <a:ext cx="6204557" cy="4706872"/>
              <a:chOff x="2154624" y="1158815"/>
              <a:chExt cx="6204557" cy="4706872"/>
            </a:xfrm>
          </p:grpSpPr>
          <p:sp>
            <p:nvSpPr>
              <p:cNvPr id="14" name="TextBox 13"/>
              <p:cNvSpPr txBox="1"/>
              <p:nvPr/>
            </p:nvSpPr>
            <p:spPr>
              <a:xfrm>
                <a:off x="5996981" y="4323922"/>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172075" cy="4706872"/>
                <a:chOff x="2019300" y="1158815"/>
                <a:chExt cx="51720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172075" cy="4706872"/>
                  <a:chOff x="2040466" y="1158815"/>
                  <a:chExt cx="51720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840798" y="140902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4283778" y="3241647"/>
                  <a:ext cx="9463" cy="213829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23" name="TextBox 22"/>
            <p:cNvSpPr txBox="1"/>
            <p:nvPr/>
          </p:nvSpPr>
          <p:spPr>
            <a:xfrm>
              <a:off x="5896506" y="4986429"/>
              <a:ext cx="1094192"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00863D"/>
                </a:solidFill>
              </a:endParaRPr>
            </a:p>
          </p:txBody>
        </p:sp>
        <p:cxnSp>
          <p:nvCxnSpPr>
            <p:cNvPr id="24" name="Straight Connector 23"/>
            <p:cNvCxnSpPr/>
            <p:nvPr/>
          </p:nvCxnSpPr>
          <p:spPr>
            <a:xfrm>
              <a:off x="40862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sp>
          <p:nvSpPr>
            <p:cNvPr id="11" name="TextBox 10"/>
            <p:cNvSpPr txBox="1"/>
            <p:nvPr/>
          </p:nvSpPr>
          <p:spPr>
            <a:xfrm>
              <a:off x="5504321" y="3858593"/>
              <a:ext cx="2002224" cy="523220"/>
            </a:xfrm>
            <a:prstGeom prst="rect">
              <a:avLst/>
            </a:prstGeom>
            <a:noFill/>
          </p:spPr>
          <p:txBody>
            <a:bodyPr wrap="square" rtlCol="0">
              <a:spAutoFit/>
            </a:bodyPr>
            <a:lstStyle/>
            <a:p>
              <a:r>
                <a:rPr lang="en-US" sz="2800" dirty="0">
                  <a:solidFill>
                    <a:srgbClr val="00863D"/>
                  </a:solidFill>
                </a:rPr>
                <a:t>External MC</a:t>
              </a:r>
            </a:p>
          </p:txBody>
        </p:sp>
        <p:cxnSp>
          <p:nvCxnSpPr>
            <p:cNvPr id="29" name="Straight Connector 28"/>
            <p:cNvCxnSpPr>
              <a:cxnSpLocks/>
              <a:endCxn id="11" idx="1"/>
            </p:cNvCxnSpPr>
            <p:nvPr/>
          </p:nvCxnSpPr>
          <p:spPr>
            <a:xfrm flipV="1">
              <a:off x="5130553" y="4120203"/>
              <a:ext cx="373768" cy="53136"/>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28CB2DD-029D-B431-5A36-399D5B3D1642}"/>
              </a:ext>
            </a:extLst>
          </p:cNvPr>
          <p:cNvSpPr txBox="1"/>
          <p:nvPr/>
        </p:nvSpPr>
        <p:spPr>
          <a:xfrm>
            <a:off x="640080" y="6041701"/>
            <a:ext cx="7970245" cy="830997"/>
          </a:xfrm>
          <a:prstGeom prst="rect">
            <a:avLst/>
          </a:prstGeom>
          <a:noFill/>
        </p:spPr>
        <p:txBody>
          <a:bodyPr wrap="square" rtlCol="0">
            <a:spAutoFit/>
          </a:bodyPr>
          <a:lstStyle/>
          <a:p>
            <a:r>
              <a:rPr lang="en-US" sz="2400" dirty="0">
                <a:solidFill>
                  <a:srgbClr val="C00000"/>
                </a:solidFill>
              </a:rPr>
              <a:t>A tax on consumers equal to the external MC shifts PMB down to SMB and moves equilibrium from Q</a:t>
            </a:r>
            <a:r>
              <a:rPr lang="en-US" sz="2400" baseline="-25000" dirty="0">
                <a:solidFill>
                  <a:srgbClr val="C00000"/>
                </a:solidFill>
              </a:rPr>
              <a:t>1</a:t>
            </a:r>
            <a:r>
              <a:rPr lang="en-US" sz="2400" dirty="0">
                <a:solidFill>
                  <a:srgbClr val="C00000"/>
                </a:solidFill>
              </a:rPr>
              <a:t> to Q</a:t>
            </a:r>
            <a:r>
              <a:rPr lang="en-US" sz="2400" baseline="-25000" dirty="0">
                <a:solidFill>
                  <a:srgbClr val="C00000"/>
                </a:solidFill>
              </a:rPr>
              <a:t>2</a:t>
            </a:r>
            <a:r>
              <a:rPr lang="en-US" sz="2400" dirty="0">
                <a:solidFill>
                  <a:srgbClr val="C00000"/>
                </a:solidFill>
              </a:rPr>
              <a:t>=Q*. </a:t>
            </a:r>
          </a:p>
        </p:txBody>
      </p:sp>
      <p:sp>
        <p:nvSpPr>
          <p:cNvPr id="28" name="TextBox 27">
            <a:extLst>
              <a:ext uri="{FF2B5EF4-FFF2-40B4-BE49-F238E27FC236}">
                <a16:creationId xmlns:a16="http://schemas.microsoft.com/office/drawing/2014/main" id="{A6568CFC-A6CF-5A23-6BC5-DC54C488174A}"/>
              </a:ext>
            </a:extLst>
          </p:cNvPr>
          <p:cNvSpPr txBox="1"/>
          <p:nvPr/>
        </p:nvSpPr>
        <p:spPr>
          <a:xfrm>
            <a:off x="152400" y="114414"/>
            <a:ext cx="8915400" cy="584775"/>
          </a:xfrm>
          <a:prstGeom prst="rect">
            <a:avLst/>
          </a:prstGeom>
          <a:noFill/>
        </p:spPr>
        <p:txBody>
          <a:bodyPr wrap="square" rtlCol="0" anchor="ctr" anchorCtr="0">
            <a:spAutoFit/>
          </a:bodyPr>
          <a:lstStyle/>
          <a:p>
            <a:pPr algn="ctr"/>
            <a:r>
              <a:rPr lang="en-US" sz="3200" dirty="0">
                <a:solidFill>
                  <a:srgbClr val="003399"/>
                </a:solidFill>
              </a:rPr>
              <a:t>Tax Remedy for a Negative Consumption Externality</a:t>
            </a:r>
            <a:endParaRPr lang="en-US" sz="2400" dirty="0">
              <a:solidFill>
                <a:srgbClr val="CC0000"/>
              </a:solidFill>
            </a:endParaRPr>
          </a:p>
        </p:txBody>
      </p:sp>
      <p:cxnSp>
        <p:nvCxnSpPr>
          <p:cNvPr id="30" name="Straight Connector 29">
            <a:extLst>
              <a:ext uri="{FF2B5EF4-FFF2-40B4-BE49-F238E27FC236}">
                <a16:creationId xmlns:a16="http://schemas.microsoft.com/office/drawing/2014/main" id="{FB916519-7346-5415-8821-69727F8CA5E2}"/>
              </a:ext>
            </a:extLst>
          </p:cNvPr>
          <p:cNvCxnSpPr>
            <a:cxnSpLocks noChangeAspect="1"/>
          </p:cNvCxnSpPr>
          <p:nvPr/>
        </p:nvCxnSpPr>
        <p:spPr>
          <a:xfrm>
            <a:off x="2395567" y="2037695"/>
            <a:ext cx="3341809" cy="333929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0264144-FBAA-D117-3081-0C9499558A80}"/>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AFA890-3B44-8799-39DB-D4B6752169D4}"/>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10" name="Straight Connector 9">
            <a:extLst>
              <a:ext uri="{FF2B5EF4-FFF2-40B4-BE49-F238E27FC236}">
                <a16:creationId xmlns:a16="http://schemas.microsoft.com/office/drawing/2014/main" id="{33E0A5B1-F72D-8CFC-7042-6A3219D7CCAF}"/>
              </a:ext>
            </a:extLst>
          </p:cNvPr>
          <p:cNvCxnSpPr>
            <a:cxnSpLocks noChangeAspect="1"/>
          </p:cNvCxnSpPr>
          <p:nvPr/>
        </p:nvCxnSpPr>
        <p:spPr>
          <a:xfrm>
            <a:off x="2321749" y="1993051"/>
            <a:ext cx="3341809" cy="333929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AFF6172-EFA9-5154-E854-57C923D96DD5}"/>
              </a:ext>
            </a:extLst>
          </p:cNvPr>
          <p:cNvCxnSpPr>
            <a:cxnSpLocks/>
          </p:cNvCxnSpPr>
          <p:nvPr/>
        </p:nvCxnSpPr>
        <p:spPr>
          <a:xfrm flipH="1" flipV="1">
            <a:off x="3995863" y="3201240"/>
            <a:ext cx="690437" cy="1603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163A773-3A50-E1E4-9ED4-C6AFB514D5C5}"/>
              </a:ext>
            </a:extLst>
          </p:cNvPr>
          <p:cNvSpPr txBox="1"/>
          <p:nvPr/>
        </p:nvSpPr>
        <p:spPr>
          <a:xfrm>
            <a:off x="4689673" y="3165008"/>
            <a:ext cx="2078424" cy="445635"/>
          </a:xfrm>
          <a:prstGeom prst="rect">
            <a:avLst/>
          </a:prstGeom>
          <a:noFill/>
        </p:spPr>
        <p:txBody>
          <a:bodyPr wrap="square" rtlCol="0">
            <a:spAutoFit/>
          </a:bodyPr>
          <a:lstStyle/>
          <a:p>
            <a:pPr>
              <a:lnSpc>
                <a:spcPct val="80000"/>
              </a:lnSpc>
            </a:pPr>
            <a:r>
              <a:rPr lang="en-US" sz="2800" dirty="0">
                <a:solidFill>
                  <a:srgbClr val="CC0000"/>
                </a:solidFill>
              </a:rPr>
              <a:t>Tax</a:t>
            </a:r>
          </a:p>
        </p:txBody>
      </p:sp>
      <p:cxnSp>
        <p:nvCxnSpPr>
          <p:cNvPr id="34" name="Straight Arrow Connector 33">
            <a:extLst>
              <a:ext uri="{FF2B5EF4-FFF2-40B4-BE49-F238E27FC236}">
                <a16:creationId xmlns:a16="http://schemas.microsoft.com/office/drawing/2014/main" id="{4B938CB9-75BE-01A3-BD0A-ABCDA7263057}"/>
              </a:ext>
            </a:extLst>
          </p:cNvPr>
          <p:cNvCxnSpPr/>
          <p:nvPr/>
        </p:nvCxnSpPr>
        <p:spPr>
          <a:xfrm>
            <a:off x="3925378" y="2952750"/>
            <a:ext cx="0" cy="621792"/>
          </a:xfrm>
          <a:prstGeom prst="straightConnector1">
            <a:avLst/>
          </a:prstGeom>
          <a:ln w="38100">
            <a:solidFill>
              <a:srgbClr val="CC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4A92AEA-B6BD-484D-F549-A9EB161AD186}"/>
              </a:ext>
            </a:extLst>
          </p:cNvPr>
          <p:cNvSpPr txBox="1"/>
          <p:nvPr/>
        </p:nvSpPr>
        <p:spPr>
          <a:xfrm>
            <a:off x="3041516" y="5457776"/>
            <a:ext cx="853717" cy="445635"/>
          </a:xfrm>
          <a:prstGeom prst="rect">
            <a:avLst/>
          </a:prstGeom>
          <a:noFill/>
        </p:spPr>
        <p:txBody>
          <a:bodyPr wrap="square" rtlCol="0">
            <a:spAutoFit/>
          </a:bodyPr>
          <a:lstStyle/>
          <a:p>
            <a:pPr>
              <a:lnSpc>
                <a:spcPct val="80000"/>
              </a:lnSpc>
            </a:pPr>
            <a:r>
              <a:rPr lang="en-US" sz="2800" dirty="0">
                <a:solidFill>
                  <a:srgbClr val="CC0000"/>
                </a:solidFill>
              </a:rPr>
              <a:t>Q</a:t>
            </a:r>
            <a:r>
              <a:rPr lang="en-US" sz="2800" baseline="-25000" dirty="0">
                <a:solidFill>
                  <a:srgbClr val="CC0000"/>
                </a:solidFill>
              </a:rPr>
              <a:t>2</a:t>
            </a:r>
            <a:r>
              <a:rPr lang="en-US" sz="2800" dirty="0">
                <a:solidFill>
                  <a:srgbClr val="CC0000"/>
                </a:solidFill>
              </a:rPr>
              <a:t>=</a:t>
            </a:r>
          </a:p>
        </p:txBody>
      </p:sp>
      <p:cxnSp>
        <p:nvCxnSpPr>
          <p:cNvPr id="17" name="Straight Arrow Connector 16">
            <a:extLst>
              <a:ext uri="{FF2B5EF4-FFF2-40B4-BE49-F238E27FC236}">
                <a16:creationId xmlns:a16="http://schemas.microsoft.com/office/drawing/2014/main" id="{8E1A1672-2373-E39D-E5B7-1AEEA984DE50}"/>
              </a:ext>
            </a:extLst>
          </p:cNvPr>
          <p:cNvCxnSpPr/>
          <p:nvPr/>
        </p:nvCxnSpPr>
        <p:spPr>
          <a:xfrm>
            <a:off x="4769149" y="3820498"/>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888A26-A062-B455-3B17-337C75428B98}"/>
              </a:ext>
            </a:extLst>
          </p:cNvPr>
          <p:cNvCxnSpPr>
            <a:cxnSpLocks/>
          </p:cNvCxnSpPr>
          <p:nvPr/>
        </p:nvCxnSpPr>
        <p:spPr>
          <a:xfrm>
            <a:off x="2342521" y="2928859"/>
            <a:ext cx="1519042" cy="0"/>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1A26B6-8AE4-9DA8-4801-71DF4120780C}"/>
              </a:ext>
            </a:extLst>
          </p:cNvPr>
          <p:cNvSpPr txBox="1"/>
          <p:nvPr/>
        </p:nvSpPr>
        <p:spPr>
          <a:xfrm>
            <a:off x="1753105" y="2721841"/>
            <a:ext cx="640709" cy="445635"/>
          </a:xfrm>
          <a:prstGeom prst="rect">
            <a:avLst/>
          </a:prstGeom>
          <a:noFill/>
        </p:spPr>
        <p:txBody>
          <a:bodyPr wrap="square" rtlCol="0">
            <a:spAutoFit/>
          </a:bodyPr>
          <a:lstStyle/>
          <a:p>
            <a:pPr>
              <a:lnSpc>
                <a:spcPct val="80000"/>
              </a:lnSpc>
            </a:pPr>
            <a:r>
              <a:rPr lang="en-US" sz="2800" dirty="0">
                <a:solidFill>
                  <a:srgbClr val="C00000"/>
                </a:solidFill>
              </a:rPr>
              <a:t>P</a:t>
            </a:r>
            <a:r>
              <a:rPr lang="en-US" sz="2800" baseline="-25000" dirty="0">
                <a:solidFill>
                  <a:srgbClr val="C00000"/>
                </a:solidFill>
              </a:rPr>
              <a:t>2c</a:t>
            </a:r>
            <a:endParaRPr lang="en-US" sz="2800" dirty="0">
              <a:solidFill>
                <a:srgbClr val="C00000"/>
              </a:solidFill>
            </a:endParaRPr>
          </a:p>
        </p:txBody>
      </p:sp>
    </p:spTree>
    <p:extLst>
      <p:ext uri="{BB962C8B-B14F-4D97-AF65-F5344CB8AC3E}">
        <p14:creationId xmlns:p14="http://schemas.microsoft.com/office/powerpoint/2010/main" val="151425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Suppose the externality is on consumer side (like gasoline for driving). Which tax remedy works?</a:t>
            </a:r>
          </a:p>
          <a:p>
            <a:pPr marL="365760" lvl="1" indent="-365760">
              <a:spcBef>
                <a:spcPts val="2400"/>
              </a:spcBef>
              <a:buClr>
                <a:srgbClr val="003399"/>
              </a:buClr>
              <a:buFont typeface="Arial" panose="020B0604020202020204" pitchFamily="34" charset="0"/>
              <a:buChar char="•"/>
            </a:pPr>
            <a:r>
              <a:rPr lang="en-US" dirty="0"/>
              <a:t>A. A gas tax on consumers</a:t>
            </a:r>
          </a:p>
          <a:p>
            <a:pPr marL="365760" lvl="1" indent="-365760">
              <a:spcBef>
                <a:spcPts val="2400"/>
              </a:spcBef>
              <a:buClr>
                <a:srgbClr val="003399"/>
              </a:buClr>
              <a:buFont typeface="Arial" panose="020B0604020202020204" pitchFamily="34" charset="0"/>
              <a:buChar char="•"/>
            </a:pPr>
            <a:r>
              <a:rPr lang="en-US" dirty="0"/>
              <a:t>B. A gas tax on producers</a:t>
            </a:r>
          </a:p>
          <a:p>
            <a:pPr marL="365760" lvl="1" indent="-365760">
              <a:spcBef>
                <a:spcPts val="2400"/>
              </a:spcBef>
              <a:buClr>
                <a:srgbClr val="003399"/>
              </a:buClr>
              <a:buFont typeface="Arial" panose="020B0604020202020204" pitchFamily="34" charset="0"/>
              <a:buChar char="•"/>
            </a:pPr>
            <a:r>
              <a:rPr lang="en-US" dirty="0"/>
              <a:t>C. Both A. and B.</a:t>
            </a:r>
          </a:p>
          <a:p>
            <a:pPr marL="365760" lvl="1" indent="-365760">
              <a:spcBef>
                <a:spcPts val="2400"/>
              </a:spcBef>
              <a:buClr>
                <a:srgbClr val="003399"/>
              </a:buClr>
              <a:buFont typeface="Arial" panose="020B0604020202020204" pitchFamily="34" charset="0"/>
              <a:buChar char="•"/>
            </a:pPr>
            <a:r>
              <a:rPr lang="en-US" dirty="0"/>
              <a:t>D. None</a:t>
            </a:r>
          </a:p>
        </p:txBody>
      </p:sp>
    </p:spTree>
    <p:extLst>
      <p:ext uri="{BB962C8B-B14F-4D97-AF65-F5344CB8AC3E}">
        <p14:creationId xmlns:p14="http://schemas.microsoft.com/office/powerpoint/2010/main" val="261060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SUV Externalities Example </a:t>
            </a:r>
          </a:p>
          <a:p>
            <a:pPr marL="365760" indent="-365760">
              <a:spcBef>
                <a:spcPts val="2400"/>
              </a:spcBef>
              <a:buClr>
                <a:srgbClr val="003399"/>
              </a:buClr>
            </a:pPr>
            <a:r>
              <a:rPr lang="en-US" sz="2800" dirty="0"/>
              <a:t>Example: negative externalities of driving a gas powered large Sport Utility Vehicle:</a:t>
            </a:r>
          </a:p>
          <a:p>
            <a:pPr marL="765810" lvl="1" indent="-365760">
              <a:spcBef>
                <a:spcPts val="2400"/>
              </a:spcBef>
              <a:buClr>
                <a:srgbClr val="003399"/>
              </a:buClr>
            </a:pPr>
            <a:r>
              <a:rPr lang="en-US" sz="2400" dirty="0"/>
              <a:t>1. Environmental externality: carbon emissions and global warming </a:t>
            </a:r>
          </a:p>
          <a:p>
            <a:pPr marL="765810" lvl="1" indent="-365760">
              <a:spcBef>
                <a:spcPts val="2400"/>
              </a:spcBef>
              <a:buClr>
                <a:srgbClr val="003399"/>
              </a:buClr>
            </a:pPr>
            <a:r>
              <a:rPr lang="en-US" sz="2400" dirty="0"/>
              <a:t>2. Infrastructure externality: Larger cars wear down the roads more</a:t>
            </a:r>
          </a:p>
          <a:p>
            <a:pPr marL="765810" lvl="1" indent="-365760">
              <a:spcBef>
                <a:spcPts val="2400"/>
              </a:spcBef>
              <a:buClr>
                <a:srgbClr val="003399"/>
              </a:buClr>
            </a:pPr>
            <a:r>
              <a:rPr lang="en-US" sz="2400" dirty="0"/>
              <a:t>3. Safety externality on other drivers: The odds of having a fatal accident increase if hit by a bigger car</a:t>
            </a:r>
          </a:p>
          <a:p>
            <a:pPr marL="765810" lvl="1" indent="-365760">
              <a:spcBef>
                <a:spcPts val="2400"/>
              </a:spcBef>
              <a:buClr>
                <a:srgbClr val="003399"/>
              </a:buClr>
            </a:pPr>
            <a:r>
              <a:rPr lang="en-US" sz="2400" dirty="0"/>
              <a:t>4. Congestion externality: driving a car adds to traffic which increases travel time for others</a:t>
            </a:r>
          </a:p>
        </p:txBody>
      </p:sp>
    </p:spTree>
    <p:extLst>
      <p:ext uri="{BB962C8B-B14F-4D97-AF65-F5344CB8AC3E}">
        <p14:creationId xmlns:p14="http://schemas.microsoft.com/office/powerpoint/2010/main" val="3607118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Gasoline consumption generates a climate change negative externality with marginal cost $2 per gallon. What is the correct remedy?</a:t>
            </a:r>
          </a:p>
          <a:p>
            <a:pPr marL="365760" lvl="1" indent="-365760">
              <a:spcBef>
                <a:spcPts val="2400"/>
              </a:spcBef>
              <a:buClr>
                <a:srgbClr val="003399"/>
              </a:buClr>
              <a:buFont typeface="Arial" panose="020B0604020202020204" pitchFamily="34" charset="0"/>
              <a:buChar char="•"/>
            </a:pPr>
            <a:r>
              <a:rPr lang="en-US" dirty="0"/>
              <a:t>A. $2 tax per gallon charged on consumers</a:t>
            </a:r>
          </a:p>
          <a:p>
            <a:pPr marL="365760" lvl="1" indent="-365760">
              <a:spcBef>
                <a:spcPts val="2400"/>
              </a:spcBef>
              <a:buClr>
                <a:srgbClr val="003399"/>
              </a:buClr>
              <a:buFont typeface="Arial" panose="020B0604020202020204" pitchFamily="34" charset="0"/>
              <a:buChar char="•"/>
            </a:pPr>
            <a:r>
              <a:rPr lang="en-US" dirty="0"/>
              <a:t>B. $2 tax per gallon charged on producers</a:t>
            </a:r>
          </a:p>
          <a:p>
            <a:pPr marL="365760" lvl="1" indent="-365760">
              <a:spcBef>
                <a:spcPts val="2400"/>
              </a:spcBef>
              <a:buClr>
                <a:srgbClr val="003399"/>
              </a:buClr>
              <a:buFont typeface="Arial" panose="020B0604020202020204" pitchFamily="34" charset="0"/>
              <a:buChar char="•"/>
            </a:pPr>
            <a:r>
              <a:rPr lang="en-US" dirty="0"/>
              <a:t>C. Either A. or B.</a:t>
            </a:r>
          </a:p>
          <a:p>
            <a:pPr marL="365760" lvl="1" indent="-365760">
              <a:spcBef>
                <a:spcPts val="2400"/>
              </a:spcBef>
              <a:buClr>
                <a:srgbClr val="003399"/>
              </a:buClr>
              <a:buFont typeface="Arial" panose="020B0604020202020204" pitchFamily="34" charset="0"/>
              <a:buChar char="•"/>
            </a:pPr>
            <a:r>
              <a:rPr lang="en-US" dirty="0"/>
              <a:t>D. Phase-out gas cars</a:t>
            </a:r>
          </a:p>
        </p:txBody>
      </p:sp>
    </p:spTree>
    <p:extLst>
      <p:ext uri="{BB962C8B-B14F-4D97-AF65-F5344CB8AC3E}">
        <p14:creationId xmlns:p14="http://schemas.microsoft.com/office/powerpoint/2010/main" val="4285090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Tax Remedy for Negative Externality</a:t>
            </a:r>
          </a:p>
          <a:p>
            <a:pPr marL="365760" indent="-365760">
              <a:spcBef>
                <a:spcPts val="2400"/>
              </a:spcBef>
              <a:buClr>
                <a:srgbClr val="003399"/>
              </a:buClr>
            </a:pPr>
            <a:r>
              <a:rPr lang="en-US" sz="2800" dirty="0"/>
              <a:t>A tax per unit equal to the external MC moves the market equilibrium to efficiency.</a:t>
            </a:r>
          </a:p>
          <a:p>
            <a:pPr marL="365760" indent="-365760">
              <a:spcBef>
                <a:spcPts val="2400"/>
              </a:spcBef>
              <a:buClr>
                <a:srgbClr val="003399"/>
              </a:buClr>
            </a:pPr>
            <a:r>
              <a:rPr lang="en-US" sz="2800" dirty="0"/>
              <a:t>It does not matter whether the tax is charged to consumers or producers (see earlier lecture)</a:t>
            </a:r>
          </a:p>
          <a:p>
            <a:pPr marL="365760" indent="-365760">
              <a:spcBef>
                <a:spcPts val="2400"/>
              </a:spcBef>
              <a:buClr>
                <a:srgbClr val="003399"/>
              </a:buClr>
            </a:pPr>
            <a:r>
              <a:rPr lang="en-US" sz="2800" dirty="0"/>
              <a:t>It does not matter whether the externality is created by producers or consumers</a:t>
            </a:r>
          </a:p>
          <a:p>
            <a:pPr marL="365760" indent="-365760">
              <a:spcBef>
                <a:spcPts val="2400"/>
              </a:spcBef>
              <a:buClr>
                <a:srgbClr val="003399"/>
              </a:buClr>
            </a:pPr>
            <a:r>
              <a:rPr lang="en-US" sz="2800" dirty="0">
                <a:solidFill>
                  <a:srgbClr val="000000"/>
                </a:solidFill>
              </a:rPr>
              <a:t>If external MC varies with Q: The right tax is the marginal external effect at the </a:t>
            </a:r>
            <a:r>
              <a:rPr lang="en-US" sz="2800" b="1" dirty="0">
                <a:solidFill>
                  <a:srgbClr val="000000"/>
                </a:solidFill>
              </a:rPr>
              <a:t>socially efficient point</a:t>
            </a:r>
          </a:p>
        </p:txBody>
      </p:sp>
    </p:spTree>
    <p:extLst>
      <p:ext uri="{BB962C8B-B14F-4D97-AF65-F5344CB8AC3E}">
        <p14:creationId xmlns:p14="http://schemas.microsoft.com/office/powerpoint/2010/main" val="3611500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70474"/>
            <a:ext cx="7863840" cy="1077218"/>
          </a:xfrm>
          <a:prstGeom prst="rect">
            <a:avLst/>
          </a:prstGeom>
          <a:noFill/>
        </p:spPr>
        <p:txBody>
          <a:bodyPr wrap="square" rtlCol="0" anchor="ctr" anchorCtr="0">
            <a:spAutoFit/>
          </a:bodyPr>
          <a:lstStyle/>
          <a:p>
            <a:pPr algn="ctr"/>
            <a:r>
              <a:rPr lang="en-US" sz="3200" dirty="0">
                <a:solidFill>
                  <a:srgbClr val="003399"/>
                </a:solidFill>
              </a:rPr>
              <a:t>Tax Remedy for Negative Externality </a:t>
            </a:r>
          </a:p>
          <a:p>
            <a:pPr algn="ctr"/>
            <a:r>
              <a:rPr lang="en-US" sz="3200" dirty="0">
                <a:solidFill>
                  <a:srgbClr val="CC0000"/>
                </a:solidFill>
              </a:rPr>
              <a:t>with non constant MC </a:t>
            </a:r>
          </a:p>
        </p:txBody>
      </p:sp>
      <p:grpSp>
        <p:nvGrpSpPr>
          <p:cNvPr id="2" name="Group 1"/>
          <p:cNvGrpSpPr/>
          <p:nvPr/>
        </p:nvGrpSpPr>
        <p:grpSpPr>
          <a:xfrm>
            <a:off x="1943100" y="1188720"/>
            <a:ext cx="5270937" cy="4706872"/>
            <a:chOff x="2154624" y="1188720"/>
            <a:chExt cx="5270937" cy="4706872"/>
          </a:xfrm>
        </p:grpSpPr>
        <p:grpSp>
          <p:nvGrpSpPr>
            <p:cNvPr id="26" name="Group 25"/>
            <p:cNvGrpSpPr/>
            <p:nvPr/>
          </p:nvGrpSpPr>
          <p:grpSpPr>
            <a:xfrm>
              <a:off x="2154624" y="1188720"/>
              <a:ext cx="5105400" cy="4706872"/>
              <a:chOff x="2154624" y="1158815"/>
              <a:chExt cx="5105400" cy="4706872"/>
            </a:xfrm>
          </p:grpSpPr>
          <p:sp>
            <p:nvSpPr>
              <p:cNvPr id="14" name="TextBox 13"/>
              <p:cNvSpPr txBox="1"/>
              <p:nvPr/>
            </p:nvSpPr>
            <p:spPr>
              <a:xfrm>
                <a:off x="4897824" y="4780875"/>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r>
                  <a:rPr lang="en-US" sz="2800" dirty="0">
                    <a:solidFill>
                      <a:srgbClr val="003399"/>
                    </a:solidFill>
                  </a:rPr>
                  <a:t>,SMB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067443" cy="4706872"/>
                <a:chOff x="2019300" y="1158815"/>
                <a:chExt cx="5067443" cy="4706872"/>
              </a:xfrm>
            </p:grpSpPr>
            <p:cxnSp>
              <p:nvCxnSpPr>
                <p:cNvPr id="3" name="Straight Connector 2"/>
                <p:cNvCxnSpPr>
                  <a:cxnSpLocks noChangeAspect="1"/>
                </p:cNvCxnSpPr>
                <p:nvPr/>
              </p:nvCxnSpPr>
              <p:spPr>
                <a:xfrm rot="16200000">
                  <a:off x="2551504" y="1769997"/>
                  <a:ext cx="3214604" cy="321218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067443" cy="4706872"/>
                  <a:chOff x="2040466" y="1158815"/>
                  <a:chExt cx="5067443"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736166" y="1494095"/>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341809" cy="3339291"/>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23" name="TextBox 22"/>
            <p:cNvSpPr txBox="1"/>
            <p:nvPr/>
          </p:nvSpPr>
          <p:spPr>
            <a:xfrm>
              <a:off x="4000500" y="1273253"/>
              <a:ext cx="1887924"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endParaRPr lang="en-US" sz="2800" dirty="0">
                <a:solidFill>
                  <a:srgbClr val="CC0000"/>
                </a:solidFill>
              </a:endParaRPr>
            </a:p>
          </p:txBody>
        </p:sp>
        <p:cxnSp>
          <p:nvCxnSpPr>
            <p:cNvPr id="24" name="Straight Connector 23"/>
            <p:cNvCxnSpPr/>
            <p:nvPr/>
          </p:nvCxnSpPr>
          <p:spPr>
            <a:xfrm>
              <a:off x="40862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cxnSp>
          <p:nvCxnSpPr>
            <p:cNvPr id="10" name="Straight Arrow Connector 9"/>
            <p:cNvCxnSpPr>
              <a:cxnSpLocks/>
            </p:cNvCxnSpPr>
            <p:nvPr/>
          </p:nvCxnSpPr>
          <p:spPr>
            <a:xfrm>
              <a:off x="4428565" y="2514600"/>
              <a:ext cx="1127" cy="725155"/>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49761" y="2488945"/>
              <a:ext cx="2175800" cy="790345"/>
            </a:xfrm>
            <a:prstGeom prst="rect">
              <a:avLst/>
            </a:prstGeom>
            <a:noFill/>
          </p:spPr>
          <p:txBody>
            <a:bodyPr wrap="square" rtlCol="0">
              <a:spAutoFit/>
            </a:bodyPr>
            <a:lstStyle/>
            <a:p>
              <a:pPr>
                <a:lnSpc>
                  <a:spcPct val="80000"/>
                </a:lnSpc>
              </a:pPr>
              <a:r>
                <a:rPr lang="en-US" sz="2800" dirty="0">
                  <a:solidFill>
                    <a:srgbClr val="00863D"/>
                  </a:solidFill>
                </a:rPr>
                <a:t>External MC</a:t>
              </a:r>
            </a:p>
            <a:p>
              <a:pPr>
                <a:lnSpc>
                  <a:spcPct val="80000"/>
                </a:lnSpc>
              </a:pPr>
              <a:r>
                <a:rPr lang="en-US" sz="2800" dirty="0">
                  <a:solidFill>
                    <a:srgbClr val="CC0000"/>
                  </a:solidFill>
                </a:rPr>
                <a:t>        </a:t>
              </a:r>
            </a:p>
          </p:txBody>
        </p:sp>
        <p:cxnSp>
          <p:nvCxnSpPr>
            <p:cNvPr id="29" name="Straight Connector 28"/>
            <p:cNvCxnSpPr>
              <a:cxnSpLocks/>
            </p:cNvCxnSpPr>
            <p:nvPr/>
          </p:nvCxnSpPr>
          <p:spPr>
            <a:xfrm>
              <a:off x="4528979" y="2629183"/>
              <a:ext cx="720782" cy="104626"/>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a:cxnSpLocks noChangeAspect="1"/>
          </p:cNvCxnSpPr>
          <p:nvPr/>
        </p:nvCxnSpPr>
        <p:spPr>
          <a:xfrm flipV="1">
            <a:off x="2510448" y="1604046"/>
            <a:ext cx="2702229" cy="2704267"/>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1516" y="5457776"/>
            <a:ext cx="853717" cy="445635"/>
          </a:xfrm>
          <a:prstGeom prst="rect">
            <a:avLst/>
          </a:prstGeom>
          <a:noFill/>
        </p:spPr>
        <p:txBody>
          <a:bodyPr wrap="square" rtlCol="0">
            <a:spAutoFit/>
          </a:bodyPr>
          <a:lstStyle/>
          <a:p>
            <a:pPr>
              <a:lnSpc>
                <a:spcPct val="80000"/>
              </a:lnSpc>
            </a:pPr>
            <a:r>
              <a:rPr lang="en-US" sz="2800" dirty="0">
                <a:solidFill>
                  <a:srgbClr val="CC0000"/>
                </a:solidFill>
              </a:rPr>
              <a:t>Q</a:t>
            </a:r>
            <a:r>
              <a:rPr lang="en-US" sz="2800" baseline="-25000" dirty="0">
                <a:solidFill>
                  <a:srgbClr val="CC0000"/>
                </a:solidFill>
              </a:rPr>
              <a:t>2</a:t>
            </a:r>
            <a:r>
              <a:rPr lang="en-US" sz="2800" dirty="0">
                <a:solidFill>
                  <a:srgbClr val="CC0000"/>
                </a:solidFill>
              </a:rPr>
              <a:t>=</a:t>
            </a:r>
          </a:p>
        </p:txBody>
      </p:sp>
      <p:cxnSp>
        <p:nvCxnSpPr>
          <p:cNvPr id="31" name="Straight Arrow Connector 30"/>
          <p:cNvCxnSpPr/>
          <p:nvPr/>
        </p:nvCxnSpPr>
        <p:spPr>
          <a:xfrm>
            <a:off x="3861563" y="2968394"/>
            <a:ext cx="0" cy="621792"/>
          </a:xfrm>
          <a:prstGeom prst="straightConnector1">
            <a:avLst/>
          </a:prstGeom>
          <a:ln w="38100">
            <a:solidFill>
              <a:srgbClr val="CC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570765-3288-3832-754B-D9129670CC5F}"/>
              </a:ext>
            </a:extLst>
          </p:cNvPr>
          <p:cNvSpPr txBox="1"/>
          <p:nvPr/>
        </p:nvSpPr>
        <p:spPr>
          <a:xfrm>
            <a:off x="4572000" y="3145066"/>
            <a:ext cx="2078424" cy="445635"/>
          </a:xfrm>
          <a:prstGeom prst="rect">
            <a:avLst/>
          </a:prstGeom>
          <a:noFill/>
        </p:spPr>
        <p:txBody>
          <a:bodyPr wrap="square" rtlCol="0">
            <a:spAutoFit/>
          </a:bodyPr>
          <a:lstStyle/>
          <a:p>
            <a:pPr>
              <a:lnSpc>
                <a:spcPct val="80000"/>
              </a:lnSpc>
            </a:pPr>
            <a:r>
              <a:rPr lang="en-US" sz="2800" dirty="0">
                <a:solidFill>
                  <a:srgbClr val="CC0000"/>
                </a:solidFill>
              </a:rPr>
              <a:t>Tax</a:t>
            </a:r>
          </a:p>
        </p:txBody>
      </p:sp>
      <p:sp>
        <p:nvSpPr>
          <p:cNvPr id="17" name="TextBox 16">
            <a:extLst>
              <a:ext uri="{FF2B5EF4-FFF2-40B4-BE49-F238E27FC236}">
                <a16:creationId xmlns:a16="http://schemas.microsoft.com/office/drawing/2014/main" id="{18F66ACC-2EF1-676A-05D2-D99FF2A99EDA}"/>
              </a:ext>
            </a:extLst>
          </p:cNvPr>
          <p:cNvSpPr txBox="1"/>
          <p:nvPr/>
        </p:nvSpPr>
        <p:spPr>
          <a:xfrm>
            <a:off x="123066" y="5925259"/>
            <a:ext cx="8836914" cy="830997"/>
          </a:xfrm>
          <a:prstGeom prst="rect">
            <a:avLst/>
          </a:prstGeom>
          <a:noFill/>
        </p:spPr>
        <p:txBody>
          <a:bodyPr wrap="square" rtlCol="0">
            <a:spAutoFit/>
          </a:bodyPr>
          <a:lstStyle/>
          <a:p>
            <a:r>
              <a:rPr lang="en-US" sz="2400" dirty="0">
                <a:solidFill>
                  <a:srgbClr val="C00000"/>
                </a:solidFill>
              </a:rPr>
              <a:t>A tax per unit equal to the external MC at Q* shifts PMC up and moves equilibrium from Q</a:t>
            </a:r>
            <a:r>
              <a:rPr lang="en-US" sz="2400" baseline="-25000" dirty="0">
                <a:solidFill>
                  <a:srgbClr val="C00000"/>
                </a:solidFill>
              </a:rPr>
              <a:t>1</a:t>
            </a:r>
            <a:r>
              <a:rPr lang="en-US" sz="2400" dirty="0">
                <a:solidFill>
                  <a:srgbClr val="C00000"/>
                </a:solidFill>
              </a:rPr>
              <a:t> to Q</a:t>
            </a:r>
            <a:r>
              <a:rPr lang="en-US" sz="2400" baseline="-25000" dirty="0">
                <a:solidFill>
                  <a:srgbClr val="C00000"/>
                </a:solidFill>
              </a:rPr>
              <a:t>2</a:t>
            </a:r>
            <a:r>
              <a:rPr lang="en-US" sz="2400" dirty="0">
                <a:solidFill>
                  <a:srgbClr val="C00000"/>
                </a:solidFill>
              </a:rPr>
              <a:t>=Q* </a:t>
            </a:r>
          </a:p>
        </p:txBody>
      </p:sp>
      <p:cxnSp>
        <p:nvCxnSpPr>
          <p:cNvPr id="18" name="Straight Connector 17">
            <a:extLst>
              <a:ext uri="{FF2B5EF4-FFF2-40B4-BE49-F238E27FC236}">
                <a16:creationId xmlns:a16="http://schemas.microsoft.com/office/drawing/2014/main" id="{04BB9B41-51BD-8520-AF07-3FC5AF42F434}"/>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0EAB092-011D-BF53-2BA8-3271B21B5A82}"/>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32" name="Straight Connector 31">
            <a:extLst>
              <a:ext uri="{FF2B5EF4-FFF2-40B4-BE49-F238E27FC236}">
                <a16:creationId xmlns:a16="http://schemas.microsoft.com/office/drawing/2014/main" id="{9ACDCBD5-1F70-0D39-E959-D46876933AF3}"/>
              </a:ext>
            </a:extLst>
          </p:cNvPr>
          <p:cNvCxnSpPr>
            <a:cxnSpLocks/>
          </p:cNvCxnSpPr>
          <p:nvPr/>
        </p:nvCxnSpPr>
        <p:spPr>
          <a:xfrm>
            <a:off x="2342521" y="2928859"/>
            <a:ext cx="1519042" cy="0"/>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1ECF489-46EF-177E-46DF-7DFA8FCE8B37}"/>
              </a:ext>
            </a:extLst>
          </p:cNvPr>
          <p:cNvSpPr txBox="1"/>
          <p:nvPr/>
        </p:nvSpPr>
        <p:spPr>
          <a:xfrm>
            <a:off x="1773789" y="2721841"/>
            <a:ext cx="620026" cy="445635"/>
          </a:xfrm>
          <a:prstGeom prst="rect">
            <a:avLst/>
          </a:prstGeom>
          <a:noFill/>
        </p:spPr>
        <p:txBody>
          <a:bodyPr wrap="square" rtlCol="0">
            <a:spAutoFit/>
          </a:bodyPr>
          <a:lstStyle/>
          <a:p>
            <a:pPr>
              <a:lnSpc>
                <a:spcPct val="80000"/>
              </a:lnSpc>
            </a:pPr>
            <a:r>
              <a:rPr lang="en-US" sz="2800" dirty="0">
                <a:solidFill>
                  <a:srgbClr val="C00000"/>
                </a:solidFill>
              </a:rPr>
              <a:t>P</a:t>
            </a:r>
            <a:r>
              <a:rPr lang="en-US" sz="2800" baseline="-25000" dirty="0">
                <a:solidFill>
                  <a:srgbClr val="C00000"/>
                </a:solidFill>
              </a:rPr>
              <a:t>2c</a:t>
            </a:r>
            <a:endParaRPr lang="en-US" sz="2800" dirty="0">
              <a:solidFill>
                <a:srgbClr val="C00000"/>
              </a:solidFill>
            </a:endParaRPr>
          </a:p>
        </p:txBody>
      </p:sp>
      <p:cxnSp>
        <p:nvCxnSpPr>
          <p:cNvPr id="35" name="Straight Arrow Connector 34">
            <a:extLst>
              <a:ext uri="{FF2B5EF4-FFF2-40B4-BE49-F238E27FC236}">
                <a16:creationId xmlns:a16="http://schemas.microsoft.com/office/drawing/2014/main" id="{C92630F9-C56B-7224-0A73-C70215F7E913}"/>
              </a:ext>
            </a:extLst>
          </p:cNvPr>
          <p:cNvCxnSpPr>
            <a:cxnSpLocks/>
          </p:cNvCxnSpPr>
          <p:nvPr/>
        </p:nvCxnSpPr>
        <p:spPr>
          <a:xfrm flipH="1" flipV="1">
            <a:off x="3995863" y="3201240"/>
            <a:ext cx="690437" cy="1603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282C4D-2139-4CF1-153C-1C070D8E155D}"/>
              </a:ext>
            </a:extLst>
          </p:cNvPr>
          <p:cNvCxnSpPr>
            <a:cxnSpLocks/>
          </p:cNvCxnSpPr>
          <p:nvPr/>
        </p:nvCxnSpPr>
        <p:spPr>
          <a:xfrm flipH="1">
            <a:off x="2455476" y="1251567"/>
            <a:ext cx="2667000" cy="3614414"/>
          </a:xfrm>
          <a:prstGeom prst="line">
            <a:avLst/>
          </a:prstGeom>
          <a:ln w="38100">
            <a:solidFill>
              <a:srgbClr val="00863D"/>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FB8716D-5897-C41E-C56E-F1095EB9BD8F}"/>
              </a:ext>
            </a:extLst>
          </p:cNvPr>
          <p:cNvSpPr txBox="1"/>
          <p:nvPr/>
        </p:nvSpPr>
        <p:spPr>
          <a:xfrm>
            <a:off x="5195296" y="1388318"/>
            <a:ext cx="529168" cy="445635"/>
          </a:xfrm>
          <a:prstGeom prst="rect">
            <a:avLst/>
          </a:prstGeom>
          <a:noFill/>
        </p:spPr>
        <p:txBody>
          <a:bodyPr wrap="square" rtlCol="0">
            <a:spAutoFit/>
          </a:bodyPr>
          <a:lstStyle/>
          <a:p>
            <a:pPr>
              <a:lnSpc>
                <a:spcPct val="80000"/>
              </a:lnSpc>
            </a:pPr>
            <a:r>
              <a:rPr lang="en-US" sz="2800" dirty="0">
                <a:solidFill>
                  <a:srgbClr val="C00000"/>
                </a:solidFill>
              </a:rPr>
              <a:t>S</a:t>
            </a:r>
            <a:r>
              <a:rPr lang="en-US" sz="2800" baseline="-25000" dirty="0">
                <a:solidFill>
                  <a:srgbClr val="C00000"/>
                </a:solidFill>
              </a:rPr>
              <a:t>2</a:t>
            </a:r>
            <a:endParaRPr lang="en-US" sz="2800" dirty="0">
              <a:solidFill>
                <a:srgbClr val="C00000"/>
              </a:solidFill>
            </a:endParaRPr>
          </a:p>
        </p:txBody>
      </p:sp>
    </p:spTree>
    <p:extLst>
      <p:ext uri="{BB962C8B-B14F-4D97-AF65-F5344CB8AC3E}">
        <p14:creationId xmlns:p14="http://schemas.microsoft.com/office/powerpoint/2010/main" val="1878597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16695"/>
            <a:ext cx="7863840" cy="584775"/>
          </a:xfrm>
          <a:prstGeom prst="rect">
            <a:avLst/>
          </a:prstGeom>
          <a:noFill/>
        </p:spPr>
        <p:txBody>
          <a:bodyPr wrap="square" rtlCol="0" anchor="ctr" anchorCtr="0">
            <a:spAutoFit/>
          </a:bodyPr>
          <a:lstStyle/>
          <a:p>
            <a:pPr algn="ctr"/>
            <a:r>
              <a:rPr lang="en-US" sz="3200" dirty="0">
                <a:solidFill>
                  <a:srgbClr val="003399"/>
                </a:solidFill>
              </a:rPr>
              <a:t>Remedy for a Positive Externality </a:t>
            </a:r>
            <a:r>
              <a:rPr lang="en-US" sz="3200" dirty="0">
                <a:solidFill>
                  <a:srgbClr val="CC0000"/>
                </a:solidFill>
              </a:rPr>
              <a:t>(Subsidy)</a:t>
            </a:r>
          </a:p>
        </p:txBody>
      </p:sp>
      <p:grpSp>
        <p:nvGrpSpPr>
          <p:cNvPr id="15" name="Group 14"/>
          <p:cNvGrpSpPr/>
          <p:nvPr/>
        </p:nvGrpSpPr>
        <p:grpSpPr>
          <a:xfrm>
            <a:off x="1938832" y="1188720"/>
            <a:ext cx="5209187" cy="4706872"/>
            <a:chOff x="2154624" y="1188720"/>
            <a:chExt cx="5209187" cy="4706872"/>
          </a:xfrm>
        </p:grpSpPr>
        <p:cxnSp>
          <p:nvCxnSpPr>
            <p:cNvPr id="24" name="Straight Connector 23"/>
            <p:cNvCxnSpPr/>
            <p:nvPr/>
          </p:nvCxnSpPr>
          <p:spPr>
            <a:xfrm>
              <a:off x="47720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95282"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grpSp>
          <p:nvGrpSpPr>
            <p:cNvPr id="2" name="Group 1"/>
            <p:cNvGrpSpPr/>
            <p:nvPr/>
          </p:nvGrpSpPr>
          <p:grpSpPr>
            <a:xfrm>
              <a:off x="2154624" y="1188720"/>
              <a:ext cx="5209187" cy="4706872"/>
              <a:chOff x="2154624" y="1188720"/>
              <a:chExt cx="5209187" cy="4706872"/>
            </a:xfrm>
          </p:grpSpPr>
          <p:grpSp>
            <p:nvGrpSpPr>
              <p:cNvPr id="26" name="Group 25"/>
              <p:cNvGrpSpPr/>
              <p:nvPr/>
            </p:nvGrpSpPr>
            <p:grpSpPr>
              <a:xfrm>
                <a:off x="2154624" y="1188720"/>
                <a:ext cx="5084375" cy="4706872"/>
                <a:chOff x="2154624" y="1158815"/>
                <a:chExt cx="5084375" cy="4706872"/>
              </a:xfrm>
            </p:grpSpPr>
            <p:sp>
              <p:nvSpPr>
                <p:cNvPr id="14" name="TextBox 13"/>
                <p:cNvSpPr txBox="1"/>
                <p:nvPr/>
              </p:nvSpPr>
              <p:spPr>
                <a:xfrm>
                  <a:off x="5715000" y="4795079"/>
                  <a:ext cx="14478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084375" cy="4706872"/>
                  <a:chOff x="2019300" y="1158815"/>
                  <a:chExt cx="50843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084375" cy="4706872"/>
                    <a:chOff x="2040466" y="1158815"/>
                    <a:chExt cx="50843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4838842" y="1206440"/>
                      <a:ext cx="2285999"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r>
                        <a:rPr lang="en-US" sz="2800" dirty="0">
                          <a:solidFill>
                            <a:srgbClr val="003399"/>
                          </a:solidFill>
                        </a:rPr>
                        <a:t>,SMC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446586" cy="344398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7360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23" name="TextBox 22"/>
              <p:cNvSpPr txBox="1"/>
              <p:nvPr/>
            </p:nvSpPr>
            <p:spPr>
              <a:xfrm>
                <a:off x="5887436" y="4353580"/>
                <a:ext cx="1476375" cy="523220"/>
              </a:xfrm>
              <a:prstGeom prst="rect">
                <a:avLst/>
              </a:prstGeom>
              <a:noFill/>
            </p:spPr>
            <p:txBody>
              <a:bodyPr wrap="square" rtlCol="0">
                <a:spAutoFit/>
              </a:bodyPr>
              <a:lstStyle/>
              <a:p>
                <a:r>
                  <a:rPr lang="en-US" sz="2800" dirty="0">
                    <a:solidFill>
                      <a:srgbClr val="00863D"/>
                    </a:solidFill>
                  </a:rPr>
                  <a:t>SMB</a:t>
                </a:r>
                <a:r>
                  <a:rPr lang="en-US" sz="2800" baseline="-25000" dirty="0">
                    <a:solidFill>
                      <a:srgbClr val="00863D"/>
                    </a:solidFill>
                  </a:rPr>
                  <a:t>1</a:t>
                </a:r>
                <a:endParaRPr lang="en-US" sz="2800" dirty="0">
                  <a:solidFill>
                    <a:srgbClr val="CC0000"/>
                  </a:solidFill>
                </a:endParaRPr>
              </a:p>
            </p:txBody>
          </p:sp>
          <p:cxnSp>
            <p:nvCxnSpPr>
              <p:cNvPr id="10" name="Straight Arrow Connector 9"/>
              <p:cNvCxnSpPr/>
              <p:nvPr/>
            </p:nvCxnSpPr>
            <p:spPr>
              <a:xfrm>
                <a:off x="5181600" y="3378708"/>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00649" y="2981980"/>
                <a:ext cx="2038350" cy="790345"/>
              </a:xfrm>
              <a:prstGeom prst="rect">
                <a:avLst/>
              </a:prstGeom>
              <a:noFill/>
            </p:spPr>
            <p:txBody>
              <a:bodyPr wrap="square" rtlCol="0">
                <a:spAutoFit/>
              </a:bodyPr>
              <a:lstStyle/>
              <a:p>
                <a:pPr>
                  <a:lnSpc>
                    <a:spcPct val="80000"/>
                  </a:lnSpc>
                </a:pPr>
                <a:r>
                  <a:rPr lang="en-US" sz="2800" dirty="0">
                    <a:solidFill>
                      <a:srgbClr val="00863D"/>
                    </a:solidFill>
                  </a:rPr>
                  <a:t>External MB</a:t>
                </a:r>
              </a:p>
              <a:p>
                <a:pPr>
                  <a:lnSpc>
                    <a:spcPct val="80000"/>
                  </a:lnSpc>
                </a:pPr>
                <a:r>
                  <a:rPr lang="en-US" sz="2800" dirty="0">
                    <a:solidFill>
                      <a:srgbClr val="00863D"/>
                    </a:solidFill>
                  </a:rPr>
                  <a:t>    </a:t>
                </a:r>
                <a:endParaRPr lang="en-US" sz="2800" dirty="0">
                  <a:solidFill>
                    <a:srgbClr val="CC0000"/>
                  </a:solidFill>
                </a:endParaRPr>
              </a:p>
            </p:txBody>
          </p:sp>
          <p:cxnSp>
            <p:nvCxnSpPr>
              <p:cNvPr id="29" name="Straight Connector 28"/>
              <p:cNvCxnSpPr/>
              <p:nvPr/>
            </p:nvCxnSpPr>
            <p:spPr>
              <a:xfrm rot="5640000">
                <a:off x="5251423" y="3365808"/>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noChangeAspect="1"/>
              </p:cNvCxnSpPr>
              <p:nvPr/>
            </p:nvCxnSpPr>
            <p:spPr>
              <a:xfrm>
                <a:off x="3259016" y="1423287"/>
                <a:ext cx="3006111" cy="3003847"/>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grpSp>
      </p:grpSp>
      <p:cxnSp>
        <p:nvCxnSpPr>
          <p:cNvPr id="17" name="Straight Connector 16">
            <a:extLst>
              <a:ext uri="{FF2B5EF4-FFF2-40B4-BE49-F238E27FC236}">
                <a16:creationId xmlns:a16="http://schemas.microsoft.com/office/drawing/2014/main" id="{1AFDE7AF-EFD5-166D-9137-8B1481AC14EF}"/>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477E16-FA36-B0AC-4D18-FCEBBFBD23A3}"/>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Tree>
    <p:extLst>
      <p:ext uri="{BB962C8B-B14F-4D97-AF65-F5344CB8AC3E}">
        <p14:creationId xmlns:p14="http://schemas.microsoft.com/office/powerpoint/2010/main" val="3249674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16695"/>
            <a:ext cx="7863840" cy="584775"/>
          </a:xfrm>
          <a:prstGeom prst="rect">
            <a:avLst/>
          </a:prstGeom>
          <a:noFill/>
        </p:spPr>
        <p:txBody>
          <a:bodyPr wrap="square" rtlCol="0" anchor="ctr" anchorCtr="0">
            <a:spAutoFit/>
          </a:bodyPr>
          <a:lstStyle/>
          <a:p>
            <a:pPr algn="ctr"/>
            <a:r>
              <a:rPr lang="en-US" sz="3200" dirty="0">
                <a:solidFill>
                  <a:srgbClr val="003399"/>
                </a:solidFill>
              </a:rPr>
              <a:t>Remedy for a Positive Externality </a:t>
            </a:r>
            <a:r>
              <a:rPr lang="en-US" sz="3200" dirty="0">
                <a:solidFill>
                  <a:srgbClr val="CC0000"/>
                </a:solidFill>
              </a:rPr>
              <a:t>(Subsidy)</a:t>
            </a:r>
          </a:p>
        </p:txBody>
      </p:sp>
      <p:grpSp>
        <p:nvGrpSpPr>
          <p:cNvPr id="17" name="Group 16"/>
          <p:cNvGrpSpPr/>
          <p:nvPr/>
        </p:nvGrpSpPr>
        <p:grpSpPr>
          <a:xfrm>
            <a:off x="1938832" y="1188720"/>
            <a:ext cx="5209187" cy="4706872"/>
            <a:chOff x="2029813" y="1188720"/>
            <a:chExt cx="5209187" cy="4706872"/>
          </a:xfrm>
        </p:grpSpPr>
        <p:grpSp>
          <p:nvGrpSpPr>
            <p:cNvPr id="15" name="Group 14"/>
            <p:cNvGrpSpPr/>
            <p:nvPr/>
          </p:nvGrpSpPr>
          <p:grpSpPr>
            <a:xfrm>
              <a:off x="2029813" y="1188720"/>
              <a:ext cx="5209187" cy="4706872"/>
              <a:chOff x="2154624" y="1188720"/>
              <a:chExt cx="5209187" cy="4706872"/>
            </a:xfrm>
          </p:grpSpPr>
          <p:cxnSp>
            <p:nvCxnSpPr>
              <p:cNvPr id="24" name="Straight Connector 23"/>
              <p:cNvCxnSpPr/>
              <p:nvPr/>
            </p:nvCxnSpPr>
            <p:spPr>
              <a:xfrm>
                <a:off x="4772025" y="2943225"/>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95282" y="5447563"/>
                <a:ext cx="1518304"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r>
                  <a:rPr lang="en-US" sz="2800" dirty="0">
                    <a:solidFill>
                      <a:srgbClr val="00863D"/>
                    </a:solidFill>
                  </a:rPr>
                  <a:t>=</a:t>
                </a:r>
                <a:r>
                  <a:rPr lang="en-US" sz="2800" dirty="0">
                    <a:solidFill>
                      <a:srgbClr val="C00000"/>
                    </a:solidFill>
                  </a:rPr>
                  <a:t>Q</a:t>
                </a:r>
                <a:r>
                  <a:rPr lang="en-US" sz="2800" baseline="-25000" dirty="0">
                    <a:solidFill>
                      <a:srgbClr val="C00000"/>
                    </a:solidFill>
                  </a:rPr>
                  <a:t>2</a:t>
                </a:r>
              </a:p>
            </p:txBody>
          </p:sp>
          <p:grpSp>
            <p:nvGrpSpPr>
              <p:cNvPr id="2" name="Group 1"/>
              <p:cNvGrpSpPr/>
              <p:nvPr/>
            </p:nvGrpSpPr>
            <p:grpSpPr>
              <a:xfrm>
                <a:off x="2154624" y="1188720"/>
                <a:ext cx="5209187" cy="4706872"/>
                <a:chOff x="2154624" y="1188720"/>
                <a:chExt cx="5209187" cy="4706872"/>
              </a:xfrm>
            </p:grpSpPr>
            <p:grpSp>
              <p:nvGrpSpPr>
                <p:cNvPr id="26" name="Group 25"/>
                <p:cNvGrpSpPr/>
                <p:nvPr/>
              </p:nvGrpSpPr>
              <p:grpSpPr>
                <a:xfrm>
                  <a:off x="2154624" y="1188720"/>
                  <a:ext cx="5084375" cy="4706872"/>
                  <a:chOff x="2154624" y="1158815"/>
                  <a:chExt cx="5084375" cy="4706872"/>
                </a:xfrm>
              </p:grpSpPr>
              <p:sp>
                <p:nvSpPr>
                  <p:cNvPr id="14" name="TextBox 13"/>
                  <p:cNvSpPr txBox="1"/>
                  <p:nvPr/>
                </p:nvSpPr>
                <p:spPr>
                  <a:xfrm>
                    <a:off x="5715000" y="4795079"/>
                    <a:ext cx="14478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5084375" cy="4706872"/>
                    <a:chOff x="2019300" y="1158815"/>
                    <a:chExt cx="5084375"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5084375" cy="4706872"/>
                      <a:chOff x="2040466" y="1158815"/>
                      <a:chExt cx="5084375"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4838842" y="1206440"/>
                        <a:ext cx="2285999"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r>
                          <a:rPr lang="en-US" sz="2800" dirty="0">
                            <a:solidFill>
                              <a:srgbClr val="003399"/>
                            </a:solidFill>
                          </a:rPr>
                          <a:t>,SMC</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5"/>
                      <a:ext cx="3446586" cy="344398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7360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23" name="TextBox 22"/>
                <p:cNvSpPr txBox="1"/>
                <p:nvPr/>
              </p:nvSpPr>
              <p:spPr>
                <a:xfrm>
                  <a:off x="5887436" y="4353580"/>
                  <a:ext cx="1476375" cy="523220"/>
                </a:xfrm>
                <a:prstGeom prst="rect">
                  <a:avLst/>
                </a:prstGeom>
                <a:noFill/>
              </p:spPr>
              <p:txBody>
                <a:bodyPr wrap="square" rtlCol="0">
                  <a:spAutoFit/>
                </a:bodyPr>
                <a:lstStyle/>
                <a:p>
                  <a:r>
                    <a:rPr lang="en-US" sz="2800" dirty="0">
                      <a:solidFill>
                        <a:srgbClr val="00863D"/>
                      </a:solidFill>
                    </a:rPr>
                    <a:t>SMB</a:t>
                  </a:r>
                  <a:r>
                    <a:rPr lang="en-US" sz="2800" baseline="-25000" dirty="0">
                      <a:solidFill>
                        <a:srgbClr val="00863D"/>
                      </a:solidFill>
                    </a:rPr>
                    <a:t>1</a:t>
                  </a:r>
                  <a:r>
                    <a:rPr lang="en-US" sz="2800" dirty="0">
                      <a:solidFill>
                        <a:srgbClr val="00863D"/>
                      </a:solidFill>
                    </a:rPr>
                    <a:t>,</a:t>
                  </a:r>
                  <a:r>
                    <a:rPr lang="en-US" sz="2800" dirty="0">
                      <a:solidFill>
                        <a:srgbClr val="CC0000"/>
                      </a:solidFill>
                    </a:rPr>
                    <a:t>D</a:t>
                  </a:r>
                  <a:r>
                    <a:rPr lang="en-US" sz="2800" baseline="-25000" dirty="0">
                      <a:solidFill>
                        <a:srgbClr val="CC0000"/>
                      </a:solidFill>
                    </a:rPr>
                    <a:t>2</a:t>
                  </a:r>
                  <a:endParaRPr lang="en-US" sz="2800" dirty="0">
                    <a:solidFill>
                      <a:srgbClr val="CC0000"/>
                    </a:solidFill>
                  </a:endParaRPr>
                </a:p>
              </p:txBody>
            </p:sp>
            <p:cxnSp>
              <p:nvCxnSpPr>
                <p:cNvPr id="10" name="Straight Arrow Connector 9"/>
                <p:cNvCxnSpPr/>
                <p:nvPr/>
              </p:nvCxnSpPr>
              <p:spPr>
                <a:xfrm>
                  <a:off x="5181600" y="3378708"/>
                  <a:ext cx="0" cy="621792"/>
                </a:xfrm>
                <a:prstGeom prst="straightConnector1">
                  <a:avLst/>
                </a:prstGeom>
                <a:ln w="12700">
                  <a:solidFill>
                    <a:srgbClr val="00863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00649" y="2981980"/>
                  <a:ext cx="2038350" cy="790345"/>
                </a:xfrm>
                <a:prstGeom prst="rect">
                  <a:avLst/>
                </a:prstGeom>
                <a:noFill/>
              </p:spPr>
              <p:txBody>
                <a:bodyPr wrap="square" rtlCol="0">
                  <a:spAutoFit/>
                </a:bodyPr>
                <a:lstStyle/>
                <a:p>
                  <a:pPr>
                    <a:lnSpc>
                      <a:spcPct val="80000"/>
                    </a:lnSpc>
                  </a:pPr>
                  <a:r>
                    <a:rPr lang="en-US" sz="2800" dirty="0">
                      <a:solidFill>
                        <a:srgbClr val="00863D"/>
                      </a:solidFill>
                    </a:rPr>
                    <a:t>External MB,</a:t>
                  </a:r>
                </a:p>
                <a:p>
                  <a:pPr>
                    <a:lnSpc>
                      <a:spcPct val="80000"/>
                    </a:lnSpc>
                  </a:pPr>
                  <a:r>
                    <a:rPr lang="en-US" sz="2800" dirty="0">
                      <a:solidFill>
                        <a:srgbClr val="00863D"/>
                      </a:solidFill>
                    </a:rPr>
                    <a:t>    </a:t>
                  </a:r>
                  <a:r>
                    <a:rPr lang="en-US" sz="2800" dirty="0">
                      <a:solidFill>
                        <a:srgbClr val="CC0000"/>
                      </a:solidFill>
                    </a:rPr>
                    <a:t>Subsidy</a:t>
                  </a:r>
                </a:p>
              </p:txBody>
            </p:sp>
            <p:cxnSp>
              <p:nvCxnSpPr>
                <p:cNvPr id="29" name="Straight Connector 28"/>
                <p:cNvCxnSpPr/>
                <p:nvPr/>
              </p:nvCxnSpPr>
              <p:spPr>
                <a:xfrm rot="5640000">
                  <a:off x="5251423" y="3365808"/>
                  <a:ext cx="320040" cy="32385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noChangeAspect="1"/>
                </p:cNvCxnSpPr>
                <p:nvPr/>
              </p:nvCxnSpPr>
              <p:spPr>
                <a:xfrm>
                  <a:off x="3259016" y="1423287"/>
                  <a:ext cx="3006111" cy="3003847"/>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grpSp>
        </p:grpSp>
        <p:cxnSp>
          <p:nvCxnSpPr>
            <p:cNvPr id="30" name="Straight Connector 29"/>
            <p:cNvCxnSpPr>
              <a:cxnSpLocks noChangeAspect="1"/>
            </p:cNvCxnSpPr>
            <p:nvPr/>
          </p:nvCxnSpPr>
          <p:spPr>
            <a:xfrm>
              <a:off x="3162780" y="1422579"/>
              <a:ext cx="3006111" cy="3003847"/>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p:cNvCxnSpPr/>
          <p:nvPr/>
        </p:nvCxnSpPr>
        <p:spPr>
          <a:xfrm>
            <a:off x="4546279" y="2981980"/>
            <a:ext cx="0" cy="621792"/>
          </a:xfrm>
          <a:prstGeom prst="straightConnector1">
            <a:avLst/>
          </a:prstGeom>
          <a:ln w="38100">
            <a:solidFill>
              <a:srgbClr val="CC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7FC605-2EEA-0944-9133-B81BD4B98732}"/>
              </a:ext>
            </a:extLst>
          </p:cNvPr>
          <p:cNvCxnSpPr/>
          <p:nvPr/>
        </p:nvCxnSpPr>
        <p:spPr>
          <a:xfrm>
            <a:off x="2368198" y="3288815"/>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C2DD1E6-67AA-DEE8-D6D7-3951522CB598}"/>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22" name="Straight Connector 21">
            <a:extLst>
              <a:ext uri="{FF2B5EF4-FFF2-40B4-BE49-F238E27FC236}">
                <a16:creationId xmlns:a16="http://schemas.microsoft.com/office/drawing/2014/main" id="{B7235D4A-D8DF-8264-674A-2233C65A4DCA}"/>
              </a:ext>
            </a:extLst>
          </p:cNvPr>
          <p:cNvCxnSpPr>
            <a:cxnSpLocks/>
          </p:cNvCxnSpPr>
          <p:nvPr/>
        </p:nvCxnSpPr>
        <p:spPr>
          <a:xfrm>
            <a:off x="2342521" y="2928859"/>
            <a:ext cx="2213712" cy="0"/>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7ADEB25-59D7-EB89-8E04-143E739CF2FC}"/>
              </a:ext>
            </a:extLst>
          </p:cNvPr>
          <p:cNvSpPr txBox="1"/>
          <p:nvPr/>
        </p:nvSpPr>
        <p:spPr>
          <a:xfrm>
            <a:off x="1864647" y="2721841"/>
            <a:ext cx="529168" cy="445635"/>
          </a:xfrm>
          <a:prstGeom prst="rect">
            <a:avLst/>
          </a:prstGeom>
          <a:noFill/>
        </p:spPr>
        <p:txBody>
          <a:bodyPr wrap="square" rtlCol="0">
            <a:spAutoFit/>
          </a:bodyPr>
          <a:lstStyle/>
          <a:p>
            <a:pPr>
              <a:lnSpc>
                <a:spcPct val="80000"/>
              </a:lnSpc>
            </a:pPr>
            <a:r>
              <a:rPr lang="en-US" sz="2800" dirty="0">
                <a:solidFill>
                  <a:srgbClr val="C00000"/>
                </a:solidFill>
              </a:rPr>
              <a:t>P</a:t>
            </a:r>
            <a:r>
              <a:rPr lang="en-US" sz="2800" baseline="-25000" dirty="0">
                <a:solidFill>
                  <a:srgbClr val="C00000"/>
                </a:solidFill>
              </a:rPr>
              <a:t>2</a:t>
            </a:r>
            <a:endParaRPr lang="en-US" sz="2800" dirty="0">
              <a:solidFill>
                <a:srgbClr val="C00000"/>
              </a:solidFill>
            </a:endParaRPr>
          </a:p>
        </p:txBody>
      </p:sp>
      <p:sp>
        <p:nvSpPr>
          <p:cNvPr id="35" name="TextBox 34">
            <a:extLst>
              <a:ext uri="{FF2B5EF4-FFF2-40B4-BE49-F238E27FC236}">
                <a16:creationId xmlns:a16="http://schemas.microsoft.com/office/drawing/2014/main" id="{F1C8FA12-165D-A428-953A-BBEB064B5C2C}"/>
              </a:ext>
            </a:extLst>
          </p:cNvPr>
          <p:cNvSpPr txBox="1"/>
          <p:nvPr/>
        </p:nvSpPr>
        <p:spPr>
          <a:xfrm>
            <a:off x="127822" y="5968404"/>
            <a:ext cx="8836914" cy="830997"/>
          </a:xfrm>
          <a:prstGeom prst="rect">
            <a:avLst/>
          </a:prstGeom>
          <a:noFill/>
        </p:spPr>
        <p:txBody>
          <a:bodyPr wrap="square" rtlCol="0">
            <a:spAutoFit/>
          </a:bodyPr>
          <a:lstStyle/>
          <a:p>
            <a:r>
              <a:rPr lang="en-US" sz="2400" dirty="0">
                <a:solidFill>
                  <a:srgbClr val="C00000"/>
                </a:solidFill>
              </a:rPr>
              <a:t>A producer subsidy equal to the external MB shifts PMB up to SMB and moves equilibrium from Q</a:t>
            </a:r>
            <a:r>
              <a:rPr lang="en-US" sz="2400" baseline="-25000" dirty="0">
                <a:solidFill>
                  <a:srgbClr val="C00000"/>
                </a:solidFill>
              </a:rPr>
              <a:t>1</a:t>
            </a:r>
            <a:r>
              <a:rPr lang="en-US" sz="2400" dirty="0">
                <a:solidFill>
                  <a:srgbClr val="C00000"/>
                </a:solidFill>
              </a:rPr>
              <a:t> to Q</a:t>
            </a:r>
            <a:r>
              <a:rPr lang="en-US" sz="2400" baseline="-25000" dirty="0">
                <a:solidFill>
                  <a:srgbClr val="C00000"/>
                </a:solidFill>
              </a:rPr>
              <a:t>2</a:t>
            </a:r>
            <a:r>
              <a:rPr lang="en-US" sz="2400" dirty="0">
                <a:solidFill>
                  <a:srgbClr val="C00000"/>
                </a:solidFill>
              </a:rPr>
              <a:t>=Q* </a:t>
            </a:r>
          </a:p>
        </p:txBody>
      </p:sp>
    </p:spTree>
    <p:extLst>
      <p:ext uri="{BB962C8B-B14F-4D97-AF65-F5344CB8AC3E}">
        <p14:creationId xmlns:p14="http://schemas.microsoft.com/office/powerpoint/2010/main" val="2147836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Gasoline consumption generates a climate change marginal external cost of $2 per gallon. But suppose gasoline consumption is completely inelastic to price. What is the correct remedy for efficiency?</a:t>
            </a:r>
          </a:p>
          <a:p>
            <a:pPr marL="365760" lvl="1" indent="-365760">
              <a:spcBef>
                <a:spcPts val="2400"/>
              </a:spcBef>
              <a:buClr>
                <a:srgbClr val="003399"/>
              </a:buClr>
              <a:buFont typeface="Arial" panose="020B0604020202020204" pitchFamily="34" charset="0"/>
              <a:buChar char="•"/>
            </a:pPr>
            <a:r>
              <a:rPr lang="en-US" dirty="0"/>
              <a:t>A. A $2 tax per gallon</a:t>
            </a:r>
          </a:p>
          <a:p>
            <a:pPr marL="365760" lvl="1" indent="-365760">
              <a:spcBef>
                <a:spcPts val="2400"/>
              </a:spcBef>
              <a:buClr>
                <a:srgbClr val="003399"/>
              </a:buClr>
              <a:buFont typeface="Arial" panose="020B0604020202020204" pitchFamily="34" charset="0"/>
              <a:buChar char="•"/>
            </a:pPr>
            <a:r>
              <a:rPr lang="en-US" dirty="0"/>
              <a:t>B. Nothing </a:t>
            </a:r>
          </a:p>
          <a:p>
            <a:pPr marL="365760" lvl="1" indent="-365760">
              <a:spcBef>
                <a:spcPts val="2400"/>
              </a:spcBef>
              <a:buClr>
                <a:srgbClr val="003399"/>
              </a:buClr>
              <a:buFont typeface="Arial" panose="020B0604020202020204" pitchFamily="34" charset="0"/>
              <a:buChar char="•"/>
            </a:pPr>
            <a:r>
              <a:rPr lang="en-US" dirty="0"/>
              <a:t>C. Either A. or B.</a:t>
            </a:r>
          </a:p>
          <a:p>
            <a:pPr marL="365760" lvl="1" indent="-365760">
              <a:spcBef>
                <a:spcPts val="2400"/>
              </a:spcBef>
              <a:buClr>
                <a:srgbClr val="003399"/>
              </a:buClr>
              <a:buFont typeface="Arial" panose="020B0604020202020204" pitchFamily="34" charset="0"/>
              <a:buChar char="•"/>
            </a:pPr>
            <a:r>
              <a:rPr lang="en-US" dirty="0"/>
              <a:t>D. Phase-out gas cars</a:t>
            </a:r>
          </a:p>
        </p:txBody>
      </p:sp>
    </p:spTree>
    <p:extLst>
      <p:ext uri="{BB962C8B-B14F-4D97-AF65-F5344CB8AC3E}">
        <p14:creationId xmlns:p14="http://schemas.microsoft.com/office/powerpoint/2010/main" val="3621802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91585" y="1128856"/>
            <a:ext cx="5777634" cy="4719656"/>
            <a:chOff x="2154624" y="1175936"/>
            <a:chExt cx="5777634" cy="4719656"/>
          </a:xfrm>
        </p:grpSpPr>
        <p:grpSp>
          <p:nvGrpSpPr>
            <p:cNvPr id="26" name="Group 25"/>
            <p:cNvGrpSpPr/>
            <p:nvPr/>
          </p:nvGrpSpPr>
          <p:grpSpPr>
            <a:xfrm>
              <a:off x="2154624" y="1188720"/>
              <a:ext cx="4932118" cy="4706872"/>
              <a:chOff x="2154624" y="1158815"/>
              <a:chExt cx="4932118" cy="4706872"/>
            </a:xfrm>
          </p:grpSpPr>
          <p:sp>
            <p:nvSpPr>
              <p:cNvPr id="14" name="TextBox 13"/>
              <p:cNvSpPr txBox="1"/>
              <p:nvPr/>
            </p:nvSpPr>
            <p:spPr>
              <a:xfrm>
                <a:off x="4585407" y="4322605"/>
                <a:ext cx="23622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r>
                  <a:rPr lang="en-US" sz="2800" dirty="0">
                    <a:solidFill>
                      <a:srgbClr val="003399"/>
                    </a:solidFill>
                  </a:rPr>
                  <a:t>,PMB</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54624" y="1158815"/>
                <a:ext cx="4932118" cy="4706872"/>
                <a:chOff x="2019300" y="1158815"/>
                <a:chExt cx="4932118" cy="4706872"/>
              </a:xfrm>
            </p:grpSpPr>
            <p:cxnSp>
              <p:nvCxnSpPr>
                <p:cNvPr id="3" name="Straight Connector 2"/>
                <p:cNvCxnSpPr>
                  <a:cxnSpLocks noChangeAspect="1"/>
                </p:cNvCxnSpPr>
                <p:nvPr/>
              </p:nvCxnSpPr>
              <p:spPr>
                <a:xfrm rot="16200000">
                  <a:off x="2551466" y="1670614"/>
                  <a:ext cx="3314025" cy="3311528"/>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4932118" cy="4706872"/>
                  <a:chOff x="2040466" y="1158815"/>
                  <a:chExt cx="4932118"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5580794" y="1852117"/>
                    <a:ext cx="1371743"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r>
                      <a:rPr lang="en-US" sz="2800" dirty="0">
                        <a:solidFill>
                          <a:srgbClr val="003399"/>
                        </a:solidFill>
                      </a:rPr>
                      <a:t>,PMC</a:t>
                    </a:r>
                    <a:r>
                      <a:rPr lang="en-US" sz="2800" baseline="-25000" dirty="0">
                        <a:solidFill>
                          <a:srgbClr val="003399"/>
                        </a:solidFill>
                      </a:rPr>
                      <a:t>1</a:t>
                    </a:r>
                    <a:endParaRPr lang="en-US" sz="2800" dirty="0">
                      <a:solidFill>
                        <a:srgbClr val="003399"/>
                      </a:solidFill>
                    </a:endParaRPr>
                  </a:p>
                </p:txBody>
              </p:sp>
            </p:grpSp>
            <p:cxnSp>
              <p:nvCxnSpPr>
                <p:cNvPr id="19" name="Straight Connector 18"/>
                <p:cNvCxnSpPr>
                  <a:cxnSpLocks/>
                </p:cNvCxnSpPr>
                <p:nvPr/>
              </p:nvCxnSpPr>
              <p:spPr>
                <a:xfrm>
                  <a:off x="4283778" y="3241647"/>
                  <a:ext cx="9463" cy="213829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2656" y="541816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
          <p:nvSpPr>
            <p:cNvPr id="23" name="TextBox 22"/>
            <p:cNvSpPr txBox="1"/>
            <p:nvPr/>
          </p:nvSpPr>
          <p:spPr>
            <a:xfrm>
              <a:off x="4303693" y="1175936"/>
              <a:ext cx="3628565" cy="523220"/>
            </a:xfrm>
            <a:prstGeom prst="rect">
              <a:avLst/>
            </a:prstGeom>
            <a:noFill/>
          </p:spPr>
          <p:txBody>
            <a:bodyPr wrap="square" rtlCol="0">
              <a:spAutoFit/>
            </a:bodyPr>
            <a:lstStyle/>
            <a:p>
              <a:r>
                <a:rPr lang="en-US" sz="2800" dirty="0">
                  <a:solidFill>
                    <a:srgbClr val="00863D"/>
                  </a:solidFill>
                </a:rPr>
                <a:t>SMC</a:t>
              </a:r>
              <a:r>
                <a:rPr lang="en-US" sz="2800" baseline="-25000" dirty="0">
                  <a:solidFill>
                    <a:srgbClr val="00863D"/>
                  </a:solidFill>
                </a:rPr>
                <a:t>1</a:t>
              </a:r>
              <a:r>
                <a:rPr lang="en-US" sz="2800" dirty="0">
                  <a:solidFill>
                    <a:srgbClr val="003399"/>
                  </a:solidFill>
                </a:rPr>
                <a:t> =PMC</a:t>
              </a:r>
              <a:r>
                <a:rPr lang="en-US" sz="2800" baseline="-25000" dirty="0">
                  <a:solidFill>
                    <a:srgbClr val="003399"/>
                  </a:solidFill>
                </a:rPr>
                <a:t>1 </a:t>
              </a:r>
              <a:r>
                <a:rPr lang="en-US" sz="2800" dirty="0">
                  <a:solidFill>
                    <a:srgbClr val="CC0000"/>
                  </a:solidFill>
                </a:rPr>
                <a:t>+Tax = S</a:t>
              </a:r>
              <a:r>
                <a:rPr lang="en-US" sz="2800" baseline="-25000" dirty="0">
                  <a:solidFill>
                    <a:srgbClr val="CC0000"/>
                  </a:solidFill>
                </a:rPr>
                <a:t>2</a:t>
              </a:r>
              <a:r>
                <a:rPr lang="en-US" sz="2800" baseline="-25000" dirty="0">
                  <a:solidFill>
                    <a:srgbClr val="00863D"/>
                  </a:solidFill>
                </a:rPr>
                <a:t> </a:t>
              </a:r>
              <a:endParaRPr lang="en-US" sz="2800" dirty="0">
                <a:solidFill>
                  <a:srgbClr val="00863D"/>
                </a:solidFill>
              </a:endParaRPr>
            </a:p>
          </p:txBody>
        </p:sp>
        <p:cxnSp>
          <p:nvCxnSpPr>
            <p:cNvPr id="24" name="Straight Connector 23"/>
            <p:cNvCxnSpPr/>
            <p:nvPr/>
          </p:nvCxnSpPr>
          <p:spPr>
            <a:xfrm>
              <a:off x="4333416" y="2979191"/>
              <a:ext cx="0" cy="246888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9050" y="544830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30000" dirty="0">
                  <a:solidFill>
                    <a:srgbClr val="00863D"/>
                  </a:solidFill>
                </a:rPr>
                <a:t>*</a:t>
              </a:r>
              <a:endParaRPr lang="en-US" sz="2800" dirty="0">
                <a:solidFill>
                  <a:srgbClr val="00863D"/>
                </a:solidFill>
              </a:endParaRPr>
            </a:p>
          </p:txBody>
        </p:sp>
      </p:grpSp>
      <p:sp>
        <p:nvSpPr>
          <p:cNvPr id="15" name="TextBox 14">
            <a:extLst>
              <a:ext uri="{FF2B5EF4-FFF2-40B4-BE49-F238E27FC236}">
                <a16:creationId xmlns:a16="http://schemas.microsoft.com/office/drawing/2014/main" id="{B28CB2DD-029D-B431-5A36-399D5B3D1642}"/>
              </a:ext>
            </a:extLst>
          </p:cNvPr>
          <p:cNvSpPr txBox="1"/>
          <p:nvPr/>
        </p:nvSpPr>
        <p:spPr>
          <a:xfrm>
            <a:off x="608849" y="5768288"/>
            <a:ext cx="8275320" cy="1107996"/>
          </a:xfrm>
          <a:prstGeom prst="rect">
            <a:avLst/>
          </a:prstGeom>
          <a:noFill/>
        </p:spPr>
        <p:txBody>
          <a:bodyPr wrap="square" rtlCol="0">
            <a:spAutoFit/>
          </a:bodyPr>
          <a:lstStyle/>
          <a:p>
            <a:r>
              <a:rPr lang="en-US" sz="2200" dirty="0">
                <a:solidFill>
                  <a:srgbClr val="C00000"/>
                </a:solidFill>
              </a:rPr>
              <a:t>With inelastic demand, Q</a:t>
            </a:r>
            <a:r>
              <a:rPr lang="en-US" sz="2200" baseline="-25000" dirty="0">
                <a:solidFill>
                  <a:srgbClr val="C00000"/>
                </a:solidFill>
              </a:rPr>
              <a:t>1</a:t>
            </a:r>
            <a:r>
              <a:rPr lang="en-US" sz="2200" dirty="0">
                <a:solidFill>
                  <a:srgbClr val="C00000"/>
                </a:solidFill>
              </a:rPr>
              <a:t> is very close Q</a:t>
            </a:r>
            <a:r>
              <a:rPr lang="en-US" sz="2200" baseline="-25000" dirty="0">
                <a:solidFill>
                  <a:srgbClr val="C00000"/>
                </a:solidFill>
              </a:rPr>
              <a:t>2</a:t>
            </a:r>
            <a:r>
              <a:rPr lang="en-US" sz="2200" dirty="0">
                <a:solidFill>
                  <a:srgbClr val="C00000"/>
                </a:solidFill>
              </a:rPr>
              <a:t>=Q* (identical with totally inelastic demand). Corrective tax does not change Q. It just reduces consumer surplus and is not needed. </a:t>
            </a:r>
          </a:p>
        </p:txBody>
      </p:sp>
      <p:sp>
        <p:nvSpPr>
          <p:cNvPr id="28" name="TextBox 27">
            <a:extLst>
              <a:ext uri="{FF2B5EF4-FFF2-40B4-BE49-F238E27FC236}">
                <a16:creationId xmlns:a16="http://schemas.microsoft.com/office/drawing/2014/main" id="{A6568CFC-A6CF-5A23-6BC5-DC54C488174A}"/>
              </a:ext>
            </a:extLst>
          </p:cNvPr>
          <p:cNvSpPr txBox="1"/>
          <p:nvPr/>
        </p:nvSpPr>
        <p:spPr>
          <a:xfrm>
            <a:off x="288809" y="24143"/>
            <a:ext cx="8915400" cy="1015663"/>
          </a:xfrm>
          <a:prstGeom prst="rect">
            <a:avLst/>
          </a:prstGeom>
          <a:noFill/>
        </p:spPr>
        <p:txBody>
          <a:bodyPr wrap="square" rtlCol="0" anchor="ctr" anchorCtr="0">
            <a:spAutoFit/>
          </a:bodyPr>
          <a:lstStyle/>
          <a:p>
            <a:pPr algn="ctr"/>
            <a:r>
              <a:rPr lang="en-US" sz="3200" dirty="0">
                <a:solidFill>
                  <a:srgbClr val="003399"/>
                </a:solidFill>
              </a:rPr>
              <a:t>Tax Remedy with inelastic demand </a:t>
            </a:r>
          </a:p>
          <a:p>
            <a:pPr algn="ctr"/>
            <a:r>
              <a:rPr lang="en-US" sz="2800" dirty="0">
                <a:solidFill>
                  <a:srgbClr val="003399"/>
                </a:solidFill>
              </a:rPr>
              <a:t>(Tax and externality on producer side for visibility)</a:t>
            </a:r>
            <a:endParaRPr lang="en-US" sz="2800" dirty="0">
              <a:solidFill>
                <a:srgbClr val="CC0000"/>
              </a:solidFill>
            </a:endParaRPr>
          </a:p>
        </p:txBody>
      </p:sp>
      <p:cxnSp>
        <p:nvCxnSpPr>
          <p:cNvPr id="4" name="Straight Connector 3">
            <a:extLst>
              <a:ext uri="{FF2B5EF4-FFF2-40B4-BE49-F238E27FC236}">
                <a16:creationId xmlns:a16="http://schemas.microsoft.com/office/drawing/2014/main" id="{E0264144-FBAA-D117-3081-0C9499558A80}"/>
              </a:ext>
            </a:extLst>
          </p:cNvPr>
          <p:cNvCxnSpPr>
            <a:cxnSpLocks/>
          </p:cNvCxnSpPr>
          <p:nvPr/>
        </p:nvCxnSpPr>
        <p:spPr>
          <a:xfrm>
            <a:off x="2369878" y="3322128"/>
            <a:ext cx="1742598"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AFA890-3B44-8799-39DB-D4B6752169D4}"/>
              </a:ext>
            </a:extLst>
          </p:cNvPr>
          <p:cNvSpPr txBox="1"/>
          <p:nvPr/>
        </p:nvSpPr>
        <p:spPr>
          <a:xfrm>
            <a:off x="1894950" y="3060019"/>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cxnSp>
        <p:nvCxnSpPr>
          <p:cNvPr id="10" name="Straight Connector 9">
            <a:extLst>
              <a:ext uri="{FF2B5EF4-FFF2-40B4-BE49-F238E27FC236}">
                <a16:creationId xmlns:a16="http://schemas.microsoft.com/office/drawing/2014/main" id="{33E0A5B1-F72D-8CFC-7042-6A3219D7CCAF}"/>
              </a:ext>
            </a:extLst>
          </p:cNvPr>
          <p:cNvCxnSpPr>
            <a:cxnSpLocks noChangeAspect="1"/>
          </p:cNvCxnSpPr>
          <p:nvPr/>
        </p:nvCxnSpPr>
        <p:spPr>
          <a:xfrm rot="2400000">
            <a:off x="2577260" y="1669533"/>
            <a:ext cx="3341809" cy="3339291"/>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AFF6172-EFA9-5154-E854-57C923D96DD5}"/>
              </a:ext>
            </a:extLst>
          </p:cNvPr>
          <p:cNvCxnSpPr>
            <a:cxnSpLocks/>
          </p:cNvCxnSpPr>
          <p:nvPr/>
        </p:nvCxnSpPr>
        <p:spPr>
          <a:xfrm flipH="1" flipV="1">
            <a:off x="4224667" y="3053852"/>
            <a:ext cx="690437" cy="1603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163A773-3A50-E1E4-9ED4-C6AFB514D5C5}"/>
              </a:ext>
            </a:extLst>
          </p:cNvPr>
          <p:cNvSpPr txBox="1"/>
          <p:nvPr/>
        </p:nvSpPr>
        <p:spPr>
          <a:xfrm>
            <a:off x="4833990" y="3051421"/>
            <a:ext cx="2938407" cy="445635"/>
          </a:xfrm>
          <a:prstGeom prst="rect">
            <a:avLst/>
          </a:prstGeom>
          <a:noFill/>
        </p:spPr>
        <p:txBody>
          <a:bodyPr wrap="square" rtlCol="0">
            <a:spAutoFit/>
          </a:bodyPr>
          <a:lstStyle/>
          <a:p>
            <a:pPr>
              <a:lnSpc>
                <a:spcPct val="80000"/>
              </a:lnSpc>
            </a:pPr>
            <a:r>
              <a:rPr lang="en-US" sz="2800" dirty="0">
                <a:solidFill>
                  <a:srgbClr val="CC0000"/>
                </a:solidFill>
              </a:rPr>
              <a:t>Tax </a:t>
            </a:r>
            <a:r>
              <a:rPr lang="en-US" sz="2800" dirty="0">
                <a:solidFill>
                  <a:srgbClr val="00863D"/>
                </a:solidFill>
              </a:rPr>
              <a:t>= external MC</a:t>
            </a:r>
          </a:p>
        </p:txBody>
      </p:sp>
      <p:cxnSp>
        <p:nvCxnSpPr>
          <p:cNvPr id="34" name="Straight Arrow Connector 33">
            <a:extLst>
              <a:ext uri="{FF2B5EF4-FFF2-40B4-BE49-F238E27FC236}">
                <a16:creationId xmlns:a16="http://schemas.microsoft.com/office/drawing/2014/main" id="{4B938CB9-75BE-01A3-BD0A-ABCDA7263057}"/>
              </a:ext>
            </a:extLst>
          </p:cNvPr>
          <p:cNvCxnSpPr/>
          <p:nvPr/>
        </p:nvCxnSpPr>
        <p:spPr>
          <a:xfrm>
            <a:off x="4170377" y="2716902"/>
            <a:ext cx="0" cy="621792"/>
          </a:xfrm>
          <a:prstGeom prst="straightConnector1">
            <a:avLst/>
          </a:prstGeom>
          <a:ln w="38100">
            <a:solidFill>
              <a:srgbClr val="CC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4A92AEA-B6BD-484D-F549-A9EB161AD186}"/>
              </a:ext>
            </a:extLst>
          </p:cNvPr>
          <p:cNvSpPr txBox="1"/>
          <p:nvPr/>
        </p:nvSpPr>
        <p:spPr>
          <a:xfrm>
            <a:off x="3103731" y="5403882"/>
            <a:ext cx="853717" cy="445635"/>
          </a:xfrm>
          <a:prstGeom prst="rect">
            <a:avLst/>
          </a:prstGeom>
          <a:noFill/>
        </p:spPr>
        <p:txBody>
          <a:bodyPr wrap="square" rtlCol="0">
            <a:spAutoFit/>
          </a:bodyPr>
          <a:lstStyle/>
          <a:p>
            <a:pPr>
              <a:lnSpc>
                <a:spcPct val="80000"/>
              </a:lnSpc>
            </a:pPr>
            <a:r>
              <a:rPr lang="en-US" sz="2800" dirty="0">
                <a:solidFill>
                  <a:srgbClr val="CC0000"/>
                </a:solidFill>
              </a:rPr>
              <a:t>Q</a:t>
            </a:r>
            <a:r>
              <a:rPr lang="en-US" sz="2800" baseline="-25000" dirty="0">
                <a:solidFill>
                  <a:srgbClr val="CC0000"/>
                </a:solidFill>
              </a:rPr>
              <a:t>2</a:t>
            </a:r>
            <a:r>
              <a:rPr lang="en-US" sz="2800" dirty="0">
                <a:solidFill>
                  <a:srgbClr val="CC0000"/>
                </a:solidFill>
              </a:rPr>
              <a:t>=</a:t>
            </a:r>
          </a:p>
        </p:txBody>
      </p:sp>
      <p:sp>
        <p:nvSpPr>
          <p:cNvPr id="46" name="TextBox 45">
            <a:extLst>
              <a:ext uri="{FF2B5EF4-FFF2-40B4-BE49-F238E27FC236}">
                <a16:creationId xmlns:a16="http://schemas.microsoft.com/office/drawing/2014/main" id="{367C9304-478E-F63D-FFC3-BA8A254325B6}"/>
              </a:ext>
            </a:extLst>
          </p:cNvPr>
          <p:cNvSpPr txBox="1"/>
          <p:nvPr/>
        </p:nvSpPr>
        <p:spPr>
          <a:xfrm>
            <a:off x="1897570" y="2503641"/>
            <a:ext cx="640709" cy="445635"/>
          </a:xfrm>
          <a:prstGeom prst="rect">
            <a:avLst/>
          </a:prstGeom>
          <a:noFill/>
        </p:spPr>
        <p:txBody>
          <a:bodyPr wrap="square" rtlCol="0">
            <a:spAutoFit/>
          </a:bodyPr>
          <a:lstStyle/>
          <a:p>
            <a:pPr>
              <a:lnSpc>
                <a:spcPct val="80000"/>
              </a:lnSpc>
            </a:pPr>
            <a:r>
              <a:rPr lang="en-US" sz="2800" dirty="0">
                <a:solidFill>
                  <a:srgbClr val="C00000"/>
                </a:solidFill>
              </a:rPr>
              <a:t>P</a:t>
            </a:r>
            <a:r>
              <a:rPr lang="en-US" sz="2800" baseline="-25000" dirty="0">
                <a:solidFill>
                  <a:srgbClr val="C00000"/>
                </a:solidFill>
              </a:rPr>
              <a:t>2c</a:t>
            </a:r>
            <a:endParaRPr lang="en-US" sz="2800" dirty="0">
              <a:solidFill>
                <a:srgbClr val="C00000"/>
              </a:solidFill>
            </a:endParaRPr>
          </a:p>
        </p:txBody>
      </p:sp>
      <p:cxnSp>
        <p:nvCxnSpPr>
          <p:cNvPr id="47" name="Straight Connector 46">
            <a:extLst>
              <a:ext uri="{FF2B5EF4-FFF2-40B4-BE49-F238E27FC236}">
                <a16:creationId xmlns:a16="http://schemas.microsoft.com/office/drawing/2014/main" id="{C2C27DC0-36F9-7F90-D61B-7AA19EB42461}"/>
              </a:ext>
            </a:extLst>
          </p:cNvPr>
          <p:cNvCxnSpPr>
            <a:cxnSpLocks/>
          </p:cNvCxnSpPr>
          <p:nvPr/>
        </p:nvCxnSpPr>
        <p:spPr>
          <a:xfrm>
            <a:off x="2384493" y="2716902"/>
            <a:ext cx="1785884" cy="0"/>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D23439-3860-3DAC-7162-C7C9E606BF46}"/>
              </a:ext>
            </a:extLst>
          </p:cNvPr>
          <p:cNvCxnSpPr>
            <a:cxnSpLocks noChangeAspect="1"/>
          </p:cNvCxnSpPr>
          <p:nvPr/>
        </p:nvCxnSpPr>
        <p:spPr>
          <a:xfrm rot="16200000">
            <a:off x="2484860" y="1678725"/>
            <a:ext cx="2733256" cy="2731196"/>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8174AD5-6AAF-33F9-622D-26563D5304E9}"/>
              </a:ext>
            </a:extLst>
          </p:cNvPr>
          <p:cNvCxnSpPr>
            <a:cxnSpLocks noChangeAspect="1"/>
          </p:cNvCxnSpPr>
          <p:nvPr/>
        </p:nvCxnSpPr>
        <p:spPr>
          <a:xfrm rot="16200000">
            <a:off x="2499748" y="1702600"/>
            <a:ext cx="2733256" cy="2731196"/>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31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819912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sz="2400" dirty="0"/>
              <a:t>Question: Suppose ag industry invent a powerful new pesticide that helps grow coffee in poor countries more cheaply but is toxic. Marginal damage is $10/unit as locals are poor (would be $100/unit in the US). What is the correct remedy?</a:t>
            </a:r>
          </a:p>
          <a:p>
            <a:pPr marL="365760" lvl="1" indent="-365760">
              <a:spcBef>
                <a:spcPts val="2400"/>
              </a:spcBef>
              <a:buClr>
                <a:srgbClr val="003399"/>
              </a:buClr>
              <a:buFont typeface="Arial" panose="020B0604020202020204" pitchFamily="34" charset="0"/>
              <a:buChar char="•"/>
            </a:pPr>
            <a:r>
              <a:rPr lang="en-US" dirty="0"/>
              <a:t>A. A $10 tax per unit</a:t>
            </a:r>
          </a:p>
          <a:p>
            <a:pPr marL="365760" lvl="1" indent="-365760">
              <a:spcBef>
                <a:spcPts val="2400"/>
              </a:spcBef>
              <a:buClr>
                <a:srgbClr val="003399"/>
              </a:buClr>
              <a:buFont typeface="Arial" panose="020B0604020202020204" pitchFamily="34" charset="0"/>
              <a:buChar char="•"/>
            </a:pPr>
            <a:r>
              <a:rPr lang="en-US" dirty="0"/>
              <a:t>B. A $100 tax per unit</a:t>
            </a:r>
          </a:p>
          <a:p>
            <a:pPr marL="365760" lvl="1" indent="-365760">
              <a:spcBef>
                <a:spcPts val="2400"/>
              </a:spcBef>
              <a:buClr>
                <a:srgbClr val="003399"/>
              </a:buClr>
              <a:buFont typeface="Arial" panose="020B0604020202020204" pitchFamily="34" charset="0"/>
              <a:buChar char="•"/>
            </a:pPr>
            <a:r>
              <a:rPr lang="en-US" dirty="0"/>
              <a:t>C. Nothing</a:t>
            </a:r>
          </a:p>
          <a:p>
            <a:pPr marL="365760" lvl="1" indent="-365760">
              <a:spcBef>
                <a:spcPts val="2400"/>
              </a:spcBef>
              <a:buClr>
                <a:srgbClr val="003399"/>
              </a:buClr>
              <a:buFont typeface="Arial" panose="020B0604020202020204" pitchFamily="34" charset="0"/>
              <a:buChar char="•"/>
            </a:pPr>
            <a:r>
              <a:rPr lang="en-US" dirty="0"/>
              <a:t>D. The pesticide should be entirely prohibited</a:t>
            </a:r>
          </a:p>
        </p:txBody>
      </p:sp>
    </p:spTree>
    <p:extLst>
      <p:ext uri="{BB962C8B-B14F-4D97-AF65-F5344CB8AC3E}">
        <p14:creationId xmlns:p14="http://schemas.microsoft.com/office/powerpoint/2010/main" val="3548733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Corrective (or Pigouvian) Taxes/Subsidies</a:t>
            </a:r>
          </a:p>
          <a:p>
            <a:pPr marL="365760" indent="-365760">
              <a:spcBef>
                <a:spcPts val="2400"/>
              </a:spcBef>
              <a:buClr>
                <a:srgbClr val="003399"/>
              </a:buClr>
            </a:pPr>
            <a:r>
              <a:rPr lang="en-US" sz="2400" dirty="0">
                <a:solidFill>
                  <a:srgbClr val="000000"/>
                </a:solidFill>
              </a:rPr>
              <a:t>Named after economist Arthur Pigou (1877-1959)</a:t>
            </a:r>
          </a:p>
          <a:p>
            <a:pPr marL="365760" indent="-365760">
              <a:spcBef>
                <a:spcPts val="2400"/>
              </a:spcBef>
              <a:buClr>
                <a:srgbClr val="003399"/>
              </a:buClr>
            </a:pPr>
            <a:r>
              <a:rPr lang="en-US" sz="2400" dirty="0">
                <a:solidFill>
                  <a:srgbClr val="000000"/>
                </a:solidFill>
              </a:rPr>
              <a:t>The idea to make economic agents internalize the externality by incorporating it in the price</a:t>
            </a:r>
          </a:p>
          <a:p>
            <a:pPr marL="365760" indent="-365760">
              <a:spcBef>
                <a:spcPts val="2400"/>
              </a:spcBef>
              <a:buClr>
                <a:srgbClr val="003399"/>
              </a:buClr>
            </a:pPr>
            <a:r>
              <a:rPr lang="en-US" sz="2400" dirty="0">
                <a:solidFill>
                  <a:srgbClr val="000000"/>
                </a:solidFill>
              </a:rPr>
              <a:t>For a negative externality: charge you a per-unit tax equal to the amount that others suffer from your action</a:t>
            </a:r>
          </a:p>
          <a:p>
            <a:pPr marL="365760" indent="-365760">
              <a:spcBef>
                <a:spcPts val="2400"/>
              </a:spcBef>
              <a:buClr>
                <a:srgbClr val="003399"/>
              </a:buClr>
            </a:pPr>
            <a:r>
              <a:rPr lang="en-US" sz="2400" dirty="0">
                <a:solidFill>
                  <a:srgbClr val="000000"/>
                </a:solidFill>
              </a:rPr>
              <a:t>For a positive externality: award you a per-unit subsidy equal to the amount that others benefit from your action</a:t>
            </a:r>
          </a:p>
          <a:p>
            <a:pPr marL="365760" indent="-365760">
              <a:spcBef>
                <a:spcPts val="2400"/>
              </a:spcBef>
              <a:buClr>
                <a:srgbClr val="003399"/>
              </a:buClr>
            </a:pPr>
            <a:r>
              <a:rPr lang="en-US" sz="2400" dirty="0">
                <a:solidFill>
                  <a:srgbClr val="000000"/>
                </a:solidFill>
              </a:rPr>
              <a:t>If you get the amount of the tax or subsidy right, this brings private incentives in line with social incentives</a:t>
            </a:r>
          </a:p>
          <a:p>
            <a:pPr marL="365760" indent="-365760">
              <a:spcBef>
                <a:spcPts val="2400"/>
              </a:spcBef>
              <a:buClr>
                <a:srgbClr val="003399"/>
              </a:buClr>
            </a:pPr>
            <a:r>
              <a:rPr lang="en-US" sz="2400" dirty="0">
                <a:solidFill>
                  <a:srgbClr val="000000"/>
                </a:solidFill>
              </a:rPr>
              <a:t>The right amount is the amount of marginal external effect at the </a:t>
            </a:r>
            <a:r>
              <a:rPr lang="en-US" sz="2400" b="1" dirty="0">
                <a:solidFill>
                  <a:srgbClr val="000000"/>
                </a:solidFill>
              </a:rPr>
              <a:t>socially efficient point</a:t>
            </a:r>
          </a:p>
        </p:txBody>
      </p:sp>
    </p:spTree>
    <p:extLst>
      <p:ext uri="{BB962C8B-B14F-4D97-AF65-F5344CB8AC3E}">
        <p14:creationId xmlns:p14="http://schemas.microsoft.com/office/powerpoint/2010/main" val="3686984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Do taxes/subsidies work in practice?</a:t>
            </a:r>
          </a:p>
          <a:p>
            <a:pPr marL="365760" indent="-365760">
              <a:spcBef>
                <a:spcPts val="2400"/>
              </a:spcBef>
              <a:buClr>
                <a:srgbClr val="003399"/>
              </a:buClr>
            </a:pPr>
            <a:r>
              <a:rPr lang="en-US" sz="2800" dirty="0">
                <a:solidFill>
                  <a:srgbClr val="CC0000"/>
                </a:solidFill>
              </a:rPr>
              <a:t>Examples where the idea is currently used:</a:t>
            </a:r>
            <a:endParaRPr lang="en-US" sz="2800" dirty="0"/>
          </a:p>
          <a:p>
            <a:pPr marL="1165860" lvl="2" indent="-365760">
              <a:spcBef>
                <a:spcPts val="600"/>
              </a:spcBef>
              <a:buClr>
                <a:srgbClr val="003399"/>
              </a:buClr>
            </a:pPr>
            <a:r>
              <a:rPr lang="en-US" sz="2600" dirty="0"/>
              <a:t>Gas tax: in the US, gas taxes are earmarked for road maintenance (deals with the wear and tear externality only, not global warming)</a:t>
            </a:r>
          </a:p>
          <a:p>
            <a:pPr marL="800100" lvl="2" indent="0">
              <a:spcBef>
                <a:spcPts val="600"/>
              </a:spcBef>
              <a:buClr>
                <a:srgbClr val="003399"/>
              </a:buClr>
              <a:buNone/>
            </a:pPr>
            <a:endParaRPr lang="en-US" sz="2600" dirty="0"/>
          </a:p>
          <a:p>
            <a:pPr marL="1165860" lvl="2" indent="-365760">
              <a:spcBef>
                <a:spcPts val="600"/>
              </a:spcBef>
              <a:buClr>
                <a:srgbClr val="003399"/>
              </a:buClr>
            </a:pPr>
            <a:r>
              <a:rPr lang="en-US" sz="2600" dirty="0"/>
              <a:t>Congestion pricing: some cities have imposed taxes on cars coming in crowded cities (London £15 daily) to fight congestion externalities</a:t>
            </a:r>
          </a:p>
          <a:p>
            <a:pPr marL="800100" lvl="2" indent="0">
              <a:spcBef>
                <a:spcPts val="600"/>
              </a:spcBef>
              <a:buClr>
                <a:srgbClr val="003399"/>
              </a:buClr>
              <a:buNone/>
            </a:pPr>
            <a:endParaRPr lang="en-US" sz="2600" dirty="0"/>
          </a:p>
          <a:p>
            <a:pPr marL="1165860" lvl="2" indent="-365760">
              <a:spcBef>
                <a:spcPts val="600"/>
              </a:spcBef>
              <a:buClr>
                <a:srgbClr val="003399"/>
              </a:buClr>
            </a:pPr>
            <a:r>
              <a:rPr lang="en-US" sz="2600" dirty="0"/>
              <a:t>Research and Development (R&amp;D) tax credits for firms: subsidy to encourage innovation (but not tied explicitly to size of positive externality)</a:t>
            </a:r>
          </a:p>
          <a:p>
            <a:pPr marL="800100" lvl="2" indent="0">
              <a:spcBef>
                <a:spcPts val="600"/>
              </a:spcBef>
              <a:buClr>
                <a:srgbClr val="003399"/>
              </a:buClr>
              <a:buNone/>
            </a:pPr>
            <a:endParaRPr lang="en-US" dirty="0"/>
          </a:p>
        </p:txBody>
      </p:sp>
    </p:spTree>
    <p:extLst>
      <p:ext uri="{BB962C8B-B14F-4D97-AF65-F5344CB8AC3E}">
        <p14:creationId xmlns:p14="http://schemas.microsoft.com/office/powerpoint/2010/main" val="128846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411480"/>
            <a:ext cx="891540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Which of these is NOT a negative externality?</a:t>
            </a:r>
          </a:p>
          <a:p>
            <a:pPr marL="365760" indent="-365760">
              <a:spcBef>
                <a:spcPts val="2400"/>
              </a:spcBef>
              <a:buClr>
                <a:srgbClr val="003399"/>
              </a:buClr>
            </a:pPr>
            <a:r>
              <a:rPr lang="en-US" sz="2800" dirty="0"/>
              <a:t>A. Cigarette smoking that damages your future health.</a:t>
            </a:r>
          </a:p>
          <a:p>
            <a:pPr marL="365760" indent="-365760">
              <a:spcBef>
                <a:spcPts val="2400"/>
              </a:spcBef>
              <a:buClr>
                <a:srgbClr val="003399"/>
              </a:buClr>
            </a:pPr>
            <a:r>
              <a:rPr lang="en-US" sz="2800" dirty="0"/>
              <a:t>B. Texting while driving which increases accident risk.</a:t>
            </a:r>
          </a:p>
          <a:p>
            <a:pPr marL="365760" indent="-365760">
              <a:spcBef>
                <a:spcPts val="2400"/>
              </a:spcBef>
              <a:buClr>
                <a:srgbClr val="003399"/>
              </a:buClr>
            </a:pPr>
            <a:r>
              <a:rPr lang="en-US" sz="2800" dirty="0"/>
              <a:t>C. Pesticide runoff from farms that </a:t>
            </a:r>
            <a:r>
              <a:rPr lang="en-US" sz="2800"/>
              <a:t>pollutes land/water</a:t>
            </a:r>
            <a:r>
              <a:rPr lang="en-US" sz="2800" dirty="0"/>
              <a:t>.</a:t>
            </a:r>
          </a:p>
          <a:p>
            <a:pPr marL="365760" indent="-365760">
              <a:spcBef>
                <a:spcPts val="2400"/>
              </a:spcBef>
              <a:buClr>
                <a:srgbClr val="003399"/>
              </a:buClr>
            </a:pPr>
            <a:r>
              <a:rPr lang="en-US" sz="2800" dirty="0"/>
              <a:t>D. Noise related to a construction project.</a:t>
            </a:r>
          </a:p>
          <a:p>
            <a:pPr marL="365760" indent="-365760">
              <a:spcBef>
                <a:spcPts val="2400"/>
              </a:spcBef>
              <a:buClr>
                <a:srgbClr val="003399"/>
              </a:buClr>
            </a:pPr>
            <a:r>
              <a:rPr lang="en-US" sz="2800" dirty="0"/>
              <a:t>E. All are negative externalities</a:t>
            </a:r>
          </a:p>
        </p:txBody>
      </p:sp>
    </p:spTree>
    <p:extLst>
      <p:ext uri="{BB962C8B-B14F-4D97-AF65-F5344CB8AC3E}">
        <p14:creationId xmlns:p14="http://schemas.microsoft.com/office/powerpoint/2010/main" val="403439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36B16-3CC9-9843-9394-452FC1882FD7}"/>
              </a:ext>
            </a:extLst>
          </p:cNvPr>
          <p:cNvPicPr>
            <a:picLocks noChangeAspect="1"/>
          </p:cNvPicPr>
          <p:nvPr/>
        </p:nvPicPr>
        <p:blipFill>
          <a:blip r:embed="rId3"/>
          <a:stretch>
            <a:fillRect/>
          </a:stretch>
        </p:blipFill>
        <p:spPr>
          <a:xfrm>
            <a:off x="685800" y="639819"/>
            <a:ext cx="7772400" cy="5578362"/>
          </a:xfrm>
          <a:prstGeom prst="rect">
            <a:avLst/>
          </a:prstGeom>
        </p:spPr>
      </p:pic>
      <p:sp>
        <p:nvSpPr>
          <p:cNvPr id="7" name="TextBox 6">
            <a:extLst>
              <a:ext uri="{FF2B5EF4-FFF2-40B4-BE49-F238E27FC236}">
                <a16:creationId xmlns:a16="http://schemas.microsoft.com/office/drawing/2014/main" id="{A7E1E908-F5C8-8DD0-8420-E76EF9FF6BF8}"/>
              </a:ext>
            </a:extLst>
          </p:cNvPr>
          <p:cNvSpPr txBox="1"/>
          <p:nvPr/>
        </p:nvSpPr>
        <p:spPr>
          <a:xfrm>
            <a:off x="714702" y="152400"/>
            <a:ext cx="7972097" cy="369332"/>
          </a:xfrm>
          <a:prstGeom prst="rect">
            <a:avLst/>
          </a:prstGeom>
          <a:noFill/>
        </p:spPr>
        <p:txBody>
          <a:bodyPr wrap="square">
            <a:spAutoFit/>
          </a:bodyPr>
          <a:lstStyle/>
          <a:p>
            <a:r>
              <a:rPr lang="en-US" dirty="0">
                <a:solidFill>
                  <a:srgbClr val="E7691E"/>
                </a:solidFill>
                <a:effectLst/>
                <a:latin typeface="Helvetica" pitchFamily="2" charset="0"/>
              </a:rPr>
              <a:t>Impact of London congestion charge starting in March 2003 (</a:t>
            </a:r>
            <a:r>
              <a:rPr lang="en-US" dirty="0" err="1">
                <a:solidFill>
                  <a:srgbClr val="E7691E"/>
                </a:solidFill>
                <a:effectLst/>
                <a:latin typeface="Helvetica" pitchFamily="2" charset="0"/>
                <a:hlinkClick r:id="rId4"/>
              </a:rPr>
              <a:t>Leape</a:t>
            </a:r>
            <a:r>
              <a:rPr lang="en-US" dirty="0">
                <a:solidFill>
                  <a:srgbClr val="E7691E"/>
                </a:solidFill>
                <a:effectLst/>
                <a:latin typeface="Helvetica" pitchFamily="2" charset="0"/>
                <a:hlinkClick r:id="rId4"/>
              </a:rPr>
              <a:t> 2006</a:t>
            </a:r>
            <a:r>
              <a:rPr lang="en-US" dirty="0">
                <a:solidFill>
                  <a:srgbClr val="E7691E"/>
                </a:solidFill>
                <a:effectLst/>
                <a:latin typeface="Helvetica" pitchFamily="2" charset="0"/>
              </a:rPr>
              <a:t>)</a:t>
            </a:r>
          </a:p>
        </p:txBody>
      </p:sp>
    </p:spTree>
    <p:extLst>
      <p:ext uri="{BB962C8B-B14F-4D97-AF65-F5344CB8AC3E}">
        <p14:creationId xmlns:p14="http://schemas.microsoft.com/office/powerpoint/2010/main" val="2303263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The state of Texas funds roads with its gas tax—to  correct for wear and tear produced by driving. What is the correct tax policy for electric vehicles (EVs) for Texas?</a:t>
            </a:r>
          </a:p>
          <a:p>
            <a:pPr marL="365760" lvl="1" indent="-365760">
              <a:spcBef>
                <a:spcPts val="2400"/>
              </a:spcBef>
              <a:buClr>
                <a:srgbClr val="003399"/>
              </a:buClr>
              <a:buFont typeface="Arial" panose="020B0604020202020204" pitchFamily="34" charset="0"/>
              <a:buChar char="•"/>
            </a:pPr>
            <a:r>
              <a:rPr lang="en-US" dirty="0"/>
              <a:t>A. No tax as EVs don’t use gas</a:t>
            </a:r>
          </a:p>
          <a:p>
            <a:pPr marL="365760" lvl="1" indent="-365760">
              <a:spcBef>
                <a:spcPts val="2400"/>
              </a:spcBef>
              <a:buClr>
                <a:srgbClr val="003399"/>
              </a:buClr>
              <a:buFont typeface="Arial" panose="020B0604020202020204" pitchFamily="34" charset="0"/>
              <a:buChar char="•"/>
            </a:pPr>
            <a:r>
              <a:rPr lang="en-US" dirty="0"/>
              <a:t>B. An extra specific tax as EVs also use the road</a:t>
            </a:r>
          </a:p>
          <a:p>
            <a:pPr marL="365760" lvl="1" indent="-365760">
              <a:spcBef>
                <a:spcPts val="2400"/>
              </a:spcBef>
              <a:buClr>
                <a:srgbClr val="003399"/>
              </a:buClr>
              <a:buFont typeface="Arial" panose="020B0604020202020204" pitchFamily="34" charset="0"/>
              <a:buChar char="•"/>
            </a:pPr>
            <a:r>
              <a:rPr lang="en-US" dirty="0"/>
              <a:t>C. A subsidy as EVs mitigate global warming</a:t>
            </a:r>
          </a:p>
          <a:p>
            <a:pPr marL="365760" lvl="1" indent="-365760">
              <a:spcBef>
                <a:spcPts val="2400"/>
              </a:spcBef>
              <a:buClr>
                <a:srgbClr val="003399"/>
              </a:buClr>
              <a:buFont typeface="Arial" panose="020B0604020202020204" pitchFamily="34" charset="0"/>
              <a:buChar char="•"/>
            </a:pPr>
            <a:r>
              <a:rPr lang="en-US" dirty="0"/>
              <a:t>D. Texas should phase out gas cars like California</a:t>
            </a:r>
          </a:p>
        </p:txBody>
      </p:sp>
    </p:spTree>
    <p:extLst>
      <p:ext uri="{BB962C8B-B14F-4D97-AF65-F5344CB8AC3E}">
        <p14:creationId xmlns:p14="http://schemas.microsoft.com/office/powerpoint/2010/main" val="12307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sz="2800" dirty="0">
                <a:solidFill>
                  <a:srgbClr val="003399"/>
                </a:solidFill>
              </a:rPr>
              <a:t>How do we deal with externalities in practice?</a:t>
            </a:r>
          </a:p>
          <a:p>
            <a:pPr marL="365760" indent="-365760">
              <a:spcBef>
                <a:spcPts val="2400"/>
              </a:spcBef>
              <a:buClr>
                <a:srgbClr val="003399"/>
              </a:buClr>
            </a:pPr>
            <a:r>
              <a:rPr lang="en-US" sz="2600" dirty="0">
                <a:solidFill>
                  <a:srgbClr val="CC0000"/>
                </a:solidFill>
              </a:rPr>
              <a:t>Most common response is regulation:</a:t>
            </a:r>
            <a:endParaRPr lang="en-US" sz="2600" dirty="0"/>
          </a:p>
          <a:p>
            <a:pPr marL="1165860" lvl="2" indent="-365760">
              <a:spcBef>
                <a:spcPts val="600"/>
              </a:spcBef>
              <a:buClr>
                <a:srgbClr val="003399"/>
              </a:buClr>
            </a:pPr>
            <a:r>
              <a:rPr lang="en-US" sz="2200" dirty="0"/>
              <a:t>Products/actions that generate negative externalities are forbidden by law (Harmful pollutants, dangerous consumer goods, littering, speeding, criminal behavior)</a:t>
            </a:r>
          </a:p>
          <a:p>
            <a:pPr marL="1165860" lvl="2" indent="-365760">
              <a:spcBef>
                <a:spcPts val="600"/>
              </a:spcBef>
              <a:buClr>
                <a:srgbClr val="003399"/>
              </a:buClr>
            </a:pPr>
            <a:r>
              <a:rPr lang="en-US" sz="2200" dirty="0"/>
              <a:t>The penalty starts with a fine: economically equivalent to a tax but psychologically/socially very different [goal is to prohibit not price externality]</a:t>
            </a:r>
          </a:p>
          <a:p>
            <a:pPr marL="1165860" lvl="2" indent="-365760">
              <a:spcBef>
                <a:spcPts val="600"/>
              </a:spcBef>
              <a:buClr>
                <a:srgbClr val="003399"/>
              </a:buClr>
            </a:pPr>
            <a:r>
              <a:rPr lang="en-US" sz="2200" dirty="0"/>
              <a:t>Limit (=allowance) on pollutant emissions. Example: smog check for gas cars in California</a:t>
            </a:r>
          </a:p>
          <a:p>
            <a:pPr marL="365760" indent="-365760">
              <a:spcBef>
                <a:spcPts val="2400"/>
              </a:spcBef>
              <a:buClr>
                <a:srgbClr val="003399"/>
              </a:buClr>
            </a:pPr>
            <a:r>
              <a:rPr lang="en-US" sz="2600" dirty="0">
                <a:solidFill>
                  <a:srgbClr val="CC0000"/>
                </a:solidFill>
              </a:rPr>
              <a:t>Issue with regulation (for economists):</a:t>
            </a:r>
          </a:p>
          <a:p>
            <a:pPr lvl="1" indent="-342900">
              <a:spcBef>
                <a:spcPts val="2400"/>
              </a:spcBef>
              <a:buClr>
                <a:srgbClr val="003399"/>
              </a:buClr>
              <a:buFont typeface="Arial" panose="020B0604020202020204" pitchFamily="34" charset="0"/>
              <a:buChar char="•"/>
            </a:pPr>
            <a:r>
              <a:rPr lang="en-US" sz="2200" dirty="0"/>
              <a:t>Issue: cheap to reduce pollutant in some cases but not others. Example: electric cars exist but not electric planes =&gt; CO2 allowance could kill high value aviation industry</a:t>
            </a:r>
          </a:p>
          <a:p>
            <a:pPr marL="1165860" lvl="2" indent="-365760">
              <a:spcBef>
                <a:spcPts val="600"/>
              </a:spcBef>
              <a:buClr>
                <a:srgbClr val="003399"/>
              </a:buClr>
            </a:pPr>
            <a:endParaRPr lang="en-US" dirty="0"/>
          </a:p>
        </p:txBody>
      </p:sp>
    </p:spTree>
    <p:extLst>
      <p:ext uri="{BB962C8B-B14F-4D97-AF65-F5344CB8AC3E}">
        <p14:creationId xmlns:p14="http://schemas.microsoft.com/office/powerpoint/2010/main" val="2130061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Taxes and regulation combination: </a:t>
            </a:r>
            <a:r>
              <a:rPr lang="en-US" dirty="0" err="1">
                <a:solidFill>
                  <a:srgbClr val="003399"/>
                </a:solidFill>
              </a:rPr>
              <a:t>Cap&amp;Trade</a:t>
            </a:r>
            <a:endParaRPr lang="en-US" dirty="0">
              <a:solidFill>
                <a:srgbClr val="003399"/>
              </a:solidFill>
            </a:endParaRPr>
          </a:p>
          <a:p>
            <a:pPr marL="365760" indent="-365760">
              <a:spcBef>
                <a:spcPts val="2400"/>
              </a:spcBef>
              <a:buClr>
                <a:srgbClr val="003399"/>
              </a:buClr>
            </a:pPr>
            <a:r>
              <a:rPr lang="en-US" sz="2800" dirty="0">
                <a:solidFill>
                  <a:srgbClr val="CC0000"/>
                </a:solidFill>
              </a:rPr>
              <a:t>Emission permits and trading (=</a:t>
            </a:r>
            <a:r>
              <a:rPr lang="en-US" sz="2800" dirty="0" err="1">
                <a:solidFill>
                  <a:srgbClr val="CC0000"/>
                </a:solidFill>
              </a:rPr>
              <a:t>cap&amp;trade</a:t>
            </a:r>
            <a:r>
              <a:rPr lang="en-US" sz="2800" dirty="0">
                <a:solidFill>
                  <a:srgbClr val="CC0000"/>
                </a:solidFill>
              </a:rPr>
              <a:t>):</a:t>
            </a:r>
          </a:p>
          <a:p>
            <a:pPr marL="765810" lvl="1" indent="-365760">
              <a:spcBef>
                <a:spcPts val="2400"/>
              </a:spcBef>
              <a:buClr>
                <a:srgbClr val="003399"/>
              </a:buClr>
            </a:pPr>
            <a:r>
              <a:rPr lang="en-US" sz="2400" dirty="0"/>
              <a:t>Pollutant emitters are given emission permits</a:t>
            </a:r>
          </a:p>
          <a:p>
            <a:pPr marL="765810" lvl="1" indent="-365760">
              <a:spcBef>
                <a:spcPts val="2400"/>
              </a:spcBef>
              <a:buClr>
                <a:srgbClr val="003399"/>
              </a:buClr>
            </a:pPr>
            <a:r>
              <a:rPr lang="en-US" sz="2400" dirty="0"/>
              <a:t>Pollutant emitters can trade their emission allowances.</a:t>
            </a:r>
          </a:p>
          <a:p>
            <a:pPr marL="765810" lvl="1" indent="-365760">
              <a:spcBef>
                <a:spcPts val="2400"/>
              </a:spcBef>
              <a:buClr>
                <a:srgbClr val="003399"/>
              </a:buClr>
            </a:pPr>
            <a:r>
              <a:rPr lang="en-US" sz="2400" dirty="0"/>
              <a:t>Price of emissions is the same for all. If total allowances set such that price=external MC then efficient</a:t>
            </a:r>
          </a:p>
          <a:p>
            <a:pPr marL="365760" indent="-365760">
              <a:spcBef>
                <a:spcPts val="2400"/>
              </a:spcBef>
              <a:buClr>
                <a:srgbClr val="003399"/>
              </a:buClr>
            </a:pPr>
            <a:r>
              <a:rPr lang="en-US" sz="2800" dirty="0" err="1">
                <a:solidFill>
                  <a:srgbClr val="CC0000"/>
                </a:solidFill>
              </a:rPr>
              <a:t>Cap&amp;trade</a:t>
            </a:r>
            <a:r>
              <a:rPr lang="en-US" sz="2800" dirty="0">
                <a:solidFill>
                  <a:srgbClr val="CC0000"/>
                </a:solidFill>
              </a:rPr>
              <a:t> has been used in transitions:</a:t>
            </a:r>
            <a:endParaRPr lang="en-US" dirty="0"/>
          </a:p>
          <a:p>
            <a:pPr marL="765810" lvl="1" indent="-365760">
              <a:spcBef>
                <a:spcPts val="2400"/>
              </a:spcBef>
              <a:buClr>
                <a:srgbClr val="003399"/>
              </a:buClr>
            </a:pPr>
            <a:r>
              <a:rPr lang="en-US" sz="2400" dirty="0"/>
              <a:t>SO</a:t>
            </a:r>
            <a:r>
              <a:rPr lang="en-US" sz="2400" baseline="-25000" dirty="0"/>
              <a:t>2</a:t>
            </a:r>
            <a:r>
              <a:rPr lang="en-US" sz="2400" dirty="0"/>
              <a:t> emissions creating acid rain, CFCs depleting ozone layer: costly to prohibit immediately as time is needed to develop substitutes</a:t>
            </a:r>
          </a:p>
          <a:p>
            <a:pPr marL="765810" lvl="1" indent="-365760">
              <a:spcBef>
                <a:spcPts val="2400"/>
              </a:spcBef>
              <a:buClr>
                <a:srgbClr val="003399"/>
              </a:buClr>
            </a:pPr>
            <a:r>
              <a:rPr lang="en-US" sz="2400" dirty="0"/>
              <a:t>phased-out over years through </a:t>
            </a:r>
            <a:r>
              <a:rPr lang="en-US" sz="2400" dirty="0" err="1"/>
              <a:t>cap&amp;trade</a:t>
            </a:r>
            <a:r>
              <a:rPr lang="en-US" sz="2400" dirty="0"/>
              <a:t> system with shrinking allowances</a:t>
            </a:r>
          </a:p>
          <a:p>
            <a:pPr marL="765810" lvl="1" indent="-365760">
              <a:spcBef>
                <a:spcPts val="2400"/>
              </a:spcBef>
              <a:buClr>
                <a:srgbClr val="003399"/>
              </a:buClr>
            </a:pPr>
            <a:endParaRPr lang="en-US" sz="2400" dirty="0"/>
          </a:p>
        </p:txBody>
      </p:sp>
    </p:spTree>
    <p:extLst>
      <p:ext uri="{BB962C8B-B14F-4D97-AF65-F5344CB8AC3E}">
        <p14:creationId xmlns:p14="http://schemas.microsoft.com/office/powerpoint/2010/main" val="3688450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Suppose the US adopts a </a:t>
            </a:r>
            <a:r>
              <a:rPr lang="en-US" dirty="0" err="1"/>
              <a:t>cap&amp;trade</a:t>
            </a:r>
            <a:r>
              <a:rPr lang="en-US" dirty="0"/>
              <a:t> policy for carbon emissions where each industry gets permits equal to 50% of their 2024 emissions. What would happen to aviation industry? </a:t>
            </a:r>
          </a:p>
          <a:p>
            <a:pPr marL="365760" lvl="1" indent="-365760">
              <a:spcBef>
                <a:spcPts val="2400"/>
              </a:spcBef>
              <a:buClr>
                <a:srgbClr val="003399"/>
              </a:buClr>
              <a:buFont typeface="Arial" panose="020B0604020202020204" pitchFamily="34" charset="0"/>
              <a:buChar char="•"/>
            </a:pPr>
            <a:r>
              <a:rPr lang="en-US" dirty="0"/>
              <a:t>A. Aviation industry would shrink a lot as they can’t fly planes without fossil fuels</a:t>
            </a:r>
          </a:p>
          <a:p>
            <a:pPr marL="365760" lvl="1" indent="-365760">
              <a:spcBef>
                <a:spcPts val="2400"/>
              </a:spcBef>
              <a:buClr>
                <a:srgbClr val="003399"/>
              </a:buClr>
              <a:buFont typeface="Arial" panose="020B0604020202020204" pitchFamily="34" charset="0"/>
              <a:buChar char="•"/>
            </a:pPr>
            <a:r>
              <a:rPr lang="en-US" dirty="0"/>
              <a:t>B. Aviation industry would buy permits from other industries and just charge the extra cost on flyers.</a:t>
            </a:r>
          </a:p>
          <a:p>
            <a:pPr marL="365760" lvl="1" indent="-365760">
              <a:spcBef>
                <a:spcPts val="2400"/>
              </a:spcBef>
              <a:buClr>
                <a:srgbClr val="003399"/>
              </a:buClr>
              <a:buFont typeface="Arial" panose="020B0604020202020204" pitchFamily="34" charset="0"/>
              <a:buChar char="•"/>
            </a:pPr>
            <a:r>
              <a:rPr lang="en-US" dirty="0"/>
              <a:t>C. Aviation industry would invent quickly E-planes.</a:t>
            </a:r>
          </a:p>
          <a:p>
            <a:pPr marL="365760" lvl="1" indent="-365760">
              <a:spcBef>
                <a:spcPts val="2400"/>
              </a:spcBef>
              <a:buClr>
                <a:srgbClr val="003399"/>
              </a:buClr>
              <a:buFont typeface="Arial" panose="020B0604020202020204" pitchFamily="34" charset="0"/>
              <a:buChar char="•"/>
            </a:pPr>
            <a:r>
              <a:rPr lang="en-US" dirty="0"/>
              <a:t>D. All of A, B, C.</a:t>
            </a:r>
          </a:p>
          <a:p>
            <a:pPr marL="365760" lvl="1" indent="-365760">
              <a:spcBef>
                <a:spcPts val="2400"/>
              </a:spcBef>
              <a:buClr>
                <a:srgbClr val="003399"/>
              </a:buClr>
              <a:buFont typeface="Arial" panose="020B0604020202020204" pitchFamily="34" charset="0"/>
              <a:buChar char="•"/>
            </a:pPr>
            <a:endParaRPr lang="en-US" dirty="0"/>
          </a:p>
          <a:p>
            <a:pPr marL="0" lvl="1" indent="0">
              <a:spcBef>
                <a:spcPts val="2400"/>
              </a:spcBef>
              <a:buClr>
                <a:srgbClr val="003399"/>
              </a:buClr>
              <a:buNone/>
            </a:pPr>
            <a:endParaRPr lang="en-US" dirty="0"/>
          </a:p>
        </p:txBody>
      </p:sp>
    </p:spTree>
    <p:extLst>
      <p:ext uri="{BB962C8B-B14F-4D97-AF65-F5344CB8AC3E}">
        <p14:creationId xmlns:p14="http://schemas.microsoft.com/office/powerpoint/2010/main" val="1584461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IV.  Dealing with Global Warming</a:t>
            </a:r>
            <a:endParaRPr lang="en-US" sz="3200" i="1" cap="small" dirty="0">
              <a:solidFill>
                <a:srgbClr val="CC0000"/>
              </a:solidFill>
            </a:endParaRPr>
          </a:p>
        </p:txBody>
      </p:sp>
    </p:spTree>
    <p:extLst>
      <p:ext uri="{BB962C8B-B14F-4D97-AF65-F5344CB8AC3E}">
        <p14:creationId xmlns:p14="http://schemas.microsoft.com/office/powerpoint/2010/main" val="529141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Main Costs of Global Warming</a:t>
            </a:r>
          </a:p>
          <a:p>
            <a:pPr marL="0" indent="0">
              <a:spcBef>
                <a:spcPts val="2400"/>
              </a:spcBef>
              <a:buClr>
                <a:srgbClr val="003399"/>
              </a:buClr>
              <a:buNone/>
            </a:pPr>
            <a:r>
              <a:rPr lang="en-US" sz="2400" dirty="0"/>
              <a:t>Great variation across areas and economic development. Pace of change is what makes adaptation particularly daunting:</a:t>
            </a:r>
          </a:p>
          <a:p>
            <a:pPr marL="365760" indent="-365760">
              <a:spcBef>
                <a:spcPts val="2400"/>
              </a:spcBef>
              <a:buClr>
                <a:srgbClr val="003399"/>
              </a:buClr>
            </a:pPr>
            <a:r>
              <a:rPr lang="en-US" sz="2400" dirty="0"/>
              <a:t>Extreme weather makes many populated places less livable (sea rise, heatwaves, droughts, smoke from fires) </a:t>
            </a:r>
          </a:p>
          <a:p>
            <a:pPr marL="765810" lvl="1" indent="-365760">
              <a:spcBef>
                <a:spcPts val="2400"/>
              </a:spcBef>
              <a:buClr>
                <a:srgbClr val="003399"/>
              </a:buClr>
            </a:pPr>
            <a:r>
              <a:rPr lang="en-US" sz="2200" dirty="0"/>
              <a:t>Could lead to mass migration movements that are disruptive in our world of independent nations</a:t>
            </a:r>
          </a:p>
          <a:p>
            <a:pPr marL="365760" indent="-365760">
              <a:spcBef>
                <a:spcPts val="2400"/>
              </a:spcBef>
              <a:buClr>
                <a:srgbClr val="003399"/>
              </a:buClr>
            </a:pPr>
            <a:r>
              <a:rPr lang="en-US" sz="2400" dirty="0"/>
              <a:t>Agricultural production disruptions and food security risks: </a:t>
            </a:r>
          </a:p>
          <a:p>
            <a:pPr marL="765810" lvl="1" indent="-365760">
              <a:spcBef>
                <a:spcPts val="2400"/>
              </a:spcBef>
              <a:buClr>
                <a:srgbClr val="003399"/>
              </a:buClr>
            </a:pPr>
            <a:r>
              <a:rPr lang="en-US" sz="2200" dirty="0"/>
              <a:t>demand for food inelastic in the short-run. Spikes in prices if agricultural output falls =&gt; Famines in low-income countries</a:t>
            </a:r>
          </a:p>
          <a:p>
            <a:pPr marL="365760" indent="-365760">
              <a:spcBef>
                <a:spcPts val="2400"/>
              </a:spcBef>
              <a:buClr>
                <a:srgbClr val="003399"/>
              </a:buClr>
            </a:pPr>
            <a:r>
              <a:rPr lang="en-US" sz="2400" dirty="0"/>
              <a:t>Impact on bio-diversity (mass extinctions)</a:t>
            </a:r>
          </a:p>
          <a:p>
            <a:pPr marL="365760" indent="-365760">
              <a:spcBef>
                <a:spcPts val="2400"/>
              </a:spcBef>
              <a:buClr>
                <a:srgbClr val="003399"/>
              </a:buClr>
            </a:pPr>
            <a:endParaRPr lang="en-US" sz="2400" dirty="0"/>
          </a:p>
        </p:txBody>
      </p:sp>
    </p:spTree>
    <p:extLst>
      <p:ext uri="{BB962C8B-B14F-4D97-AF65-F5344CB8AC3E}">
        <p14:creationId xmlns:p14="http://schemas.microsoft.com/office/powerpoint/2010/main" val="3294581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
            <a:ext cx="838200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sz="2600" dirty="0"/>
              <a:t>Question: Suppose extreme weather shock reduces vegetables production globally by 20% which makes prices go up 200%. Which mitigating policy is most </a:t>
            </a:r>
            <a:r>
              <a:rPr lang="en-US" sz="2600" b="1" dirty="0"/>
              <a:t>efficient</a:t>
            </a:r>
            <a:r>
              <a:rPr lang="en-US" sz="2600" dirty="0"/>
              <a:t>?  </a:t>
            </a:r>
          </a:p>
          <a:p>
            <a:pPr marL="365760" lvl="1" indent="-365760">
              <a:spcBef>
                <a:spcPts val="2400"/>
              </a:spcBef>
              <a:buClr>
                <a:srgbClr val="003399"/>
              </a:buClr>
              <a:buFont typeface="Arial" panose="020B0604020202020204" pitchFamily="34" charset="0"/>
              <a:buChar char="•"/>
            </a:pPr>
            <a:r>
              <a:rPr lang="en-US" sz="2400" dirty="0"/>
              <a:t>A. Nothing: Let poor people in poor countries starve and let others pay more for food</a:t>
            </a:r>
          </a:p>
          <a:p>
            <a:pPr marL="365760" lvl="1" indent="-365760">
              <a:spcBef>
                <a:spcPts val="2400"/>
              </a:spcBef>
              <a:buClr>
                <a:srgbClr val="003399"/>
              </a:buClr>
              <a:buFont typeface="Arial" panose="020B0604020202020204" pitchFamily="34" charset="0"/>
              <a:buChar char="•"/>
            </a:pPr>
            <a:r>
              <a:rPr lang="en-US" sz="2400" dirty="0"/>
              <a:t>B. Regulation: Prohibit meat so that everybody can survive with vegetarian diet.</a:t>
            </a:r>
          </a:p>
          <a:p>
            <a:pPr marL="365760" lvl="1" indent="-365760">
              <a:spcBef>
                <a:spcPts val="2400"/>
              </a:spcBef>
              <a:buClr>
                <a:srgbClr val="003399"/>
              </a:buClr>
              <a:buFont typeface="Arial" panose="020B0604020202020204" pitchFamily="34" charset="0"/>
              <a:buChar char="•"/>
            </a:pPr>
            <a:r>
              <a:rPr lang="en-US" sz="2400" dirty="0"/>
              <a:t>C. Tax: Impose a high tax on meat to discourage wasteful use of cereals to grow meat.</a:t>
            </a:r>
          </a:p>
          <a:p>
            <a:pPr marL="365760" lvl="1" indent="-365760">
              <a:spcBef>
                <a:spcPts val="2400"/>
              </a:spcBef>
              <a:buClr>
                <a:srgbClr val="003399"/>
              </a:buClr>
              <a:buFont typeface="Arial" panose="020B0604020202020204" pitchFamily="34" charset="0"/>
              <a:buChar char="•"/>
            </a:pPr>
            <a:r>
              <a:rPr lang="en-US" sz="2400" dirty="0"/>
              <a:t>D. Universal basic income so that everybody can afford food funded by tax on rich people/countries</a:t>
            </a:r>
          </a:p>
          <a:p>
            <a:pPr marL="365760" lvl="1" indent="-365760">
              <a:spcBef>
                <a:spcPts val="2400"/>
              </a:spcBef>
              <a:buClr>
                <a:srgbClr val="003399"/>
              </a:buClr>
              <a:buFont typeface="Arial" panose="020B0604020202020204" pitchFamily="34" charset="0"/>
              <a:buChar char="•"/>
            </a:pPr>
            <a:endParaRPr lang="en-US" sz="2400" dirty="0"/>
          </a:p>
          <a:p>
            <a:pPr marL="0" lvl="1" indent="0">
              <a:spcBef>
                <a:spcPts val="2400"/>
              </a:spcBef>
              <a:buClr>
                <a:srgbClr val="003399"/>
              </a:buClr>
              <a:buNone/>
            </a:pPr>
            <a:endParaRPr lang="en-US" dirty="0"/>
          </a:p>
        </p:txBody>
      </p:sp>
    </p:spTree>
    <p:extLst>
      <p:ext uri="{BB962C8B-B14F-4D97-AF65-F5344CB8AC3E}">
        <p14:creationId xmlns:p14="http://schemas.microsoft.com/office/powerpoint/2010/main" val="1216724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4840" y="76200"/>
            <a:ext cx="7894320" cy="62484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Carbon tax: Economists’ Narrow Solution</a:t>
            </a:r>
          </a:p>
          <a:p>
            <a:pPr>
              <a:spcBef>
                <a:spcPts val="2400"/>
              </a:spcBef>
              <a:buClr>
                <a:srgbClr val="003399"/>
              </a:buClr>
            </a:pPr>
            <a:r>
              <a:rPr lang="en-US" sz="2400" dirty="0"/>
              <a:t>CO2 emissions impose a global warming externality ⇒ Solution is to impose a carbon tax equal to the marginal damage of CO2 [</a:t>
            </a:r>
            <a:r>
              <a:rPr lang="en-US" sz="2400" dirty="0">
                <a:hlinkClick r:id="rId3"/>
              </a:rPr>
              <a:t>economists carbon tax letter</a:t>
            </a:r>
            <a:r>
              <a:rPr lang="en-US" sz="2400" dirty="0"/>
              <a:t>]</a:t>
            </a:r>
          </a:p>
          <a:p>
            <a:pPr>
              <a:spcBef>
                <a:spcPts val="2400"/>
              </a:spcBef>
              <a:buClr>
                <a:srgbClr val="003399"/>
              </a:buClr>
            </a:pPr>
            <a:r>
              <a:rPr lang="en-US" sz="2400" dirty="0"/>
              <a:t>But what is the marginal damage of CO2? Costs hard to evaluate and depend greatly on how you discount the future as most of the damage is (used to be) in the future</a:t>
            </a:r>
          </a:p>
          <a:p>
            <a:pPr lvl="1" indent="-342900">
              <a:spcBef>
                <a:spcPts val="2400"/>
              </a:spcBef>
              <a:buClr>
                <a:srgbClr val="003399"/>
              </a:buClr>
              <a:buFont typeface="Wingdings" pitchFamily="2" charset="2"/>
              <a:buChar char="§"/>
            </a:pPr>
            <a:r>
              <a:rPr lang="en-US" sz="2200" dirty="0"/>
              <a:t>If future is discounted heavily (individual humans are impatient), CO2 damage cost is small and it is desirable to let global warming happen and civilization collapse!</a:t>
            </a:r>
          </a:p>
          <a:p>
            <a:pPr lvl="1" indent="-342900">
              <a:spcBef>
                <a:spcPts val="2400"/>
              </a:spcBef>
              <a:buClr>
                <a:srgbClr val="003399"/>
              </a:buClr>
              <a:buFont typeface="Wingdings" pitchFamily="2" charset="2"/>
              <a:buChar char="§"/>
            </a:pPr>
            <a:r>
              <a:rPr lang="en-US" sz="2200" dirty="0"/>
              <a:t>If future not discounted heavily, then big but unpopular carbon tax is called for</a:t>
            </a:r>
          </a:p>
          <a:p>
            <a:pPr>
              <a:spcBef>
                <a:spcPts val="2400"/>
              </a:spcBef>
              <a:buClr>
                <a:srgbClr val="003399"/>
              </a:buClr>
            </a:pPr>
            <a:r>
              <a:rPr lang="en-US" sz="2400" dirty="0"/>
              <a:t>Economists have probably slowed down the process on net by underestimating costs (comparing Florida to Minnesota)</a:t>
            </a:r>
          </a:p>
          <a:p>
            <a:pPr marL="365760" indent="-365760">
              <a:spcBef>
                <a:spcPts val="2400"/>
              </a:spcBef>
              <a:buClr>
                <a:srgbClr val="003399"/>
              </a:buClr>
            </a:pPr>
            <a:endParaRPr lang="en-US" sz="2400" dirty="0"/>
          </a:p>
        </p:txBody>
      </p:sp>
    </p:spTree>
    <p:extLst>
      <p:ext uri="{BB962C8B-B14F-4D97-AF65-F5344CB8AC3E}">
        <p14:creationId xmlns:p14="http://schemas.microsoft.com/office/powerpoint/2010/main" val="2548792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52400"/>
            <a:ext cx="7711440" cy="6858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Gas taxes are generally very unpopular</a:t>
            </a:r>
          </a:p>
          <a:p>
            <a:pPr marL="365760" lvl="1" indent="-365760">
              <a:spcBef>
                <a:spcPts val="2400"/>
              </a:spcBef>
              <a:buClr>
                <a:srgbClr val="003399"/>
              </a:buClr>
              <a:buFont typeface="Arial" panose="020B0604020202020204" pitchFamily="34" charset="0"/>
              <a:buChar char="•"/>
            </a:pPr>
            <a:endParaRPr lang="en-US" sz="2400" dirty="0"/>
          </a:p>
          <a:p>
            <a:pPr marL="0" lvl="1" indent="0">
              <a:spcBef>
                <a:spcPts val="2400"/>
              </a:spcBef>
              <a:buClr>
                <a:srgbClr val="003399"/>
              </a:buClr>
              <a:buNone/>
            </a:pPr>
            <a:endParaRPr lang="en-US" dirty="0"/>
          </a:p>
        </p:txBody>
      </p:sp>
      <p:pic>
        <p:nvPicPr>
          <p:cNvPr id="2" name="Picture 1">
            <a:extLst>
              <a:ext uri="{FF2B5EF4-FFF2-40B4-BE49-F238E27FC236}">
                <a16:creationId xmlns:a16="http://schemas.microsoft.com/office/drawing/2014/main" id="{179F9D0D-F918-8D7A-F4D3-C23679D27391}"/>
              </a:ext>
            </a:extLst>
          </p:cNvPr>
          <p:cNvPicPr>
            <a:picLocks noChangeAspect="1"/>
          </p:cNvPicPr>
          <p:nvPr/>
        </p:nvPicPr>
        <p:blipFill>
          <a:blip r:embed="rId3"/>
          <a:stretch>
            <a:fillRect/>
          </a:stretch>
        </p:blipFill>
        <p:spPr>
          <a:xfrm>
            <a:off x="364915" y="762000"/>
            <a:ext cx="8414170" cy="4724400"/>
          </a:xfrm>
          <a:prstGeom prst="rect">
            <a:avLst/>
          </a:prstGeom>
        </p:spPr>
      </p:pic>
      <p:sp>
        <p:nvSpPr>
          <p:cNvPr id="3" name="TextBox 2">
            <a:extLst>
              <a:ext uri="{FF2B5EF4-FFF2-40B4-BE49-F238E27FC236}">
                <a16:creationId xmlns:a16="http://schemas.microsoft.com/office/drawing/2014/main" id="{46EDED53-34D0-993C-7D60-358668346D03}"/>
              </a:ext>
            </a:extLst>
          </p:cNvPr>
          <p:cNvSpPr txBox="1"/>
          <p:nvPr/>
        </p:nvSpPr>
        <p:spPr>
          <a:xfrm>
            <a:off x="434340" y="5597604"/>
            <a:ext cx="8633460" cy="1107996"/>
          </a:xfrm>
          <a:prstGeom prst="rect">
            <a:avLst/>
          </a:prstGeom>
          <a:noFill/>
        </p:spPr>
        <p:txBody>
          <a:bodyPr wrap="square" rtlCol="0">
            <a:spAutoFit/>
          </a:bodyPr>
          <a:lstStyle/>
          <a:p>
            <a:r>
              <a:rPr lang="en-US" sz="2200" dirty="0">
                <a:solidFill>
                  <a:srgbClr val="C00000"/>
                </a:solidFill>
              </a:rPr>
              <a:t>Gas taxes are the go-to solution for economists. In practice, many gas users are inelastic and low income and get upset. Gas taxes tend to generate “tax revolts” as in the Yellow Vest movement in France in 2022. </a:t>
            </a:r>
          </a:p>
        </p:txBody>
      </p:sp>
    </p:spTree>
    <p:extLst>
      <p:ext uri="{BB962C8B-B14F-4D97-AF65-F5344CB8AC3E}">
        <p14:creationId xmlns:p14="http://schemas.microsoft.com/office/powerpoint/2010/main" val="416589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524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2400"/>
              </a:spcBef>
              <a:buClr>
                <a:srgbClr val="003399"/>
              </a:buClr>
              <a:buNone/>
            </a:pPr>
            <a:r>
              <a:rPr lang="en-US" sz="2800" dirty="0"/>
              <a:t>Example: Suppose you have a beehive in your garden to produce homemade honey you sell to fellow students. Does this produce externalities?</a:t>
            </a:r>
          </a:p>
          <a:p>
            <a:pPr marL="857250" lvl="1" indent="-457200">
              <a:spcBef>
                <a:spcPts val="2400"/>
              </a:spcBef>
              <a:buClr>
                <a:srgbClr val="003399"/>
              </a:buClr>
              <a:buAutoNum type="alphaUcPeriod"/>
            </a:pPr>
            <a:r>
              <a:rPr lang="en-US" sz="2400" dirty="0"/>
              <a:t>Yes, a negative externality if neighbors get stung by your bees.</a:t>
            </a:r>
          </a:p>
          <a:p>
            <a:pPr marL="857250" lvl="1" indent="-457200">
              <a:spcBef>
                <a:spcPts val="2400"/>
              </a:spcBef>
              <a:buClr>
                <a:srgbClr val="003399"/>
              </a:buClr>
              <a:buAutoNum type="alphaUcPeriod"/>
            </a:pPr>
            <a:r>
              <a:rPr lang="en-US" sz="2400" dirty="0"/>
              <a:t>Yes, a positive externality as the bees help with pollination in the organic farm next door. </a:t>
            </a:r>
          </a:p>
          <a:p>
            <a:pPr marL="857250" lvl="1" indent="-457200">
              <a:spcBef>
                <a:spcPts val="2400"/>
              </a:spcBef>
              <a:buClr>
                <a:srgbClr val="003399"/>
              </a:buClr>
              <a:buAutoNum type="alphaUcPeriod"/>
            </a:pPr>
            <a:r>
              <a:rPr lang="en-US" sz="2400" dirty="0"/>
              <a:t>Yes, a positive externality because fellow students love to stop by and discuss my beehive hobby.</a:t>
            </a:r>
          </a:p>
          <a:p>
            <a:pPr marL="857250" lvl="1" indent="-457200">
              <a:spcBef>
                <a:spcPts val="2400"/>
              </a:spcBef>
              <a:buClr>
                <a:srgbClr val="003399"/>
              </a:buClr>
              <a:buAutoNum type="alphaUcPeriod"/>
            </a:pPr>
            <a:r>
              <a:rPr lang="en-US" sz="2400" dirty="0"/>
              <a:t>All of A, B, and C</a:t>
            </a:r>
          </a:p>
        </p:txBody>
      </p:sp>
    </p:spTree>
    <p:extLst>
      <p:ext uri="{BB962C8B-B14F-4D97-AF65-F5344CB8AC3E}">
        <p14:creationId xmlns:p14="http://schemas.microsoft.com/office/powerpoint/2010/main" val="531359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carbon dioxide emissions&#10;&#10;Description automatically generated">
            <a:extLst>
              <a:ext uri="{FF2B5EF4-FFF2-40B4-BE49-F238E27FC236}">
                <a16:creationId xmlns:a16="http://schemas.microsoft.com/office/drawing/2014/main" id="{CD082926-4D6F-228B-309E-B7FF460735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034" y="76201"/>
            <a:ext cx="8425365" cy="6705600"/>
          </a:xfrm>
        </p:spPr>
      </p:pic>
    </p:spTree>
    <p:extLst>
      <p:ext uri="{BB962C8B-B14F-4D97-AF65-F5344CB8AC3E}">
        <p14:creationId xmlns:p14="http://schemas.microsoft.com/office/powerpoint/2010/main" val="2017085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8600"/>
            <a:ext cx="8122920" cy="60198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Broader View on Reducing Emissions</a:t>
            </a:r>
          </a:p>
          <a:p>
            <a:pPr>
              <a:spcBef>
                <a:spcPts val="2400"/>
              </a:spcBef>
              <a:buClr>
                <a:srgbClr val="003399"/>
              </a:buClr>
            </a:pPr>
            <a:r>
              <a:rPr lang="en-US" sz="2600" dirty="0"/>
              <a:t>Massive CO2 emissions pose existential civilizational risk (like CFCs destroying vital ozone layer)</a:t>
            </a:r>
          </a:p>
          <a:p>
            <a:pPr>
              <a:spcBef>
                <a:spcPts val="2400"/>
              </a:spcBef>
              <a:buClr>
                <a:srgbClr val="003399"/>
              </a:buClr>
            </a:pPr>
            <a:r>
              <a:rPr lang="en-US" sz="2600" dirty="0"/>
              <a:t>Solution is to decarbonize as a social choice and we need to do it fast (within decades not centuries)</a:t>
            </a:r>
          </a:p>
          <a:p>
            <a:pPr>
              <a:spcBef>
                <a:spcPts val="2400"/>
              </a:spcBef>
              <a:buClr>
                <a:srgbClr val="003399"/>
              </a:buClr>
            </a:pPr>
            <a:r>
              <a:rPr lang="en-US" sz="2600" dirty="0"/>
              <a:t>Economists’ obsession about estimating the Marginal Cost of CO2 emissions is a distraction. Shows the limitation of marginal analysis dear to economists:</a:t>
            </a:r>
          </a:p>
          <a:p>
            <a:pPr lvl="1">
              <a:spcBef>
                <a:spcPts val="2400"/>
              </a:spcBef>
              <a:buClr>
                <a:srgbClr val="003399"/>
              </a:buClr>
            </a:pPr>
            <a:r>
              <a:rPr lang="en-US" sz="2400" dirty="0"/>
              <a:t>Getting the exact price/quantity right at the margin is 2</a:t>
            </a:r>
            <a:r>
              <a:rPr lang="en-US" sz="2400" baseline="30000" dirty="0"/>
              <a:t>nd</a:t>
            </a:r>
            <a:r>
              <a:rPr lang="en-US" sz="2400" dirty="0"/>
              <a:t> order </a:t>
            </a:r>
          </a:p>
          <a:p>
            <a:pPr lvl="1">
              <a:spcBef>
                <a:spcPts val="2400"/>
              </a:spcBef>
              <a:buClr>
                <a:srgbClr val="003399"/>
              </a:buClr>
            </a:pPr>
            <a:r>
              <a:rPr lang="en-US" sz="2400" dirty="0"/>
              <a:t>The 1</a:t>
            </a:r>
            <a:r>
              <a:rPr lang="en-US" sz="2400" baseline="30000" dirty="0"/>
              <a:t>st</a:t>
            </a:r>
            <a:r>
              <a:rPr lang="en-US" sz="2400" dirty="0"/>
              <a:t> order problem is to decarbonize</a:t>
            </a:r>
          </a:p>
          <a:p>
            <a:pPr marL="0" indent="0">
              <a:spcBef>
                <a:spcPts val="2400"/>
              </a:spcBef>
              <a:buClr>
                <a:srgbClr val="003399"/>
              </a:buClr>
              <a:buNone/>
            </a:pPr>
            <a:endParaRPr lang="en-US" sz="2400" dirty="0"/>
          </a:p>
        </p:txBody>
      </p:sp>
    </p:spTree>
    <p:extLst>
      <p:ext uri="{BB962C8B-B14F-4D97-AF65-F5344CB8AC3E}">
        <p14:creationId xmlns:p14="http://schemas.microsoft.com/office/powerpoint/2010/main" val="9942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8600"/>
            <a:ext cx="853440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Broader View on Reducing Emissions: Solutions</a:t>
            </a:r>
          </a:p>
          <a:p>
            <a:pPr>
              <a:spcBef>
                <a:spcPts val="2400"/>
              </a:spcBef>
              <a:buClr>
                <a:srgbClr val="003399"/>
              </a:buClr>
            </a:pPr>
            <a:r>
              <a:rPr lang="en-US" sz="2800" dirty="0"/>
              <a:t>Costs of climate change have already surpassed the cost of transition, we moved too slowly.</a:t>
            </a:r>
          </a:p>
          <a:p>
            <a:pPr>
              <a:spcBef>
                <a:spcPts val="2400"/>
              </a:spcBef>
              <a:buClr>
                <a:srgbClr val="003399"/>
              </a:buClr>
            </a:pPr>
            <a:r>
              <a:rPr lang="en-US" sz="2800" dirty="0"/>
              <a:t>Decarbonization is within sight: renewable electricity (solar/wind) + grid + big batteries could replace most fossil fuels. Renewable energy cost dropping fast.</a:t>
            </a:r>
          </a:p>
          <a:p>
            <a:pPr>
              <a:spcBef>
                <a:spcPts val="2400"/>
              </a:spcBef>
              <a:buClr>
                <a:srgbClr val="003399"/>
              </a:buClr>
            </a:pPr>
            <a:r>
              <a:rPr lang="en-US" sz="2800" dirty="0"/>
              <a:t>Could be done without killing economic growth and without huge short-term disruptions. COVID response likely cost more</a:t>
            </a:r>
          </a:p>
          <a:p>
            <a:pPr>
              <a:spcBef>
                <a:spcPts val="2400"/>
              </a:spcBef>
              <a:buClr>
                <a:srgbClr val="003399"/>
              </a:buClr>
            </a:pPr>
            <a:r>
              <a:rPr lang="en-US" sz="2800" dirty="0"/>
              <a:t>Economists’ useful point: some sectors are cheaper to decarbonize than others (cars easier than planes): tradeable allowances can make sense in a transition</a:t>
            </a:r>
          </a:p>
          <a:p>
            <a:pPr marL="0" indent="0">
              <a:spcBef>
                <a:spcPts val="2400"/>
              </a:spcBef>
              <a:buClr>
                <a:srgbClr val="003399"/>
              </a:buClr>
              <a:buNone/>
            </a:pPr>
            <a:endParaRPr lang="en-US" sz="2400" dirty="0"/>
          </a:p>
        </p:txBody>
      </p:sp>
    </p:spTree>
    <p:extLst>
      <p:ext uri="{BB962C8B-B14F-4D97-AF65-F5344CB8AC3E}">
        <p14:creationId xmlns:p14="http://schemas.microsoft.com/office/powerpoint/2010/main" val="173983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energy and electricity&#10;&#10;Description automatically generated with medium confidence">
            <a:extLst>
              <a:ext uri="{FF2B5EF4-FFF2-40B4-BE49-F238E27FC236}">
                <a16:creationId xmlns:a16="http://schemas.microsoft.com/office/drawing/2014/main" id="{3E629D35-F8BC-D021-8203-4C2F405596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2400"/>
            <a:ext cx="7168520" cy="6172200"/>
          </a:xfrm>
        </p:spPr>
      </p:pic>
    </p:spTree>
    <p:extLst>
      <p:ext uri="{BB962C8B-B14F-4D97-AF65-F5344CB8AC3E}">
        <p14:creationId xmlns:p14="http://schemas.microsoft.com/office/powerpoint/2010/main" val="13542454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energy production&#10;&#10;Description automatically generated">
            <a:extLst>
              <a:ext uri="{FF2B5EF4-FFF2-40B4-BE49-F238E27FC236}">
                <a16:creationId xmlns:a16="http://schemas.microsoft.com/office/drawing/2014/main" id="{E075EE82-6A8F-7D38-A6C9-92AEE40717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
            <a:ext cx="8686800" cy="6124195"/>
          </a:xfrm>
        </p:spPr>
      </p:pic>
    </p:spTree>
    <p:extLst>
      <p:ext uri="{BB962C8B-B14F-4D97-AF65-F5344CB8AC3E}">
        <p14:creationId xmlns:p14="http://schemas.microsoft.com/office/powerpoint/2010/main" val="2973021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86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Tools actually used for decarbonization</a:t>
            </a:r>
          </a:p>
          <a:p>
            <a:pPr>
              <a:spcBef>
                <a:spcPts val="2400"/>
              </a:spcBef>
              <a:buClr>
                <a:srgbClr val="003399"/>
              </a:buClr>
            </a:pPr>
            <a:r>
              <a:rPr lang="en-US" sz="2400" dirty="0"/>
              <a:t>Government support for (a) fundamental research in clean energy, (b) clean energy industry subsidies (for producers or consumers: e.g., EV credits in the US)</a:t>
            </a:r>
          </a:p>
          <a:p>
            <a:pPr>
              <a:spcBef>
                <a:spcPts val="2400"/>
              </a:spcBef>
              <a:buClr>
                <a:srgbClr val="003399"/>
              </a:buClr>
            </a:pPr>
            <a:r>
              <a:rPr lang="en-US" sz="2400" dirty="0"/>
              <a:t>Government development of infrastructure for clean energy: clean energy power plants, grid, etc.</a:t>
            </a:r>
          </a:p>
          <a:p>
            <a:pPr>
              <a:spcBef>
                <a:spcPts val="2400"/>
              </a:spcBef>
              <a:buClr>
                <a:srgbClr val="003399"/>
              </a:buClr>
            </a:pPr>
            <a:r>
              <a:rPr lang="en-US" sz="2400" dirty="0"/>
              <a:t>Government regulations to decarbonize: phase-out coal power plants and gas powered-cars, land management, ..</a:t>
            </a:r>
          </a:p>
          <a:p>
            <a:pPr>
              <a:spcBef>
                <a:spcPts val="2400"/>
              </a:spcBef>
              <a:buClr>
                <a:srgbClr val="003399"/>
              </a:buClr>
            </a:pPr>
            <a:r>
              <a:rPr lang="en-US" sz="2400" dirty="0"/>
              <a:t>Carbon tax (or equivalent cap-and-trade carbon emission pricing) has been at best a minor tool, because it raises prices of energy and generates protests</a:t>
            </a:r>
          </a:p>
          <a:p>
            <a:pPr>
              <a:spcBef>
                <a:spcPts val="2400"/>
              </a:spcBef>
              <a:buClr>
                <a:srgbClr val="003399"/>
              </a:buClr>
            </a:pPr>
            <a:r>
              <a:rPr lang="en-US" sz="2400" dirty="0"/>
              <a:t>2022 Inflation Reduction Act is largest US federal response to climate change to date and has no carbon tax</a:t>
            </a:r>
          </a:p>
        </p:txBody>
      </p:sp>
    </p:spTree>
    <p:extLst>
      <p:ext uri="{BB962C8B-B14F-4D97-AF65-F5344CB8AC3E}">
        <p14:creationId xmlns:p14="http://schemas.microsoft.com/office/powerpoint/2010/main" val="1923982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aph of greenhouse gas emissions&#10;&#10;Description automatically generated">
            <a:extLst>
              <a:ext uri="{FF2B5EF4-FFF2-40B4-BE49-F238E27FC236}">
                <a16:creationId xmlns:a16="http://schemas.microsoft.com/office/drawing/2014/main" id="{65D96CE4-5D96-64B3-539E-C944AA46E1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407032"/>
            <a:ext cx="8764131" cy="6043936"/>
          </a:xfrm>
        </p:spPr>
      </p:pic>
    </p:spTree>
    <p:extLst>
      <p:ext uri="{BB962C8B-B14F-4D97-AF65-F5344CB8AC3E}">
        <p14:creationId xmlns:p14="http://schemas.microsoft.com/office/powerpoint/2010/main" val="3571463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7088"/>
            <a:ext cx="8351520" cy="6636488"/>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sz="2600" dirty="0"/>
              <a:t>Question: Would you support spending more through government to decarbonize the economy for good in coming decades?</a:t>
            </a:r>
          </a:p>
          <a:p>
            <a:pPr marL="365760" lvl="1" indent="-365760">
              <a:spcBef>
                <a:spcPts val="2400"/>
              </a:spcBef>
              <a:buClr>
                <a:srgbClr val="003399"/>
              </a:buClr>
              <a:buFont typeface="Arial" panose="020B0604020202020204" pitchFamily="34" charset="0"/>
              <a:buChar char="•"/>
            </a:pPr>
            <a:r>
              <a:rPr lang="en-US" sz="2400" dirty="0"/>
              <a:t>A. Yes, that’s the right thing to do for humanity</a:t>
            </a:r>
          </a:p>
          <a:p>
            <a:pPr marL="365760" lvl="1" indent="-365760">
              <a:spcBef>
                <a:spcPts val="2400"/>
              </a:spcBef>
              <a:buClr>
                <a:srgbClr val="003399"/>
              </a:buClr>
              <a:buFont typeface="Arial" panose="020B0604020202020204" pitchFamily="34" charset="0"/>
              <a:buChar char="•"/>
            </a:pPr>
            <a:r>
              <a:rPr lang="en-US" sz="2400" dirty="0"/>
              <a:t>B. No, because future generations get most of the benefit while current generation would pay the cost</a:t>
            </a:r>
          </a:p>
          <a:p>
            <a:pPr marL="365760" lvl="1" indent="-365760">
              <a:spcBef>
                <a:spcPts val="2400"/>
              </a:spcBef>
              <a:buClr>
                <a:srgbClr val="003399"/>
              </a:buClr>
              <a:buFont typeface="Arial" panose="020B0604020202020204" pitchFamily="34" charset="0"/>
              <a:buChar char="•"/>
            </a:pPr>
            <a:r>
              <a:rPr lang="en-US" sz="2400" dirty="0"/>
              <a:t>C. No, because I am upset previous generations did not do it already (don’t want to pay to clean up their mess)</a:t>
            </a:r>
          </a:p>
          <a:p>
            <a:pPr marL="365760" lvl="1" indent="-365760">
              <a:spcBef>
                <a:spcPts val="2400"/>
              </a:spcBef>
              <a:buClr>
                <a:srgbClr val="003399"/>
              </a:buClr>
              <a:buFont typeface="Arial" panose="020B0604020202020204" pitchFamily="34" charset="0"/>
              <a:buChar char="•"/>
            </a:pPr>
            <a:r>
              <a:rPr lang="en-US" sz="2400" dirty="0"/>
              <a:t>D. No, because there are more pressing issues to address with government spending than climate change </a:t>
            </a:r>
          </a:p>
          <a:p>
            <a:pPr marL="365760" lvl="1" indent="-365760">
              <a:spcBef>
                <a:spcPts val="2400"/>
              </a:spcBef>
              <a:buClr>
                <a:srgbClr val="003399"/>
              </a:buClr>
              <a:buFont typeface="Arial" panose="020B0604020202020204" pitchFamily="34" charset="0"/>
              <a:buChar char="•"/>
            </a:pPr>
            <a:r>
              <a:rPr lang="en-US" sz="2400" dirty="0"/>
              <a:t>E. No, because markets on their own will do best to invent the new clean technologies of the future</a:t>
            </a:r>
          </a:p>
          <a:p>
            <a:pPr marL="0" lvl="1" indent="0">
              <a:spcBef>
                <a:spcPts val="2400"/>
              </a:spcBef>
              <a:buClr>
                <a:srgbClr val="003399"/>
              </a:buClr>
              <a:buNone/>
            </a:pPr>
            <a:endParaRPr lang="en-US" dirty="0"/>
          </a:p>
        </p:txBody>
      </p:sp>
    </p:spTree>
    <p:extLst>
      <p:ext uri="{BB962C8B-B14F-4D97-AF65-F5344CB8AC3E}">
        <p14:creationId xmlns:p14="http://schemas.microsoft.com/office/powerpoint/2010/main" val="41632768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86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International Coordination</a:t>
            </a:r>
          </a:p>
          <a:p>
            <a:pPr>
              <a:spcBef>
                <a:spcPts val="2400"/>
              </a:spcBef>
              <a:buClr>
                <a:srgbClr val="003399"/>
              </a:buClr>
            </a:pPr>
            <a:r>
              <a:rPr lang="en-US" sz="2400" dirty="0"/>
              <a:t>From one country perspective, decarbonizing is costly and benefit is modest (as global emissions is what matters)</a:t>
            </a:r>
          </a:p>
          <a:p>
            <a:pPr>
              <a:spcBef>
                <a:spcPts val="2400"/>
              </a:spcBef>
              <a:buClr>
                <a:srgbClr val="003399"/>
              </a:buClr>
            </a:pPr>
            <a:r>
              <a:rPr lang="en-US" sz="2400" dirty="0"/>
              <a:t>Economists: countries need to make a coordinated binding agreement to decarbonize together</a:t>
            </a:r>
          </a:p>
          <a:p>
            <a:pPr>
              <a:spcBef>
                <a:spcPts val="2400"/>
              </a:spcBef>
              <a:buClr>
                <a:srgbClr val="003399"/>
              </a:buClr>
            </a:pPr>
            <a:r>
              <a:rPr lang="en-US" sz="2400" dirty="0"/>
              <a:t>Reality: Series of international agreements: Kyoto 1997, …, Paris 2015 where countries make non-binding pledges</a:t>
            </a:r>
          </a:p>
          <a:p>
            <a:pPr>
              <a:spcBef>
                <a:spcPts val="2400"/>
              </a:spcBef>
              <a:buClr>
                <a:srgbClr val="003399"/>
              </a:buClr>
            </a:pPr>
            <a:r>
              <a:rPr lang="en-US" sz="2400" dirty="0"/>
              <a:t>Reality: leader countries can have dramatic impact:</a:t>
            </a:r>
          </a:p>
          <a:p>
            <a:pPr lvl="1">
              <a:spcBef>
                <a:spcPts val="2400"/>
              </a:spcBef>
              <a:buClr>
                <a:srgbClr val="003399"/>
              </a:buClr>
            </a:pPr>
            <a:r>
              <a:rPr lang="en-US" sz="2000" dirty="0"/>
              <a:t>Provide model that others can follow later on: California has 100% renewable electricity mandate by 2045, no new gas cars by 2035</a:t>
            </a:r>
          </a:p>
          <a:p>
            <a:pPr lvl="1">
              <a:spcBef>
                <a:spcPts val="2400"/>
              </a:spcBef>
              <a:buClr>
                <a:srgbClr val="003399"/>
              </a:buClr>
            </a:pPr>
            <a:r>
              <a:rPr lang="en-US" sz="2000" dirty="0"/>
              <a:t>Rich countries want to develop and control future renewable tech (US, EU vs. China competition for renewables is good)</a:t>
            </a:r>
          </a:p>
          <a:p>
            <a:pPr marL="457200" lvl="1" indent="0">
              <a:spcBef>
                <a:spcPts val="2400"/>
              </a:spcBef>
              <a:buClr>
                <a:srgbClr val="003399"/>
              </a:buClr>
              <a:buNone/>
            </a:pPr>
            <a:endParaRPr lang="en-US" sz="2000" dirty="0"/>
          </a:p>
        </p:txBody>
      </p:sp>
    </p:spTree>
    <p:extLst>
      <p:ext uri="{BB962C8B-B14F-4D97-AF65-F5344CB8AC3E}">
        <p14:creationId xmlns:p14="http://schemas.microsoft.com/office/powerpoint/2010/main" val="292480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0756"/>
            <a:ext cx="8580120" cy="6636488"/>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sz="2600" dirty="0"/>
              <a:t>Question: Richer countries (</a:t>
            </a:r>
            <a:r>
              <a:rPr lang="en-US" sz="2600" dirty="0" err="1"/>
              <a:t>US+Europe</a:t>
            </a:r>
            <a:r>
              <a:rPr lang="en-US" sz="2600" dirty="0"/>
              <a:t>) produced 2/3 of emissions to date. What seems the best moving forward?</a:t>
            </a:r>
          </a:p>
          <a:p>
            <a:pPr marL="365760" lvl="1" indent="-365760">
              <a:spcBef>
                <a:spcPts val="2400"/>
              </a:spcBef>
              <a:buClr>
                <a:srgbClr val="003399"/>
              </a:buClr>
              <a:buFont typeface="Arial" panose="020B0604020202020204" pitchFamily="34" charset="0"/>
              <a:buChar char="•"/>
            </a:pPr>
            <a:r>
              <a:rPr lang="en-US" sz="2400" dirty="0"/>
              <a:t>A. Richer countries should invent and adopt the new technologies, and help other countries adopt them.</a:t>
            </a:r>
          </a:p>
          <a:p>
            <a:pPr marL="365760" lvl="1" indent="-365760">
              <a:spcBef>
                <a:spcPts val="2400"/>
              </a:spcBef>
              <a:buClr>
                <a:srgbClr val="003399"/>
              </a:buClr>
              <a:buFont typeface="Arial" panose="020B0604020202020204" pitchFamily="34" charset="0"/>
              <a:buChar char="•"/>
            </a:pPr>
            <a:r>
              <a:rPr lang="en-US" sz="2400" dirty="0"/>
              <a:t>B. Richer countries should lead but also force other countries to transition with carbon content tariffs or sanctions.</a:t>
            </a:r>
          </a:p>
          <a:p>
            <a:pPr marL="365760" lvl="1" indent="-365760">
              <a:spcBef>
                <a:spcPts val="2400"/>
              </a:spcBef>
              <a:buClr>
                <a:srgbClr val="003399"/>
              </a:buClr>
              <a:buFont typeface="Arial" panose="020B0604020202020204" pitchFamily="34" charset="0"/>
              <a:buChar char="•"/>
            </a:pPr>
            <a:r>
              <a:rPr lang="en-US" sz="2400" dirty="0"/>
              <a:t>C. An international agreement where countries with the highest benefits from preventing climate change contribute the most.  </a:t>
            </a:r>
          </a:p>
          <a:p>
            <a:pPr marL="365760" lvl="1" indent="-365760">
              <a:spcBef>
                <a:spcPts val="2400"/>
              </a:spcBef>
              <a:buClr>
                <a:srgbClr val="003399"/>
              </a:buClr>
              <a:buFont typeface="Arial" panose="020B0604020202020204" pitchFamily="34" charset="0"/>
              <a:buChar char="•"/>
            </a:pPr>
            <a:r>
              <a:rPr lang="en-US" sz="2400" dirty="0"/>
              <a:t>D. Let each country chart its own course and do what’s best for its own national interest.</a:t>
            </a:r>
          </a:p>
          <a:p>
            <a:pPr marL="365760" lvl="1" indent="-365760">
              <a:spcBef>
                <a:spcPts val="2400"/>
              </a:spcBef>
              <a:buClr>
                <a:srgbClr val="003399"/>
              </a:buClr>
              <a:buFont typeface="Arial" panose="020B0604020202020204" pitchFamily="34" charset="0"/>
              <a:buChar char="•"/>
            </a:pPr>
            <a:r>
              <a:rPr lang="en-US" sz="2400" dirty="0"/>
              <a:t>E. We just need a global carbon tax equal to marginal damage.</a:t>
            </a:r>
          </a:p>
          <a:p>
            <a:pPr marL="365760" lvl="1" indent="-365760">
              <a:spcBef>
                <a:spcPts val="2400"/>
              </a:spcBef>
              <a:buClr>
                <a:srgbClr val="003399"/>
              </a:buClr>
              <a:buFont typeface="Arial" panose="020B0604020202020204" pitchFamily="34" charset="0"/>
              <a:buChar char="•"/>
            </a:pPr>
            <a:endParaRPr lang="en-US" sz="2400" dirty="0"/>
          </a:p>
          <a:p>
            <a:pPr marL="0" lvl="1" indent="0">
              <a:spcBef>
                <a:spcPts val="2400"/>
              </a:spcBef>
              <a:buClr>
                <a:srgbClr val="003399"/>
              </a:buClr>
              <a:buNone/>
            </a:pPr>
            <a:endParaRPr lang="en-US" dirty="0"/>
          </a:p>
        </p:txBody>
      </p:sp>
    </p:spTree>
    <p:extLst>
      <p:ext uri="{BB962C8B-B14F-4D97-AF65-F5344CB8AC3E}">
        <p14:creationId xmlns:p14="http://schemas.microsoft.com/office/powerpoint/2010/main" val="43269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524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2400"/>
              </a:spcBef>
              <a:buClr>
                <a:srgbClr val="003399"/>
              </a:buClr>
              <a:buNone/>
            </a:pPr>
            <a:r>
              <a:rPr lang="en-US" sz="2800" dirty="0"/>
              <a:t>Example: suppose you are still talking when I start lecturing. Is this an externality as economists define it? Only 1 answer is correct.</a:t>
            </a:r>
          </a:p>
          <a:p>
            <a:pPr marL="857250" lvl="1" indent="-457200">
              <a:spcBef>
                <a:spcPts val="2400"/>
              </a:spcBef>
              <a:buClr>
                <a:srgbClr val="003399"/>
              </a:buClr>
              <a:buAutoNum type="alphaUcPeriod"/>
            </a:pPr>
            <a:r>
              <a:rPr lang="en-US" sz="2400" dirty="0"/>
              <a:t>No, because this has nothing to do with markets</a:t>
            </a:r>
          </a:p>
          <a:p>
            <a:pPr marL="857250" lvl="1" indent="-457200">
              <a:spcBef>
                <a:spcPts val="2400"/>
              </a:spcBef>
              <a:buClr>
                <a:srgbClr val="003399"/>
              </a:buClr>
              <a:buAutoNum type="alphaUcPeriod"/>
            </a:pPr>
            <a:r>
              <a:rPr lang="en-US" sz="2400" dirty="0"/>
              <a:t>No, because I was engrossed in the conversation and did not even notice class had started</a:t>
            </a:r>
          </a:p>
          <a:p>
            <a:pPr marL="857250" lvl="1" indent="-457200">
              <a:spcBef>
                <a:spcPts val="2400"/>
              </a:spcBef>
              <a:buClr>
                <a:srgbClr val="003399"/>
              </a:buClr>
              <a:buAutoNum type="alphaUcPeriod"/>
            </a:pPr>
            <a:r>
              <a:rPr lang="en-US" sz="2400" dirty="0"/>
              <a:t>Yes, but only if the background noise makes it harder for the students to understand the lecture.</a:t>
            </a:r>
          </a:p>
          <a:p>
            <a:pPr marL="857250" lvl="1" indent="-457200">
              <a:spcBef>
                <a:spcPts val="2400"/>
              </a:spcBef>
              <a:buClr>
                <a:srgbClr val="003399"/>
              </a:buClr>
              <a:buAutoNum type="alphaUcPeriod"/>
            </a:pPr>
            <a:r>
              <a:rPr lang="en-US" sz="2400" dirty="0"/>
              <a:t>No, because many students were also talking so my talking does not make any difference.</a:t>
            </a:r>
          </a:p>
          <a:p>
            <a:pPr marL="857250" lvl="1" indent="-457200">
              <a:spcBef>
                <a:spcPts val="2400"/>
              </a:spcBef>
              <a:buClr>
                <a:srgbClr val="003399"/>
              </a:buClr>
              <a:buAutoNum type="alphaUcPeriod"/>
            </a:pPr>
            <a:r>
              <a:rPr lang="en-US" sz="2400" dirty="0"/>
              <a:t>Yes, because the rule is to be quiet when class starts</a:t>
            </a:r>
          </a:p>
        </p:txBody>
      </p:sp>
    </p:spTree>
    <p:extLst>
      <p:ext uri="{BB962C8B-B14F-4D97-AF65-F5344CB8AC3E}">
        <p14:creationId xmlns:p14="http://schemas.microsoft.com/office/powerpoint/2010/main" val="31217963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References</a:t>
            </a:r>
          </a:p>
          <a:p>
            <a:pPr marL="365760" indent="-365760">
              <a:spcBef>
                <a:spcPts val="2400"/>
              </a:spcBef>
              <a:buClr>
                <a:srgbClr val="003399"/>
              </a:buClr>
            </a:pPr>
            <a:r>
              <a:rPr lang="en-US" sz="2800" dirty="0">
                <a:hlinkClick r:id="rId3"/>
              </a:rPr>
              <a:t>CORE-The Economy</a:t>
            </a:r>
            <a:r>
              <a:rPr lang="en-US" sz="2800" dirty="0"/>
              <a:t>, Chapters 12 and 20.</a:t>
            </a:r>
          </a:p>
          <a:p>
            <a:pPr marL="365760" indent="-365760">
              <a:spcBef>
                <a:spcPts val="2400"/>
              </a:spcBef>
              <a:buClr>
                <a:srgbClr val="003399"/>
              </a:buClr>
            </a:pPr>
            <a:r>
              <a:rPr lang="en-US" sz="2800" dirty="0"/>
              <a:t>Principles of Economics, Chapter 11.</a:t>
            </a:r>
          </a:p>
          <a:p>
            <a:pPr marL="365760" indent="-365760">
              <a:spcBef>
                <a:spcPts val="2400"/>
              </a:spcBef>
              <a:buClr>
                <a:srgbClr val="003399"/>
              </a:buClr>
            </a:pPr>
            <a:r>
              <a:rPr lang="en-US" sz="2800" dirty="0" err="1">
                <a:hlinkClick r:id="rId4"/>
              </a:rPr>
              <a:t>Leape</a:t>
            </a:r>
            <a:r>
              <a:rPr lang="en-US" sz="2800" dirty="0">
                <a:hlinkClick r:id="rId4"/>
              </a:rPr>
              <a:t>, Jonathan, The London Congestion Charge, Journal of Economic Perspectives—Volume 20, Number 4—Fall 2006</a:t>
            </a:r>
            <a:endParaRPr lang="en-US" sz="2800" dirty="0"/>
          </a:p>
        </p:txBody>
      </p:sp>
    </p:spTree>
    <p:extLst>
      <p:ext uri="{BB962C8B-B14F-4D97-AF65-F5344CB8AC3E}">
        <p14:creationId xmlns:p14="http://schemas.microsoft.com/office/powerpoint/2010/main" val="25687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II.  Negative Externalities</a:t>
            </a:r>
            <a:endParaRPr lang="en-US" sz="3200" i="1" cap="small" dirty="0">
              <a:solidFill>
                <a:srgbClr val="CC0000"/>
              </a:solidFill>
            </a:endParaRPr>
          </a:p>
        </p:txBody>
      </p:sp>
    </p:spTree>
    <p:extLst>
      <p:ext uri="{BB962C8B-B14F-4D97-AF65-F5344CB8AC3E}">
        <p14:creationId xmlns:p14="http://schemas.microsoft.com/office/powerpoint/2010/main" val="63540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4342</Words>
  <Application>Microsoft Macintosh PowerPoint</Application>
  <PresentationFormat>On-screen Show (4:3)</PresentationFormat>
  <Paragraphs>593</Paragraphs>
  <Slides>80</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Helvetica</vt:lpstr>
      <vt:lpstr>Wingdings</vt:lpstr>
      <vt:lpstr>Office Theme</vt:lpstr>
      <vt:lpstr>Lecture 9 Externalities and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2011-01-19T08:19:55Z</dcterms:created>
  <dcterms:modified xsi:type="dcterms:W3CDTF">2024-10-07T23:44:35Z</dcterms:modified>
</cp:coreProperties>
</file>