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8" r:id="rId1"/>
  </p:sldMasterIdLst>
  <p:notesMasterIdLst>
    <p:notesMasterId r:id="rId73"/>
  </p:notesMasterIdLst>
  <p:handoutMasterIdLst>
    <p:handoutMasterId r:id="rId74"/>
  </p:handoutMasterIdLst>
  <p:sldIdLst>
    <p:sldId id="778" r:id="rId2"/>
    <p:sldId id="1472" r:id="rId3"/>
    <p:sldId id="1387" r:id="rId4"/>
    <p:sldId id="1389" r:id="rId5"/>
    <p:sldId id="1462" r:id="rId6"/>
    <p:sldId id="1257" r:id="rId7"/>
    <p:sldId id="1391" r:id="rId8"/>
    <p:sldId id="1458" r:id="rId9"/>
    <p:sldId id="1460" r:id="rId10"/>
    <p:sldId id="1390" r:id="rId11"/>
    <p:sldId id="1427" r:id="rId12"/>
    <p:sldId id="1405" r:id="rId13"/>
    <p:sldId id="1468" r:id="rId14"/>
    <p:sldId id="1459" r:id="rId15"/>
    <p:sldId id="1478" r:id="rId16"/>
    <p:sldId id="1397" r:id="rId17"/>
    <p:sldId id="1439" r:id="rId18"/>
    <p:sldId id="1466" r:id="rId19"/>
    <p:sldId id="1469" r:id="rId20"/>
    <p:sldId id="1440" r:id="rId21"/>
    <p:sldId id="1581" r:id="rId22"/>
    <p:sldId id="1452" r:id="rId23"/>
    <p:sldId id="1582" r:id="rId24"/>
    <p:sldId id="1583" r:id="rId25"/>
    <p:sldId id="1420" r:id="rId26"/>
    <p:sldId id="1579" r:id="rId27"/>
    <p:sldId id="1580" r:id="rId28"/>
    <p:sldId id="1578" r:id="rId29"/>
    <p:sldId id="1584" r:id="rId30"/>
    <p:sldId id="1586" r:id="rId31"/>
    <p:sldId id="1589" r:id="rId32"/>
    <p:sldId id="1400" r:id="rId33"/>
    <p:sldId id="1453" r:id="rId34"/>
    <p:sldId id="1445" r:id="rId35"/>
    <p:sldId id="1476" r:id="rId36"/>
    <p:sldId id="1467" r:id="rId37"/>
    <p:sldId id="1407" r:id="rId38"/>
    <p:sldId id="1422" r:id="rId39"/>
    <p:sldId id="1448" r:id="rId40"/>
    <p:sldId id="1456" r:id="rId41"/>
    <p:sldId id="1457" r:id="rId42"/>
    <p:sldId id="1401" r:id="rId43"/>
    <p:sldId id="1424" r:id="rId44"/>
    <p:sldId id="1429" r:id="rId45"/>
    <p:sldId id="1423" r:id="rId46"/>
    <p:sldId id="1434" r:id="rId47"/>
    <p:sldId id="1425" r:id="rId48"/>
    <p:sldId id="1412" r:id="rId49"/>
    <p:sldId id="1454" r:id="rId50"/>
    <p:sldId id="1590" r:id="rId51"/>
    <p:sldId id="1570" r:id="rId52"/>
    <p:sldId id="1572" r:id="rId53"/>
    <p:sldId id="1495" r:id="rId54"/>
    <p:sldId id="1555" r:id="rId55"/>
    <p:sldId id="1522" r:id="rId56"/>
    <p:sldId id="1558" r:id="rId57"/>
    <p:sldId id="1576" r:id="rId58"/>
    <p:sldId id="1470" r:id="rId59"/>
    <p:sldId id="1574" r:id="rId60"/>
    <p:sldId id="1587" r:id="rId61"/>
    <p:sldId id="1588" r:id="rId62"/>
    <p:sldId id="1575" r:id="rId63"/>
    <p:sldId id="1585" r:id="rId64"/>
    <p:sldId id="1571" r:id="rId65"/>
    <p:sldId id="1551" r:id="rId66"/>
    <p:sldId id="1552" r:id="rId67"/>
    <p:sldId id="1591" r:id="rId68"/>
    <p:sldId id="1592" r:id="rId69"/>
    <p:sldId id="1516" r:id="rId70"/>
    <p:sldId id="1577" r:id="rId71"/>
    <p:sldId id="1304" r:id="rId7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63D"/>
    <a:srgbClr val="CC0000"/>
    <a:srgbClr val="003399"/>
    <a:srgbClr val="4D4D4D"/>
    <a:srgbClr val="CC3300"/>
    <a:srgbClr val="660066"/>
    <a:srgbClr val="FF0066"/>
    <a:srgbClr val="1F497D"/>
    <a:srgbClr val="0000CC"/>
    <a:srgbClr val="C705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96" autoAdjust="0"/>
    <p:restoredTop sz="94604" autoAdjust="0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E5A66F56-A5C5-4E5C-98EA-3FFA400B1030}" type="datetimeFigureOut">
              <a:rPr lang="en-US" smtClean="0"/>
              <a:pPr/>
              <a:t>9/24/24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9B30214C-2DF2-4DBB-A967-E418902A82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069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9C68A976-CB51-4B99-8C3F-8CD9B0C35D47}" type="datetimeFigureOut">
              <a:rPr lang="en-US" smtClean="0"/>
              <a:pPr/>
              <a:t>9/24/24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3291083-C2A9-40DF-A677-C5772AEAFE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14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2315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0216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2820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6522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8356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1550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5955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8109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7244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7808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8160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7244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1467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9859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1251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927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0375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28042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195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201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51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41035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2336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06637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910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224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615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214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805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374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8563" y="701675"/>
            <a:ext cx="4679950" cy="3511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374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9/24/24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9/24/24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9/24/24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9/24/24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9/24/24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9/24/24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D1625-AA3B-46DA-BA66-9D7F7C02BD33}" type="datetimeFigureOut">
              <a:rPr lang="en-US" smtClean="0"/>
              <a:pPr/>
              <a:t>9/24/24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re-econ.org/the-economy/book/text/0-3-contents.html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" y="1905003"/>
            <a:ext cx="7863840" cy="1523999"/>
          </a:xfrm>
        </p:spPr>
        <p:txBody>
          <a:bodyPr>
            <a:normAutofit/>
          </a:bodyPr>
          <a:lstStyle/>
          <a:p>
            <a:r>
              <a:rPr lang="en-US" sz="4000" cap="small" dirty="0">
                <a:solidFill>
                  <a:srgbClr val="003399"/>
                </a:solidFill>
              </a:rPr>
              <a:t>Lecture 7</a:t>
            </a:r>
            <a:br>
              <a:rPr lang="en-US" sz="4000" dirty="0"/>
            </a:br>
            <a:r>
              <a:rPr lang="en-US" sz="4000" dirty="0"/>
              <a:t>Firms and Profit Maximization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1" y="4114800"/>
            <a:ext cx="1282763" cy="12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40080" y="411480"/>
            <a:ext cx="786384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Economics</a:t>
            </a:r>
            <a:r>
              <a:rPr kumimoji="0" lang="en-US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                                                                                                Emmanuel </a:t>
            </a:r>
            <a:r>
              <a:rPr kumimoji="0" lang="en-US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Saez</a:t>
            </a:r>
            <a:endParaRPr kumimoji="0" lang="en-US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+mj-lt"/>
                <a:ea typeface="+mj-ea"/>
                <a:cs typeface="+mj-cs"/>
              </a:rPr>
              <a:t>Fall 2024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CF605C2-08BA-2406-0B8F-8F58585953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93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Why Do We Start with the Case of Perfect Competition?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It’s relatively simple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It’s an important reference point for economists (markets work well with perfect competition)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We will study firms with market power later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8191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47694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Market and Individual-Firm Demand Curves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-90646" y="3475493"/>
            <a:ext cx="29260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371600" y="4929788"/>
            <a:ext cx="27432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4801" y="1891327"/>
            <a:ext cx="1068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38652" y="4874571"/>
            <a:ext cx="8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Q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38200" y="115318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>
                <a:solidFill>
                  <a:srgbClr val="003399"/>
                </a:solidFill>
              </a:rPr>
              <a:t>Market</a:t>
            </a:r>
            <a:endParaRPr lang="en-US" sz="2800" u="sng" baseline="-25000" dirty="0">
              <a:solidFill>
                <a:srgbClr val="003399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3947953" y="3459591"/>
            <a:ext cx="29260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410199" y="4913886"/>
            <a:ext cx="27432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343400" y="1875425"/>
            <a:ext cx="1068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P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77251" y="4798371"/>
            <a:ext cx="8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q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457824" y="1153180"/>
            <a:ext cx="2482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>
                <a:solidFill>
                  <a:srgbClr val="00863D"/>
                </a:solidFill>
              </a:rPr>
              <a:t>Individual Firm</a:t>
            </a:r>
            <a:endParaRPr lang="en-US" sz="2800" u="sng" baseline="-25000" dirty="0">
              <a:solidFill>
                <a:srgbClr val="00863D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828800" y="2272327"/>
            <a:ext cx="1905000" cy="2147273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795458" y="2995653"/>
            <a:ext cx="4579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863D"/>
                </a:solidFill>
              </a:rPr>
              <a:t>δ</a:t>
            </a:r>
            <a:endParaRPr lang="en-US" sz="2800" baseline="-25000" dirty="0">
              <a:solidFill>
                <a:srgbClr val="00863D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656805" y="4124980"/>
            <a:ext cx="4579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D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828800" y="2332626"/>
            <a:ext cx="1567998" cy="2086974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320201" y="2057400"/>
            <a:ext cx="4579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371600" y="3268649"/>
            <a:ext cx="1344168" cy="0"/>
          </a:xfrm>
          <a:prstGeom prst="line">
            <a:avLst/>
          </a:prstGeom>
          <a:ln w="31750">
            <a:solidFill>
              <a:srgbClr val="00863D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410199" y="3268649"/>
            <a:ext cx="2438401" cy="0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85800" y="3008245"/>
            <a:ext cx="686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P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85800" y="5669184"/>
            <a:ext cx="7863840" cy="92333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2700" dirty="0">
                <a:solidFill>
                  <a:srgbClr val="C00000"/>
                </a:solidFill>
              </a:rPr>
              <a:t>The demand curve facing a perfectly competitive firm is perfectly elastic at the prevailing market price.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2709948" y="3268287"/>
            <a:ext cx="2706624" cy="0"/>
          </a:xfrm>
          <a:prstGeom prst="line">
            <a:avLst/>
          </a:prstGeom>
          <a:ln w="31750">
            <a:solidFill>
              <a:srgbClr val="00863D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02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8" grpId="0"/>
      <p:bldP spid="44" grpId="0"/>
      <p:bldP spid="42" grpId="0"/>
      <p:bldP spid="35" grpId="0"/>
      <p:bldP spid="32" grpId="0"/>
      <p:bldP spid="11" grpId="0"/>
      <p:bldP spid="56" grpId="0"/>
      <p:bldP spid="28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</p:spPr>
        <p:txBody>
          <a:bodyPr/>
          <a:lstStyle/>
          <a:p>
            <a:pPr marL="571500" indent="-571500" algn="ctr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None/>
            </a:pPr>
            <a:endParaRPr lang="en-US" cap="small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cap="small" dirty="0">
                <a:solidFill>
                  <a:srgbClr val="CC0000"/>
                </a:solidFill>
              </a:rPr>
              <a:t>III. Short-Run Profit Maximization</a:t>
            </a:r>
            <a:endParaRPr lang="en-US" sz="3200" i="1" cap="small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402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79137"/>
            <a:ext cx="7863840" cy="101566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000" dirty="0">
                <a:solidFill>
                  <a:srgbClr val="003399"/>
                </a:solidFill>
              </a:rPr>
              <a:t>The Marginal Revenue Curve of a Perfectly Competitive Firm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864136" y="1463040"/>
            <a:ext cx="5432821" cy="4699399"/>
            <a:chOff x="1455356" y="1564222"/>
            <a:chExt cx="5432821" cy="4699399"/>
          </a:xfrm>
        </p:grpSpPr>
        <p:cxnSp>
          <p:nvCxnSpPr>
            <p:cNvPr id="6" name="Straight Connector 5"/>
            <p:cNvCxnSpPr/>
            <p:nvPr/>
          </p:nvCxnSpPr>
          <p:spPr>
            <a:xfrm rot="5400000">
              <a:off x="315622" y="3753146"/>
              <a:ext cx="420624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419404" y="5848878"/>
              <a:ext cx="438912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6239926" y="5740401"/>
              <a:ext cx="64825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/>
                <a:t>q</a:t>
              </a:r>
              <a:endParaRPr lang="en-US" sz="2800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55356" y="1564222"/>
              <a:ext cx="100584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mr (in $)</a:t>
              </a:r>
              <a:endParaRPr lang="en-US" sz="28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963801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79136"/>
            <a:ext cx="7863840" cy="101566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000" dirty="0">
                <a:solidFill>
                  <a:srgbClr val="003399"/>
                </a:solidFill>
              </a:rPr>
              <a:t>The Marginal Revenue Curve of a Perfectly Competitive Firm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864136" y="1463040"/>
            <a:ext cx="5432821" cy="4699399"/>
            <a:chOff x="1455356" y="1564222"/>
            <a:chExt cx="5432821" cy="4699399"/>
          </a:xfrm>
        </p:grpSpPr>
        <p:cxnSp>
          <p:nvCxnSpPr>
            <p:cNvPr id="6" name="Straight Connector 5"/>
            <p:cNvCxnSpPr/>
            <p:nvPr/>
          </p:nvCxnSpPr>
          <p:spPr>
            <a:xfrm rot="5400000">
              <a:off x="315622" y="3753146"/>
              <a:ext cx="420624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419404" y="5848878"/>
              <a:ext cx="438912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6239926" y="5740401"/>
              <a:ext cx="64825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/>
                <a:t>q</a:t>
              </a:r>
              <a:endParaRPr lang="en-US" sz="2800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55356" y="1564222"/>
              <a:ext cx="100584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mr (in $)</a:t>
              </a:r>
              <a:endParaRPr lang="en-US" sz="2800" baseline="-25000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697160" y="3185185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P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829375" y="3454746"/>
            <a:ext cx="4114800" cy="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75673" y="2938454"/>
            <a:ext cx="1783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mr</a:t>
            </a:r>
            <a:endParaRPr lang="en-US" sz="2800" baseline="-25000" dirty="0">
              <a:solidFill>
                <a:srgbClr val="003399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20458" y="3531797"/>
            <a:ext cx="4250861" cy="101566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Marginal revenue for a perfectly competitive firm is constant and equal to the prevailing market price.</a:t>
            </a:r>
          </a:p>
        </p:txBody>
      </p:sp>
    </p:spTree>
    <p:extLst>
      <p:ext uri="{BB962C8B-B14F-4D97-AF65-F5344CB8AC3E}">
        <p14:creationId xmlns:p14="http://schemas.microsoft.com/office/powerpoint/2010/main" val="30599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187113"/>
            <a:ext cx="7863840" cy="101566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000" dirty="0">
                <a:solidFill>
                  <a:srgbClr val="003399"/>
                </a:solidFill>
              </a:rPr>
              <a:t>Marginal Revenue: The </a:t>
            </a:r>
            <a:r>
              <a:rPr lang="en-US" sz="3000" b="1" i="1" dirty="0">
                <a:solidFill>
                  <a:srgbClr val="003399"/>
                </a:solidFill>
              </a:rPr>
              <a:t>Additional</a:t>
            </a:r>
            <a:r>
              <a:rPr lang="en-US" sz="3000" dirty="0">
                <a:solidFill>
                  <a:srgbClr val="003399"/>
                </a:solidFill>
              </a:rPr>
              <a:t> Revenue Associated with Producing One More Unit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090162" y="3124423"/>
            <a:ext cx="347472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828184" y="4869872"/>
            <a:ext cx="438912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648706" y="4761395"/>
            <a:ext cx="648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q</a:t>
            </a:r>
            <a:endParaRPr lang="en-US" sz="28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1864136" y="1216069"/>
            <a:ext cx="1005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mr (in $)</a:t>
            </a:r>
            <a:endParaRPr lang="en-US" sz="2800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1697160" y="2307361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P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829375" y="2576922"/>
            <a:ext cx="4114800" cy="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989407" y="2584027"/>
            <a:ext cx="0" cy="2295144"/>
          </a:xfrm>
          <a:prstGeom prst="line">
            <a:avLst/>
          </a:prstGeom>
          <a:ln w="31750">
            <a:solidFill>
              <a:srgbClr val="00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257800" y="2584364"/>
            <a:ext cx="0" cy="2295144"/>
          </a:xfrm>
          <a:prstGeom prst="line">
            <a:avLst/>
          </a:prstGeom>
          <a:ln w="31750">
            <a:solidFill>
              <a:srgbClr val="00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994687" y="4800600"/>
            <a:ext cx="1176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3399"/>
                </a:solidFill>
              </a:rPr>
              <a:t> q</a:t>
            </a:r>
            <a:r>
              <a:rPr lang="en-US" sz="2400" baseline="-25000" dirty="0">
                <a:solidFill>
                  <a:srgbClr val="003399"/>
                </a:solidFill>
              </a:rPr>
              <a:t>1</a:t>
            </a:r>
            <a:r>
              <a:rPr lang="en-US" sz="2400" dirty="0">
                <a:solidFill>
                  <a:srgbClr val="003399"/>
                </a:solidFill>
              </a:rPr>
              <a:t>+1</a:t>
            </a:r>
            <a:endParaRPr lang="en-US" sz="2400" baseline="-25000" dirty="0">
              <a:solidFill>
                <a:srgbClr val="003399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8600" y="5399038"/>
            <a:ext cx="86868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i="1" dirty="0">
                <a:solidFill>
                  <a:srgbClr val="CC0000"/>
                </a:solidFill>
              </a:rPr>
              <a:t>Total</a:t>
            </a:r>
            <a:r>
              <a:rPr lang="en-US" sz="2300" dirty="0">
                <a:solidFill>
                  <a:srgbClr val="CC0000"/>
                </a:solidFill>
              </a:rPr>
              <a:t> revenue at q</a:t>
            </a:r>
            <a:r>
              <a:rPr lang="en-US" sz="2300" baseline="-25000" dirty="0">
                <a:solidFill>
                  <a:srgbClr val="CC0000"/>
                </a:solidFill>
              </a:rPr>
              <a:t>1</a:t>
            </a:r>
            <a:r>
              <a:rPr lang="en-US" sz="2300" dirty="0">
                <a:solidFill>
                  <a:srgbClr val="CC0000"/>
                </a:solidFill>
              </a:rPr>
              <a:t>: The rectangle with width q</a:t>
            </a:r>
            <a:r>
              <a:rPr lang="en-US" sz="2300" baseline="-25000" dirty="0">
                <a:solidFill>
                  <a:srgbClr val="CC0000"/>
                </a:solidFill>
              </a:rPr>
              <a:t>1</a:t>
            </a:r>
            <a:r>
              <a:rPr lang="en-US" sz="2300" dirty="0">
                <a:solidFill>
                  <a:srgbClr val="CC0000"/>
                </a:solidFill>
              </a:rPr>
              <a:t> and height P</a:t>
            </a:r>
            <a:r>
              <a:rPr lang="en-US" sz="2300" baseline="-25000" dirty="0">
                <a:solidFill>
                  <a:srgbClr val="CC0000"/>
                </a:solidFill>
              </a:rPr>
              <a:t>1</a:t>
            </a:r>
            <a:r>
              <a:rPr lang="en-US" sz="2300" dirty="0">
                <a:solidFill>
                  <a:srgbClr val="CC0000"/>
                </a:solidFill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854282" y="2598587"/>
            <a:ext cx="2112264" cy="2240280"/>
          </a:xfrm>
          <a:prstGeom prst="rect">
            <a:avLst/>
          </a:prstGeom>
          <a:pattFill prst="diagBrick">
            <a:fgClr>
              <a:srgbClr val="003399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836334" y="2556932"/>
            <a:ext cx="2411985" cy="2295144"/>
          </a:xfrm>
          <a:prstGeom prst="rect">
            <a:avLst/>
          </a:prstGeom>
          <a:solidFill>
            <a:srgbClr val="33CC33">
              <a:alpha val="25000"/>
            </a:srgb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99461" y="4808913"/>
            <a:ext cx="558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3399"/>
                </a:solidFill>
              </a:rPr>
              <a:t> q</a:t>
            </a:r>
            <a:r>
              <a:rPr lang="en-US" sz="2400" baseline="-25000" dirty="0">
                <a:solidFill>
                  <a:srgbClr val="003399"/>
                </a:solidFill>
              </a:rPr>
              <a:t>1</a:t>
            </a:r>
            <a:r>
              <a:rPr lang="en-US" sz="1200" baseline="-25000" dirty="0">
                <a:solidFill>
                  <a:srgbClr val="003399"/>
                </a:solidFill>
              </a:rPr>
              <a:t> </a:t>
            </a:r>
            <a:endParaRPr lang="en-US" sz="2400" baseline="-25000" dirty="0">
              <a:solidFill>
                <a:srgbClr val="003399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8600" y="5757335"/>
            <a:ext cx="86868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i="1" dirty="0">
                <a:solidFill>
                  <a:srgbClr val="CC0000"/>
                </a:solidFill>
              </a:rPr>
              <a:t>Total</a:t>
            </a:r>
            <a:r>
              <a:rPr lang="en-US" sz="2300" dirty="0">
                <a:solidFill>
                  <a:srgbClr val="CC0000"/>
                </a:solidFill>
              </a:rPr>
              <a:t> revenue at q</a:t>
            </a:r>
            <a:r>
              <a:rPr lang="en-US" sz="2300" baseline="-25000" dirty="0">
                <a:solidFill>
                  <a:srgbClr val="CC0000"/>
                </a:solidFill>
              </a:rPr>
              <a:t>1</a:t>
            </a:r>
            <a:r>
              <a:rPr lang="en-US" sz="2300" dirty="0">
                <a:solidFill>
                  <a:srgbClr val="CC0000"/>
                </a:solidFill>
              </a:rPr>
              <a:t>+1: The rectangle with width q</a:t>
            </a:r>
            <a:r>
              <a:rPr lang="en-US" sz="2300" baseline="-25000" dirty="0">
                <a:solidFill>
                  <a:srgbClr val="CC0000"/>
                </a:solidFill>
              </a:rPr>
              <a:t>1</a:t>
            </a:r>
            <a:r>
              <a:rPr lang="en-US" sz="2300" dirty="0">
                <a:solidFill>
                  <a:srgbClr val="CC0000"/>
                </a:solidFill>
              </a:rPr>
              <a:t>+1 and height P</a:t>
            </a:r>
            <a:r>
              <a:rPr lang="en-US" sz="2300" baseline="-25000" dirty="0">
                <a:solidFill>
                  <a:srgbClr val="CC0000"/>
                </a:solidFill>
              </a:rPr>
              <a:t>1</a:t>
            </a:r>
            <a:r>
              <a:rPr lang="en-US" sz="2300" dirty="0">
                <a:solidFill>
                  <a:srgbClr val="CC0000"/>
                </a:solidFill>
              </a:rPr>
              <a:t>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28600" y="6096000"/>
            <a:ext cx="86868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i="1" dirty="0">
                <a:solidFill>
                  <a:srgbClr val="CC0000"/>
                </a:solidFill>
              </a:rPr>
              <a:t>Marginal</a:t>
            </a:r>
            <a:r>
              <a:rPr lang="en-US" sz="2300" dirty="0">
                <a:solidFill>
                  <a:srgbClr val="CC0000"/>
                </a:solidFill>
              </a:rPr>
              <a:t> revenue at q</a:t>
            </a:r>
            <a:r>
              <a:rPr lang="en-US" sz="2300" baseline="-25000" dirty="0">
                <a:solidFill>
                  <a:srgbClr val="CC0000"/>
                </a:solidFill>
              </a:rPr>
              <a:t>1</a:t>
            </a:r>
            <a:r>
              <a:rPr lang="en-US" sz="2300" dirty="0">
                <a:solidFill>
                  <a:srgbClr val="CC0000"/>
                </a:solidFill>
              </a:rPr>
              <a:t>: The rectangle with width 1 and height P</a:t>
            </a:r>
            <a:r>
              <a:rPr lang="en-US" sz="2300" baseline="-25000" dirty="0">
                <a:solidFill>
                  <a:srgbClr val="CC0000"/>
                </a:solidFill>
              </a:rPr>
              <a:t>1</a:t>
            </a:r>
            <a:r>
              <a:rPr lang="en-US" sz="2300" dirty="0">
                <a:solidFill>
                  <a:srgbClr val="CC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4384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Different Types of Costs</a:t>
            </a:r>
          </a:p>
          <a:p>
            <a:pPr marL="365760" indent="-365760">
              <a:spcBef>
                <a:spcPts val="1200"/>
              </a:spcBef>
              <a:buClr>
                <a:srgbClr val="003399"/>
              </a:buClr>
            </a:pPr>
            <a:r>
              <a:rPr lang="en-US" sz="2700" dirty="0">
                <a:solidFill>
                  <a:srgbClr val="C00000"/>
                </a:solidFill>
              </a:rPr>
              <a:t>Fixed costs:</a:t>
            </a:r>
            <a:r>
              <a:rPr lang="en-US" sz="2700" dirty="0"/>
              <a:t> Costs that do not depend on how much is produced: C</a:t>
            </a:r>
            <a:r>
              <a:rPr lang="en-US" sz="2700" baseline="-25000" dirty="0"/>
              <a:t>f </a:t>
            </a:r>
            <a:r>
              <a:rPr lang="en-US" sz="2700" dirty="0"/>
              <a:t>(drilling the oil well)</a:t>
            </a:r>
            <a:endParaRPr lang="en-US" sz="2700" baseline="-25000" dirty="0"/>
          </a:p>
          <a:p>
            <a:pPr marL="365760" indent="-365760">
              <a:spcBef>
                <a:spcPts val="1200"/>
              </a:spcBef>
              <a:buClr>
                <a:srgbClr val="003399"/>
              </a:buClr>
            </a:pPr>
            <a:r>
              <a:rPr lang="en-US" sz="2700" dirty="0">
                <a:solidFill>
                  <a:srgbClr val="C00000"/>
                </a:solidFill>
              </a:rPr>
              <a:t>Variable costs:</a:t>
            </a:r>
            <a:r>
              <a:rPr lang="en-US" sz="2700" dirty="0"/>
              <a:t> Costs that do vary with how much is produced: </a:t>
            </a:r>
            <a:r>
              <a:rPr lang="en-US" sz="2700" dirty="0" err="1"/>
              <a:t>C</a:t>
            </a:r>
            <a:r>
              <a:rPr lang="en-US" sz="2700" baseline="-25000" dirty="0" err="1"/>
              <a:t>v</a:t>
            </a:r>
            <a:r>
              <a:rPr lang="en-US" sz="2700" dirty="0"/>
              <a:t>(q) (pumping quantity q of oil out)</a:t>
            </a:r>
          </a:p>
          <a:p>
            <a:pPr marL="365760" indent="-365760">
              <a:spcBef>
                <a:spcPts val="1200"/>
              </a:spcBef>
              <a:buClr>
                <a:srgbClr val="003399"/>
              </a:buClr>
            </a:pPr>
            <a:r>
              <a:rPr lang="en-US" sz="2700" dirty="0">
                <a:solidFill>
                  <a:srgbClr val="C00000"/>
                </a:solidFill>
              </a:rPr>
              <a:t>Total costs:</a:t>
            </a:r>
            <a:r>
              <a:rPr lang="en-US" sz="2700" dirty="0"/>
              <a:t> The sum of fixed and variable costs: C(q)= </a:t>
            </a:r>
            <a:r>
              <a:rPr lang="en-US" sz="2700" dirty="0" err="1"/>
              <a:t>C</a:t>
            </a:r>
            <a:r>
              <a:rPr lang="en-US" sz="2700" baseline="-25000" dirty="0" err="1"/>
              <a:t>f</a:t>
            </a:r>
            <a:r>
              <a:rPr lang="en-US" sz="2700" dirty="0" err="1"/>
              <a:t>+C</a:t>
            </a:r>
            <a:r>
              <a:rPr lang="en-US" sz="2700" baseline="-25000" dirty="0" err="1"/>
              <a:t>v</a:t>
            </a:r>
            <a:r>
              <a:rPr lang="en-US" sz="2700" dirty="0"/>
              <a:t>(q)</a:t>
            </a:r>
          </a:p>
          <a:p>
            <a:pPr marL="365760" indent="-365760">
              <a:spcBef>
                <a:spcPts val="1200"/>
              </a:spcBef>
              <a:buClr>
                <a:srgbClr val="003399"/>
              </a:buClr>
            </a:pPr>
            <a:r>
              <a:rPr lang="en-US" sz="2700" dirty="0">
                <a:solidFill>
                  <a:srgbClr val="C00000"/>
                </a:solidFill>
              </a:rPr>
              <a:t>Marginal cost:</a:t>
            </a:r>
            <a:r>
              <a:rPr lang="en-US" sz="2700" dirty="0"/>
              <a:t> The change in total costs from producing one more unit: mc=C’(q)= </a:t>
            </a:r>
            <a:r>
              <a:rPr lang="en-US" sz="2700" dirty="0" err="1"/>
              <a:t>C’</a:t>
            </a:r>
            <a:r>
              <a:rPr lang="en-US" sz="2700" baseline="-25000" dirty="0" err="1"/>
              <a:t>v</a:t>
            </a:r>
            <a:r>
              <a:rPr lang="en-US" sz="2700" dirty="0"/>
              <a:t>(q)</a:t>
            </a:r>
          </a:p>
          <a:p>
            <a:pPr marL="765810" lvl="1" indent="-365760">
              <a:spcBef>
                <a:spcPts val="1200"/>
              </a:spcBef>
              <a:buClr>
                <a:srgbClr val="003399"/>
              </a:buClr>
            </a:pPr>
            <a:r>
              <a:rPr lang="en-US" sz="2300" dirty="0"/>
              <a:t>Note: Since fixed costs do not change when one more unit is produced, marginal cost is also equal to the change in variable costs from producing one more unit.</a:t>
            </a:r>
          </a:p>
        </p:txBody>
      </p:sp>
    </p:spTree>
    <p:extLst>
      <p:ext uri="{BB962C8B-B14F-4D97-AF65-F5344CB8AC3E}">
        <p14:creationId xmlns:p14="http://schemas.microsoft.com/office/powerpoint/2010/main" val="3319768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420624"/>
            <a:ext cx="7863840" cy="93268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000" dirty="0">
                <a:solidFill>
                  <a:srgbClr val="003399"/>
                </a:solidFill>
              </a:rPr>
              <a:t>Marginal Cost: The Additional Cost Associated with Producing One More Unit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864136" y="1463040"/>
            <a:ext cx="5432821" cy="4699399"/>
            <a:chOff x="1455356" y="1564222"/>
            <a:chExt cx="5432821" cy="4699399"/>
          </a:xfrm>
        </p:grpSpPr>
        <p:cxnSp>
          <p:nvCxnSpPr>
            <p:cNvPr id="6" name="Straight Connector 5"/>
            <p:cNvCxnSpPr/>
            <p:nvPr/>
          </p:nvCxnSpPr>
          <p:spPr>
            <a:xfrm rot="5400000">
              <a:off x="315622" y="3753146"/>
              <a:ext cx="420624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419404" y="5848878"/>
              <a:ext cx="438912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6239926" y="5740401"/>
              <a:ext cx="64825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/>
                <a:t>q</a:t>
              </a:r>
              <a:endParaRPr lang="en-US" sz="2800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55356" y="1564222"/>
              <a:ext cx="100584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mc (in $)</a:t>
              </a:r>
              <a:endParaRPr lang="en-US" sz="28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74591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420624"/>
            <a:ext cx="7863840" cy="93268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000" dirty="0">
                <a:solidFill>
                  <a:srgbClr val="003399"/>
                </a:solidFill>
              </a:rPr>
              <a:t>Marginal Cost: The Additional Cost Associated with Producing One More Unit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724402" y="3651964"/>
            <a:ext cx="420624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828184" y="5747696"/>
            <a:ext cx="438912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648706" y="5639219"/>
            <a:ext cx="648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q</a:t>
            </a:r>
            <a:endParaRPr lang="en-US" sz="28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1864136" y="1463040"/>
            <a:ext cx="1005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mc (in $)</a:t>
            </a:r>
            <a:endParaRPr lang="en-US" sz="2800" baseline="-25000" dirty="0"/>
          </a:p>
        </p:txBody>
      </p:sp>
      <p:sp>
        <p:nvSpPr>
          <p:cNvPr id="10" name="Arc 2"/>
          <p:cNvSpPr>
            <a:spLocks noChangeAspect="1"/>
          </p:cNvSpPr>
          <p:nvPr/>
        </p:nvSpPr>
        <p:spPr bwMode="auto">
          <a:xfrm rot="9000000">
            <a:off x="3026198" y="3502317"/>
            <a:ext cx="822960" cy="100878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bg1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360904" y="3352800"/>
            <a:ext cx="838200" cy="1295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712B55-E0C8-AE23-43D9-FE7F968E82E3}"/>
              </a:ext>
            </a:extLst>
          </p:cNvPr>
          <p:cNvSpPr txBox="1"/>
          <p:nvPr/>
        </p:nvSpPr>
        <p:spPr>
          <a:xfrm>
            <a:off x="1143000" y="6040083"/>
            <a:ext cx="7250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C0000"/>
                </a:solidFill>
              </a:rPr>
              <a:t>First there are economies of scale in production as it’s less costly (per unit) to produce in bulk</a:t>
            </a:r>
          </a:p>
        </p:txBody>
      </p:sp>
    </p:spTree>
    <p:extLst>
      <p:ext uri="{BB962C8B-B14F-4D97-AF65-F5344CB8AC3E}">
        <p14:creationId xmlns:p14="http://schemas.microsoft.com/office/powerpoint/2010/main" val="366652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420624"/>
            <a:ext cx="7863840" cy="93268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000" dirty="0">
                <a:solidFill>
                  <a:srgbClr val="003399"/>
                </a:solidFill>
              </a:rPr>
              <a:t>Marginal Cost: The Additional Cost Associated with Producing One More Unit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724402" y="3651964"/>
            <a:ext cx="420624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828184" y="5747696"/>
            <a:ext cx="438912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648706" y="5639219"/>
            <a:ext cx="648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q</a:t>
            </a:r>
            <a:endParaRPr lang="en-US" sz="28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1864136" y="1463040"/>
            <a:ext cx="1005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mc (in $)</a:t>
            </a:r>
            <a:endParaRPr lang="en-US" sz="2800" baseline="-25000" dirty="0"/>
          </a:p>
        </p:txBody>
      </p:sp>
      <p:sp>
        <p:nvSpPr>
          <p:cNvPr id="10" name="Arc 2"/>
          <p:cNvSpPr>
            <a:spLocks noChangeAspect="1"/>
          </p:cNvSpPr>
          <p:nvPr/>
        </p:nvSpPr>
        <p:spPr bwMode="auto">
          <a:xfrm rot="9000000">
            <a:off x="3026198" y="3502317"/>
            <a:ext cx="822960" cy="100878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bg1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12" name="Straight Connector 11"/>
          <p:cNvCxnSpPr>
            <a:cxnSpLocks noChangeAspect="1"/>
          </p:cNvCxnSpPr>
          <p:nvPr/>
        </p:nvCxnSpPr>
        <p:spPr>
          <a:xfrm flipH="1">
            <a:off x="3962400" y="2887496"/>
            <a:ext cx="2679511" cy="1389888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E63CB6C-7988-75A4-618B-00FD533743CC}"/>
              </a:ext>
            </a:extLst>
          </p:cNvPr>
          <p:cNvSpPr txBox="1"/>
          <p:nvPr/>
        </p:nvSpPr>
        <p:spPr>
          <a:xfrm>
            <a:off x="1143000" y="6074258"/>
            <a:ext cx="7250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C0000"/>
                </a:solidFill>
              </a:rPr>
              <a:t>Second, there are diseconomies of scale in production due to constraints (for example only 1 factory)</a:t>
            </a:r>
          </a:p>
        </p:txBody>
      </p:sp>
    </p:spTree>
    <p:extLst>
      <p:ext uri="{BB962C8B-B14F-4D97-AF65-F5344CB8AC3E}">
        <p14:creationId xmlns:p14="http://schemas.microsoft.com/office/powerpoint/2010/main" val="3837258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</p:spPr>
        <p:txBody>
          <a:bodyPr/>
          <a:lstStyle/>
          <a:p>
            <a:pPr marL="571500" indent="-571500" algn="ctr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None/>
            </a:pPr>
            <a:endParaRPr lang="en-US" cap="small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cap="small" dirty="0" err="1">
                <a:solidFill>
                  <a:srgbClr val="CC0000"/>
                </a:solidFill>
              </a:rPr>
              <a:t>I.Firms</a:t>
            </a:r>
            <a:r>
              <a:rPr lang="en-US" cap="small" dirty="0">
                <a:solidFill>
                  <a:srgbClr val="CC0000"/>
                </a:solidFill>
              </a:rPr>
              <a:t> and the Decisions They Make</a:t>
            </a:r>
            <a:endParaRPr lang="en-US" sz="3200" i="1" cap="small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0908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420624"/>
            <a:ext cx="7863840" cy="93268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000" dirty="0">
                <a:solidFill>
                  <a:srgbClr val="003399"/>
                </a:solidFill>
              </a:rPr>
              <a:t>Marginal Cost: The Additional Cost Associated with Producing One More Unit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864136" y="1463040"/>
            <a:ext cx="5432821" cy="4699399"/>
            <a:chOff x="1455356" y="1564222"/>
            <a:chExt cx="5432821" cy="4699399"/>
          </a:xfrm>
        </p:grpSpPr>
        <p:cxnSp>
          <p:nvCxnSpPr>
            <p:cNvPr id="6" name="Straight Connector 5"/>
            <p:cNvCxnSpPr/>
            <p:nvPr/>
          </p:nvCxnSpPr>
          <p:spPr>
            <a:xfrm rot="5400000">
              <a:off x="315622" y="3753146"/>
              <a:ext cx="420624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419404" y="5848878"/>
              <a:ext cx="438912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6239926" y="5740401"/>
              <a:ext cx="64825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/>
                <a:t>q</a:t>
              </a:r>
              <a:endParaRPr lang="en-US" sz="2800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55356" y="1564222"/>
              <a:ext cx="100584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mc (in $)</a:t>
              </a:r>
              <a:endParaRPr lang="en-US" sz="2800" baseline="-250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869975" y="2372380"/>
            <a:ext cx="4183527" cy="2504420"/>
            <a:chOff x="2869975" y="2372380"/>
            <a:chExt cx="4183527" cy="2504420"/>
          </a:xfrm>
        </p:grpSpPr>
        <p:cxnSp>
          <p:nvCxnSpPr>
            <p:cNvPr id="15" name="Straight Connector 14"/>
            <p:cNvCxnSpPr>
              <a:cxnSpLocks/>
            </p:cNvCxnSpPr>
            <p:nvPr/>
          </p:nvCxnSpPr>
          <p:spPr>
            <a:xfrm flipV="1">
              <a:off x="2869975" y="2868678"/>
              <a:ext cx="3772768" cy="2008122"/>
            </a:xfrm>
            <a:prstGeom prst="line">
              <a:avLst/>
            </a:prstGeom>
            <a:ln w="3175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269574" y="2372380"/>
              <a:ext cx="17839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>
                  <a:solidFill>
                    <a:srgbClr val="003399"/>
                  </a:solidFill>
                </a:rPr>
                <a:t>mc</a:t>
              </a:r>
              <a:endParaRPr lang="en-US" sz="2800" baseline="-25000" dirty="0">
                <a:solidFill>
                  <a:srgbClr val="003399"/>
                </a:solidFill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D9057C00-2C44-60D2-D078-2D1EF43CDBDE}"/>
              </a:ext>
            </a:extLst>
          </p:cNvPr>
          <p:cNvSpPr txBox="1"/>
          <p:nvPr/>
        </p:nvSpPr>
        <p:spPr>
          <a:xfrm>
            <a:off x="1143000" y="6074258"/>
            <a:ext cx="7250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C0000"/>
                </a:solidFill>
              </a:rPr>
              <a:t>We assume upward mc because competitive model does not work well with declining mc (leads to monopoly)</a:t>
            </a:r>
          </a:p>
        </p:txBody>
      </p:sp>
    </p:spTree>
    <p:extLst>
      <p:ext uri="{BB962C8B-B14F-4D97-AF65-F5344CB8AC3E}">
        <p14:creationId xmlns:p14="http://schemas.microsoft.com/office/powerpoint/2010/main" val="31803477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9085" y="54625"/>
            <a:ext cx="7863840" cy="101566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000" dirty="0">
                <a:solidFill>
                  <a:srgbClr val="003399"/>
                </a:solidFill>
              </a:rPr>
              <a:t>The Profit-Maximizing Level of Output for a Perfectly Competitive Firm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794677" y="3651964"/>
            <a:ext cx="420624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898459" y="5747696"/>
            <a:ext cx="438912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18981" y="5639219"/>
            <a:ext cx="648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q</a:t>
            </a:r>
            <a:endParaRPr lang="en-US" sz="28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2432475" y="146304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</a:t>
            </a:r>
            <a:endParaRPr lang="en-US" sz="28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5559215" y="2598925"/>
            <a:ext cx="1783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mc</a:t>
            </a:r>
            <a:endParaRPr lang="en-US" sz="2800" baseline="-25000" dirty="0">
              <a:solidFill>
                <a:srgbClr val="003399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892237" y="3787427"/>
            <a:ext cx="3931920" cy="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575636" y="3555999"/>
            <a:ext cx="8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mr</a:t>
            </a:r>
            <a:endParaRPr lang="en-US" sz="2800" baseline="-25000" dirty="0">
              <a:solidFill>
                <a:srgbClr val="003399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997874" y="3782786"/>
            <a:ext cx="0" cy="1956816"/>
          </a:xfrm>
          <a:prstGeom prst="line">
            <a:avLst/>
          </a:prstGeom>
          <a:ln w="31750">
            <a:solidFill>
              <a:srgbClr val="00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75036" y="3481512"/>
            <a:ext cx="1095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P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cxnSp>
        <p:nvCxnSpPr>
          <p:cNvPr id="18" name="Straight Connector 17"/>
          <p:cNvCxnSpPr>
            <a:cxnSpLocks/>
          </p:cNvCxnSpPr>
          <p:nvPr/>
        </p:nvCxnSpPr>
        <p:spPr>
          <a:xfrm flipV="1">
            <a:off x="2898592" y="2868678"/>
            <a:ext cx="3814426" cy="2008122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16880" y="5725180"/>
            <a:ext cx="648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q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267616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5339" y="120970"/>
            <a:ext cx="7931331" cy="101566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000" dirty="0">
                <a:solidFill>
                  <a:srgbClr val="003399"/>
                </a:solidFill>
              </a:rPr>
              <a:t>Marginal profit is marginal revenue minus marginal cost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794677" y="3651964"/>
            <a:ext cx="420624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898459" y="5747696"/>
            <a:ext cx="438912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18981" y="5639219"/>
            <a:ext cx="648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q</a:t>
            </a:r>
            <a:endParaRPr lang="en-US" sz="28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2432475" y="146304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</a:t>
            </a:r>
            <a:endParaRPr lang="en-US" sz="28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5559215" y="2598925"/>
            <a:ext cx="1783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mc</a:t>
            </a:r>
            <a:endParaRPr lang="en-US" sz="2800" baseline="-25000" dirty="0">
              <a:solidFill>
                <a:srgbClr val="003399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892237" y="3787427"/>
            <a:ext cx="3931920" cy="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575636" y="3555999"/>
            <a:ext cx="8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mr</a:t>
            </a:r>
            <a:endParaRPr lang="en-US" sz="2800" baseline="-25000" dirty="0">
              <a:solidFill>
                <a:srgbClr val="003399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997874" y="3782786"/>
            <a:ext cx="0" cy="1956816"/>
          </a:xfrm>
          <a:prstGeom prst="line">
            <a:avLst/>
          </a:prstGeom>
          <a:ln w="31750">
            <a:solidFill>
              <a:srgbClr val="00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75036" y="3481512"/>
            <a:ext cx="1095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P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cxnSp>
        <p:nvCxnSpPr>
          <p:cNvPr id="18" name="Straight Connector 17"/>
          <p:cNvCxnSpPr>
            <a:cxnSpLocks/>
          </p:cNvCxnSpPr>
          <p:nvPr/>
        </p:nvCxnSpPr>
        <p:spPr>
          <a:xfrm flipV="1">
            <a:off x="2898592" y="2868678"/>
            <a:ext cx="3814426" cy="2008122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16880" y="5725180"/>
            <a:ext cx="648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q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A22E73E-2729-7D9A-B9AE-D60D03E940B7}"/>
              </a:ext>
            </a:extLst>
          </p:cNvPr>
          <p:cNvCxnSpPr>
            <a:cxnSpLocks/>
          </p:cNvCxnSpPr>
          <p:nvPr/>
        </p:nvCxnSpPr>
        <p:spPr>
          <a:xfrm>
            <a:off x="2989066" y="3800126"/>
            <a:ext cx="0" cy="1000474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58666D1-A765-EB8F-87A5-7250CCC165D8}"/>
              </a:ext>
            </a:extLst>
          </p:cNvPr>
          <p:cNvSpPr txBox="1"/>
          <p:nvPr/>
        </p:nvSpPr>
        <p:spPr>
          <a:xfrm>
            <a:off x="3131200" y="2292566"/>
            <a:ext cx="47940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63D"/>
                </a:solidFill>
              </a:rPr>
              <a:t>Marginal profit of 1</a:t>
            </a:r>
            <a:r>
              <a:rPr lang="en-US" sz="2000" baseline="30000" dirty="0">
                <a:solidFill>
                  <a:srgbClr val="00863D"/>
                </a:solidFill>
              </a:rPr>
              <a:t>st</a:t>
            </a:r>
            <a:r>
              <a:rPr lang="en-US" sz="2000" dirty="0">
                <a:solidFill>
                  <a:srgbClr val="00863D"/>
                </a:solidFill>
              </a:rPr>
              <a:t> unit produced and sold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4B55E3B-8652-AA87-3DDC-04F1473C372D}"/>
              </a:ext>
            </a:extLst>
          </p:cNvPr>
          <p:cNvCxnSpPr>
            <a:cxnSpLocks/>
          </p:cNvCxnSpPr>
          <p:nvPr/>
        </p:nvCxnSpPr>
        <p:spPr>
          <a:xfrm flipH="1">
            <a:off x="2989066" y="2744314"/>
            <a:ext cx="1627814" cy="1421011"/>
          </a:xfrm>
          <a:prstGeom prst="straightConnector1">
            <a:avLst/>
          </a:prstGeom>
          <a:ln w="38100">
            <a:solidFill>
              <a:srgbClr val="00863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D164206-E28A-85EC-9788-70B2DCE09826}"/>
              </a:ext>
            </a:extLst>
          </p:cNvPr>
          <p:cNvSpPr txBox="1"/>
          <p:nvPr/>
        </p:nvSpPr>
        <p:spPr>
          <a:xfrm>
            <a:off x="2846742" y="5731143"/>
            <a:ext cx="742545" cy="377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</a:t>
            </a:r>
          </a:p>
        </p:txBody>
      </p:sp>
    </p:spTree>
    <p:extLst>
      <p:ext uri="{BB962C8B-B14F-4D97-AF65-F5344CB8AC3E}">
        <p14:creationId xmlns:p14="http://schemas.microsoft.com/office/powerpoint/2010/main" val="36433585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3885" y="130186"/>
            <a:ext cx="7863840" cy="101566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000" dirty="0">
                <a:solidFill>
                  <a:srgbClr val="003399"/>
                </a:solidFill>
              </a:rPr>
              <a:t>Marginal profit is marginal revenue minus marginal cost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794677" y="3651964"/>
            <a:ext cx="420624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898459" y="5747696"/>
            <a:ext cx="438912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18981" y="5639219"/>
            <a:ext cx="648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q</a:t>
            </a:r>
            <a:endParaRPr lang="en-US" sz="28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2432475" y="146304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</a:t>
            </a:r>
            <a:endParaRPr lang="en-US" sz="28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5559215" y="2598925"/>
            <a:ext cx="1783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mc</a:t>
            </a:r>
            <a:endParaRPr lang="en-US" sz="2800" baseline="-25000" dirty="0">
              <a:solidFill>
                <a:srgbClr val="003399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892237" y="3787427"/>
            <a:ext cx="3931920" cy="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575636" y="3555999"/>
            <a:ext cx="8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mr</a:t>
            </a:r>
            <a:endParaRPr lang="en-US" sz="2800" baseline="-25000" dirty="0">
              <a:solidFill>
                <a:srgbClr val="003399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997874" y="3782786"/>
            <a:ext cx="0" cy="1956816"/>
          </a:xfrm>
          <a:prstGeom prst="line">
            <a:avLst/>
          </a:prstGeom>
          <a:ln w="31750">
            <a:solidFill>
              <a:srgbClr val="00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75036" y="3481512"/>
            <a:ext cx="1095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P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cxnSp>
        <p:nvCxnSpPr>
          <p:cNvPr id="18" name="Straight Connector 17"/>
          <p:cNvCxnSpPr>
            <a:cxnSpLocks/>
          </p:cNvCxnSpPr>
          <p:nvPr/>
        </p:nvCxnSpPr>
        <p:spPr>
          <a:xfrm flipV="1">
            <a:off x="2898592" y="2868678"/>
            <a:ext cx="3814426" cy="2008122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16880" y="5725180"/>
            <a:ext cx="648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q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A22E73E-2729-7D9A-B9AE-D60D03E940B7}"/>
              </a:ext>
            </a:extLst>
          </p:cNvPr>
          <p:cNvCxnSpPr>
            <a:cxnSpLocks/>
          </p:cNvCxnSpPr>
          <p:nvPr/>
        </p:nvCxnSpPr>
        <p:spPr>
          <a:xfrm>
            <a:off x="2989066" y="3800126"/>
            <a:ext cx="0" cy="1000474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58666D1-A765-EB8F-87A5-7250CCC165D8}"/>
              </a:ext>
            </a:extLst>
          </p:cNvPr>
          <p:cNvSpPr txBox="1"/>
          <p:nvPr/>
        </p:nvSpPr>
        <p:spPr>
          <a:xfrm>
            <a:off x="3131200" y="2292566"/>
            <a:ext cx="4850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63D"/>
                </a:solidFill>
              </a:rPr>
              <a:t>Marginal profit of 2</a:t>
            </a:r>
            <a:r>
              <a:rPr lang="en-US" sz="2000" baseline="30000" dirty="0">
                <a:solidFill>
                  <a:srgbClr val="00863D"/>
                </a:solidFill>
              </a:rPr>
              <a:t>nd</a:t>
            </a:r>
            <a:r>
              <a:rPr lang="en-US" sz="2000" dirty="0">
                <a:solidFill>
                  <a:srgbClr val="00863D"/>
                </a:solidFill>
              </a:rPr>
              <a:t> unit produced and sold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4B55E3B-8652-AA87-3DDC-04F1473C372D}"/>
              </a:ext>
            </a:extLst>
          </p:cNvPr>
          <p:cNvCxnSpPr>
            <a:cxnSpLocks/>
          </p:cNvCxnSpPr>
          <p:nvPr/>
        </p:nvCxnSpPr>
        <p:spPr>
          <a:xfrm flipH="1">
            <a:off x="3138398" y="2731695"/>
            <a:ext cx="1416480" cy="1260418"/>
          </a:xfrm>
          <a:prstGeom prst="straightConnector1">
            <a:avLst/>
          </a:prstGeom>
          <a:ln w="38100">
            <a:solidFill>
              <a:srgbClr val="00863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D164206-E28A-85EC-9788-70B2DCE09826}"/>
              </a:ext>
            </a:extLst>
          </p:cNvPr>
          <p:cNvSpPr txBox="1"/>
          <p:nvPr/>
        </p:nvSpPr>
        <p:spPr>
          <a:xfrm>
            <a:off x="2846742" y="5731143"/>
            <a:ext cx="742545" cy="377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1 2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C8B930D-DE43-50D9-5D28-02BAAA4E0196}"/>
              </a:ext>
            </a:extLst>
          </p:cNvPr>
          <p:cNvCxnSpPr>
            <a:cxnSpLocks/>
          </p:cNvCxnSpPr>
          <p:nvPr/>
        </p:nvCxnSpPr>
        <p:spPr>
          <a:xfrm>
            <a:off x="3131200" y="3800126"/>
            <a:ext cx="0" cy="924274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059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17" grpId="0"/>
      <p:bldP spid="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0A0E49E0-7541-BD4A-E6FE-70D0122E4961}"/>
              </a:ext>
            </a:extLst>
          </p:cNvPr>
          <p:cNvSpPr/>
          <p:nvPr/>
        </p:nvSpPr>
        <p:spPr>
          <a:xfrm rot="5400000">
            <a:off x="3412613" y="3283605"/>
            <a:ext cx="1036496" cy="2077248"/>
          </a:xfrm>
          <a:prstGeom prst="rtTriangle">
            <a:avLst/>
          </a:prstGeom>
          <a:pattFill prst="dkVert">
            <a:fgClr>
              <a:srgbClr val="00863D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73885" y="72790"/>
            <a:ext cx="7863840" cy="101566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000" dirty="0">
                <a:solidFill>
                  <a:srgbClr val="003399"/>
                </a:solidFill>
              </a:rPr>
              <a:t>Competitive firm produces up to point where mc=</a:t>
            </a:r>
            <a:r>
              <a:rPr lang="en-US" sz="3000" dirty="0" err="1">
                <a:solidFill>
                  <a:srgbClr val="003399"/>
                </a:solidFill>
              </a:rPr>
              <a:t>mr</a:t>
            </a:r>
            <a:endParaRPr lang="en-US" sz="3000" dirty="0">
              <a:solidFill>
                <a:srgbClr val="003399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794677" y="3651964"/>
            <a:ext cx="420624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898459" y="5747696"/>
            <a:ext cx="438912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18981" y="5639219"/>
            <a:ext cx="648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q</a:t>
            </a:r>
            <a:endParaRPr lang="en-US" sz="28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2432475" y="146304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</a:t>
            </a:r>
            <a:endParaRPr lang="en-US" sz="28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5559215" y="2598925"/>
            <a:ext cx="1783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mc</a:t>
            </a:r>
            <a:endParaRPr lang="en-US" sz="2800" baseline="-25000" dirty="0">
              <a:solidFill>
                <a:srgbClr val="003399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892237" y="3787427"/>
            <a:ext cx="3931920" cy="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575636" y="3555999"/>
            <a:ext cx="8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mr</a:t>
            </a:r>
            <a:endParaRPr lang="en-US" sz="2800" baseline="-25000" dirty="0">
              <a:solidFill>
                <a:srgbClr val="003399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997874" y="3782786"/>
            <a:ext cx="0" cy="1956816"/>
          </a:xfrm>
          <a:prstGeom prst="line">
            <a:avLst/>
          </a:prstGeom>
          <a:ln w="31750">
            <a:solidFill>
              <a:srgbClr val="00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75036" y="3481512"/>
            <a:ext cx="1095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P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cxnSp>
        <p:nvCxnSpPr>
          <p:cNvPr id="18" name="Straight Connector 17"/>
          <p:cNvCxnSpPr>
            <a:cxnSpLocks/>
          </p:cNvCxnSpPr>
          <p:nvPr/>
        </p:nvCxnSpPr>
        <p:spPr>
          <a:xfrm flipV="1">
            <a:off x="2898592" y="2868678"/>
            <a:ext cx="3814426" cy="2008122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16880" y="5725180"/>
            <a:ext cx="648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q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8666D1-A765-EB8F-87A5-7250CCC165D8}"/>
              </a:ext>
            </a:extLst>
          </p:cNvPr>
          <p:cNvSpPr txBox="1"/>
          <p:nvPr/>
        </p:nvSpPr>
        <p:spPr>
          <a:xfrm>
            <a:off x="3131200" y="2292566"/>
            <a:ext cx="3949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63D"/>
                </a:solidFill>
              </a:rPr>
              <a:t>Total marginal profit of producing q</a:t>
            </a:r>
            <a:r>
              <a:rPr lang="en-US" sz="2000" baseline="-25000" dirty="0">
                <a:solidFill>
                  <a:srgbClr val="00863D"/>
                </a:solidFill>
              </a:rPr>
              <a:t>1</a:t>
            </a:r>
            <a:endParaRPr lang="en-US" sz="2000" dirty="0">
              <a:solidFill>
                <a:srgbClr val="00863D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4B55E3B-8652-AA87-3DDC-04F1473C372D}"/>
              </a:ext>
            </a:extLst>
          </p:cNvPr>
          <p:cNvCxnSpPr>
            <a:cxnSpLocks/>
          </p:cNvCxnSpPr>
          <p:nvPr/>
        </p:nvCxnSpPr>
        <p:spPr>
          <a:xfrm flipH="1">
            <a:off x="3276768" y="2700770"/>
            <a:ext cx="1118105" cy="1391259"/>
          </a:xfrm>
          <a:prstGeom prst="straightConnector1">
            <a:avLst/>
          </a:prstGeom>
          <a:ln w="38100">
            <a:solidFill>
              <a:srgbClr val="00863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64155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Mathematical maximization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Consider a smooth function q </a:t>
            </a:r>
            <a:r>
              <a:rPr lang="en-US" sz="2800" dirty="0">
                <a:sym typeface="Wingdings" pitchFamily="2" charset="2"/>
              </a:rPr>
              <a:t> </a:t>
            </a:r>
            <a:r>
              <a:rPr lang="en-US" sz="2800" dirty="0"/>
              <a:t>L(q)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If L(q) is maximized at q* (interior) then: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L’(q*)=0 (slope is zero at the top of the smooth hill): this is called the </a:t>
            </a:r>
            <a:r>
              <a:rPr lang="en-US" sz="2800" b="1" dirty="0"/>
              <a:t>FIRST ORDER CONDITION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L’(q) ≥ 0 for q just below q* and L’(q) ≤ 0 for q just below q*: this is the </a:t>
            </a:r>
            <a:r>
              <a:rPr lang="en-US" sz="2800" b="1" dirty="0"/>
              <a:t>SECOND ORDER CONDITION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First and second order conditions are necessary at interior maximum but not always sufficient</a:t>
            </a:r>
          </a:p>
        </p:txBody>
      </p:sp>
    </p:spTree>
    <p:extLst>
      <p:ext uri="{BB962C8B-B14F-4D97-AF65-F5344CB8AC3E}">
        <p14:creationId xmlns:p14="http://schemas.microsoft.com/office/powerpoint/2010/main" val="9173709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Mathematical maximization</a:t>
            </a:r>
          </a:p>
        </p:txBody>
      </p:sp>
      <p:grpSp>
        <p:nvGrpSpPr>
          <p:cNvPr id="5" name="Group 7"/>
          <p:cNvGrpSpPr/>
          <p:nvPr/>
        </p:nvGrpSpPr>
        <p:grpSpPr>
          <a:xfrm>
            <a:off x="1895690" y="1044511"/>
            <a:ext cx="5084230" cy="4114185"/>
            <a:chOff x="1868206" y="1044511"/>
            <a:chExt cx="5084230" cy="4114185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746196" y="5157108"/>
              <a:ext cx="420624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868206" y="1044511"/>
              <a:ext cx="102192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L(q)</a:t>
              </a:r>
              <a:endParaRPr lang="en-US" sz="2800" baseline="-25000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875101" y="5116051"/>
            <a:ext cx="547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q</a:t>
            </a:r>
          </a:p>
        </p:txBody>
      </p:sp>
      <p:sp>
        <p:nvSpPr>
          <p:cNvPr id="3" name="Arc 2"/>
          <p:cNvSpPr>
            <a:spLocks noChangeAspect="1"/>
          </p:cNvSpPr>
          <p:nvPr/>
        </p:nvSpPr>
        <p:spPr bwMode="auto">
          <a:xfrm rot="19042282">
            <a:off x="3517679" y="1101740"/>
            <a:ext cx="2859785" cy="254203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175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366979" y="2772036"/>
            <a:ext cx="914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971955" y="2430173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31273" y="2501832"/>
            <a:ext cx="2286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124863" y="2430162"/>
            <a:ext cx="2286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173934" y="2567322"/>
            <a:ext cx="533400" cy="7132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783369" y="3145573"/>
            <a:ext cx="402336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944258" y="2126146"/>
            <a:ext cx="806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3399"/>
                </a:solidFill>
              </a:rPr>
              <a:t>L(q)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01BA25-1628-6ED7-7ED0-EA7EBEA4368D}"/>
              </a:ext>
            </a:extLst>
          </p:cNvPr>
          <p:cNvSpPr txBox="1"/>
          <p:nvPr/>
        </p:nvSpPr>
        <p:spPr>
          <a:xfrm>
            <a:off x="5638800" y="3252098"/>
            <a:ext cx="25359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 </a:t>
            </a:r>
          </a:p>
          <a:p>
            <a:endParaRPr lang="en-US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1D3B16E-8E90-6320-5524-593FD72E3E03}"/>
              </a:ext>
            </a:extLst>
          </p:cNvPr>
          <p:cNvCxnSpPr>
            <a:cxnSpLocks/>
          </p:cNvCxnSpPr>
          <p:nvPr/>
        </p:nvCxnSpPr>
        <p:spPr>
          <a:xfrm>
            <a:off x="5029200" y="1567731"/>
            <a:ext cx="0" cy="3575196"/>
          </a:xfrm>
          <a:prstGeom prst="line">
            <a:avLst/>
          </a:prstGeom>
          <a:ln w="31750">
            <a:solidFill>
              <a:srgbClr val="00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E9C41904-3550-621A-4D18-7A7757B4A0CD}"/>
              </a:ext>
            </a:extLst>
          </p:cNvPr>
          <p:cNvSpPr txBox="1"/>
          <p:nvPr/>
        </p:nvSpPr>
        <p:spPr>
          <a:xfrm>
            <a:off x="4822875" y="5157108"/>
            <a:ext cx="1066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q*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CECB4C2-8397-53AD-0420-AF8B1CBACBBC}"/>
              </a:ext>
            </a:extLst>
          </p:cNvPr>
          <p:cNvSpPr/>
          <p:nvPr/>
        </p:nvSpPr>
        <p:spPr>
          <a:xfrm>
            <a:off x="4970644" y="1535516"/>
            <a:ext cx="117112" cy="13156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17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Mathematical maximization</a:t>
            </a:r>
          </a:p>
        </p:txBody>
      </p:sp>
      <p:grpSp>
        <p:nvGrpSpPr>
          <p:cNvPr id="5" name="Group 7"/>
          <p:cNvGrpSpPr/>
          <p:nvPr/>
        </p:nvGrpSpPr>
        <p:grpSpPr>
          <a:xfrm>
            <a:off x="1895690" y="1044511"/>
            <a:ext cx="5084230" cy="4114185"/>
            <a:chOff x="1868206" y="1044511"/>
            <a:chExt cx="5084230" cy="4114185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746196" y="5157108"/>
              <a:ext cx="420624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868206" y="1044511"/>
              <a:ext cx="102192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L(q)</a:t>
              </a:r>
              <a:endParaRPr lang="en-US" sz="2800" baseline="-25000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875101" y="5116051"/>
            <a:ext cx="547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q</a:t>
            </a:r>
          </a:p>
        </p:txBody>
      </p:sp>
      <p:sp>
        <p:nvSpPr>
          <p:cNvPr id="3" name="Arc 2"/>
          <p:cNvSpPr>
            <a:spLocks noChangeAspect="1"/>
          </p:cNvSpPr>
          <p:nvPr/>
        </p:nvSpPr>
        <p:spPr bwMode="auto">
          <a:xfrm rot="19042282">
            <a:off x="3517679" y="1101740"/>
            <a:ext cx="2859785" cy="254203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175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" y="5608619"/>
            <a:ext cx="7863840" cy="89255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Slope is flat at top of the hill (L’(q*)=0), uphill below q* (L’(q)</a:t>
            </a:r>
            <a:r>
              <a:rPr lang="en-US" sz="2400" dirty="0">
                <a:solidFill>
                  <a:srgbClr val="CC0000"/>
                </a:solidFill>
              </a:rPr>
              <a:t> ≥0) and downhill below q* (L’(q)≤0)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66979" y="2772036"/>
            <a:ext cx="914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971955" y="2430173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31273" y="2501832"/>
            <a:ext cx="2286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124863" y="2430162"/>
            <a:ext cx="2286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173934" y="2567322"/>
            <a:ext cx="533400" cy="7132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4572000" y="1581912"/>
            <a:ext cx="914400" cy="0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447017" y="929974"/>
            <a:ext cx="1445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L’(q*)=0</a:t>
            </a:r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783369" y="3145573"/>
            <a:ext cx="402336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944258" y="2126146"/>
            <a:ext cx="806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3399"/>
                </a:solidFill>
              </a:rPr>
              <a:t>L(q)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01BA25-1628-6ED7-7ED0-EA7EBEA4368D}"/>
              </a:ext>
            </a:extLst>
          </p:cNvPr>
          <p:cNvSpPr txBox="1"/>
          <p:nvPr/>
        </p:nvSpPr>
        <p:spPr>
          <a:xfrm>
            <a:off x="5638800" y="3252098"/>
            <a:ext cx="25359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 </a:t>
            </a:r>
          </a:p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C26B121-B27D-65F3-21CC-DAF34D86DE05}"/>
              </a:ext>
            </a:extLst>
          </p:cNvPr>
          <p:cNvCxnSpPr>
            <a:cxnSpLocks/>
          </p:cNvCxnSpPr>
          <p:nvPr/>
        </p:nvCxnSpPr>
        <p:spPr>
          <a:xfrm flipV="1">
            <a:off x="3440634" y="1661641"/>
            <a:ext cx="846983" cy="381000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C8B1EB6-AA05-94BB-2B2C-BE9DFFE2AE6F}"/>
              </a:ext>
            </a:extLst>
          </p:cNvPr>
          <p:cNvCxnSpPr>
            <a:cxnSpLocks/>
          </p:cNvCxnSpPr>
          <p:nvPr/>
        </p:nvCxnSpPr>
        <p:spPr>
          <a:xfrm>
            <a:off x="5738963" y="1631986"/>
            <a:ext cx="694583" cy="306791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1D3B16E-8E90-6320-5524-593FD72E3E03}"/>
              </a:ext>
            </a:extLst>
          </p:cNvPr>
          <p:cNvCxnSpPr>
            <a:cxnSpLocks/>
          </p:cNvCxnSpPr>
          <p:nvPr/>
        </p:nvCxnSpPr>
        <p:spPr>
          <a:xfrm>
            <a:off x="5029200" y="1567731"/>
            <a:ext cx="0" cy="3575196"/>
          </a:xfrm>
          <a:prstGeom prst="line">
            <a:avLst/>
          </a:prstGeom>
          <a:ln w="31750">
            <a:solidFill>
              <a:srgbClr val="00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E9C41904-3550-621A-4D18-7A7757B4A0CD}"/>
              </a:ext>
            </a:extLst>
          </p:cNvPr>
          <p:cNvSpPr txBox="1"/>
          <p:nvPr/>
        </p:nvSpPr>
        <p:spPr>
          <a:xfrm>
            <a:off x="4822875" y="5157108"/>
            <a:ext cx="1066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q*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9C54C3-16C7-79B2-A25B-EF1F7ABCC28C}"/>
              </a:ext>
            </a:extLst>
          </p:cNvPr>
          <p:cNvSpPr txBox="1"/>
          <p:nvPr/>
        </p:nvSpPr>
        <p:spPr>
          <a:xfrm>
            <a:off x="5793911" y="1201460"/>
            <a:ext cx="1445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L’(q)≤0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559653D-FB86-8069-07C3-344364DD604E}"/>
              </a:ext>
            </a:extLst>
          </p:cNvPr>
          <p:cNvSpPr txBox="1"/>
          <p:nvPr/>
        </p:nvSpPr>
        <p:spPr>
          <a:xfrm>
            <a:off x="3163512" y="1262161"/>
            <a:ext cx="1445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L’(q)≥0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CECB4C2-8397-53AD-0420-AF8B1CBACBBC}"/>
              </a:ext>
            </a:extLst>
          </p:cNvPr>
          <p:cNvSpPr/>
          <p:nvPr/>
        </p:nvSpPr>
        <p:spPr>
          <a:xfrm>
            <a:off x="4970644" y="1535516"/>
            <a:ext cx="117112" cy="13156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18E850B-DE25-3BAD-8170-D63F30E22FFB}"/>
              </a:ext>
            </a:extLst>
          </p:cNvPr>
          <p:cNvSpPr/>
          <p:nvPr/>
        </p:nvSpPr>
        <p:spPr>
          <a:xfrm>
            <a:off x="6042761" y="1716482"/>
            <a:ext cx="117112" cy="13156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17F9A19F-8E71-BEDE-1DFB-726EC63CAC0E}"/>
              </a:ext>
            </a:extLst>
          </p:cNvPr>
          <p:cNvSpPr/>
          <p:nvPr/>
        </p:nvSpPr>
        <p:spPr>
          <a:xfrm>
            <a:off x="3805569" y="1788650"/>
            <a:ext cx="117112" cy="13156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7279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Condition for Profit-Maximization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Marginal Revenue = Marginal Cost</a:t>
            </a:r>
            <a:r>
              <a:rPr lang="en-US" sz="2800" dirty="0">
                <a:solidFill>
                  <a:srgbClr val="C00000"/>
                </a:solidFill>
              </a:rPr>
              <a:t> (mr = mc)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For a perfectly competitive firm, this is same as: </a:t>
            </a:r>
          </a:p>
          <a:p>
            <a:pPr marL="0" indent="0" algn="ctr">
              <a:spcBef>
                <a:spcPts val="1200"/>
              </a:spcBef>
              <a:buClr>
                <a:srgbClr val="003399"/>
              </a:buClr>
              <a:buNone/>
            </a:pPr>
            <a:r>
              <a:rPr lang="en-US" sz="2800" dirty="0"/>
              <a:t>Price = Marginal Cost</a:t>
            </a:r>
            <a:r>
              <a:rPr lang="en-US" sz="2800" dirty="0">
                <a:solidFill>
                  <a:srgbClr val="C00000"/>
                </a:solidFill>
              </a:rPr>
              <a:t> (P = mc).</a:t>
            </a:r>
          </a:p>
          <a:p>
            <a:pPr marL="0" indent="0" algn="ctr">
              <a:spcBef>
                <a:spcPts val="1200"/>
              </a:spcBef>
              <a:buClr>
                <a:srgbClr val="003399"/>
              </a:buClr>
              <a:buNone/>
            </a:pPr>
            <a:endParaRPr lang="en-US" sz="2800" dirty="0"/>
          </a:p>
          <a:p>
            <a:pPr>
              <a:spcBef>
                <a:spcPts val="1200"/>
              </a:spcBef>
              <a:buClr>
                <a:srgbClr val="003399"/>
              </a:buClr>
            </a:pPr>
            <a:r>
              <a:rPr lang="en-US" sz="2800" dirty="0"/>
              <a:t>Mathematically: choose q to maximize </a:t>
            </a:r>
            <a:r>
              <a:rPr lang="en-US" sz="2800" dirty="0" err="1"/>
              <a:t>P×q-C</a:t>
            </a:r>
            <a:r>
              <a:rPr lang="en-US" sz="2800" dirty="0"/>
              <a:t>(q)</a:t>
            </a:r>
          </a:p>
          <a:p>
            <a:pPr lvl="1">
              <a:spcBef>
                <a:spcPts val="1200"/>
              </a:spcBef>
              <a:buClr>
                <a:srgbClr val="003399"/>
              </a:buClr>
            </a:pPr>
            <a:r>
              <a:rPr lang="en-US" sz="2400" dirty="0"/>
              <a:t>where C(q) is total cost of producing quantity q </a:t>
            </a:r>
          </a:p>
          <a:p>
            <a:pPr lvl="1">
              <a:spcBef>
                <a:spcPts val="1200"/>
              </a:spcBef>
              <a:buClr>
                <a:srgbClr val="003399"/>
              </a:buClr>
            </a:pPr>
            <a:r>
              <a:rPr lang="en-US" sz="2400" dirty="0"/>
              <a:t>Function is maximized when derivative with respect to q is zero (taking P as fixed parameter)</a:t>
            </a:r>
          </a:p>
          <a:p>
            <a:pPr lvl="1">
              <a:spcBef>
                <a:spcPts val="1200"/>
              </a:spcBef>
              <a:buClr>
                <a:srgbClr val="003399"/>
              </a:buClr>
            </a:pPr>
            <a:r>
              <a:rPr lang="en-US" sz="2400" dirty="0"/>
              <a:t>Implies P-C’(q)=0, which is P=C’(q)=mc</a:t>
            </a:r>
          </a:p>
        </p:txBody>
      </p:sp>
    </p:spTree>
    <p:extLst>
      <p:ext uri="{BB962C8B-B14F-4D97-AF65-F5344CB8AC3E}">
        <p14:creationId xmlns:p14="http://schemas.microsoft.com/office/powerpoint/2010/main" val="21363835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0A0E49E0-7541-BD4A-E6FE-70D0122E4961}"/>
              </a:ext>
            </a:extLst>
          </p:cNvPr>
          <p:cNvSpPr/>
          <p:nvPr/>
        </p:nvSpPr>
        <p:spPr>
          <a:xfrm rot="5400000">
            <a:off x="3412613" y="3283605"/>
            <a:ext cx="1036496" cy="2077248"/>
          </a:xfrm>
          <a:prstGeom prst="rtTriangle">
            <a:avLst/>
          </a:prstGeom>
          <a:pattFill prst="dkVert">
            <a:fgClr>
              <a:srgbClr val="00863D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73885" y="72790"/>
            <a:ext cx="7863840" cy="101566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000" dirty="0">
                <a:solidFill>
                  <a:srgbClr val="003399"/>
                </a:solidFill>
              </a:rPr>
              <a:t>Entry decision of competitive firm: </a:t>
            </a:r>
          </a:p>
          <a:p>
            <a:pPr algn="ctr"/>
            <a:r>
              <a:rPr lang="en-US" sz="3000" dirty="0">
                <a:solidFill>
                  <a:srgbClr val="003399"/>
                </a:solidFill>
              </a:rPr>
              <a:t>Compare total marginal profits and fixed costs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794677" y="3651964"/>
            <a:ext cx="420624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898459" y="5747696"/>
            <a:ext cx="438912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18981" y="5639219"/>
            <a:ext cx="648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q</a:t>
            </a:r>
            <a:endParaRPr lang="en-US" sz="28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2432475" y="146304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</a:t>
            </a:r>
            <a:endParaRPr lang="en-US" sz="28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5559215" y="2598925"/>
            <a:ext cx="1783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mc</a:t>
            </a:r>
            <a:endParaRPr lang="en-US" sz="2800" baseline="-25000" dirty="0">
              <a:solidFill>
                <a:srgbClr val="003399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892237" y="3787427"/>
            <a:ext cx="3931920" cy="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575636" y="3555999"/>
            <a:ext cx="8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mr</a:t>
            </a:r>
            <a:endParaRPr lang="en-US" sz="2800" baseline="-25000" dirty="0">
              <a:solidFill>
                <a:srgbClr val="003399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997874" y="3782786"/>
            <a:ext cx="0" cy="1956816"/>
          </a:xfrm>
          <a:prstGeom prst="line">
            <a:avLst/>
          </a:prstGeom>
          <a:ln w="31750">
            <a:solidFill>
              <a:srgbClr val="00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75036" y="3481512"/>
            <a:ext cx="1095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P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cxnSp>
        <p:nvCxnSpPr>
          <p:cNvPr id="18" name="Straight Connector 17"/>
          <p:cNvCxnSpPr>
            <a:cxnSpLocks/>
          </p:cNvCxnSpPr>
          <p:nvPr/>
        </p:nvCxnSpPr>
        <p:spPr>
          <a:xfrm flipV="1">
            <a:off x="2898592" y="2868678"/>
            <a:ext cx="3814426" cy="2008122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16880" y="5725180"/>
            <a:ext cx="648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q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8666D1-A765-EB8F-87A5-7250CCC165D8}"/>
              </a:ext>
            </a:extLst>
          </p:cNvPr>
          <p:cNvSpPr txBox="1"/>
          <p:nvPr/>
        </p:nvSpPr>
        <p:spPr>
          <a:xfrm>
            <a:off x="3131200" y="2292566"/>
            <a:ext cx="3949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63D"/>
                </a:solidFill>
              </a:rPr>
              <a:t>Total marginal profit of producing q</a:t>
            </a:r>
            <a:r>
              <a:rPr lang="en-US" sz="2000" baseline="-25000" dirty="0">
                <a:solidFill>
                  <a:srgbClr val="00863D"/>
                </a:solidFill>
              </a:rPr>
              <a:t>1</a:t>
            </a:r>
            <a:endParaRPr lang="en-US" sz="2000" dirty="0">
              <a:solidFill>
                <a:srgbClr val="00863D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4B55E3B-8652-AA87-3DDC-04F1473C372D}"/>
              </a:ext>
            </a:extLst>
          </p:cNvPr>
          <p:cNvCxnSpPr>
            <a:cxnSpLocks/>
          </p:cNvCxnSpPr>
          <p:nvPr/>
        </p:nvCxnSpPr>
        <p:spPr>
          <a:xfrm flipH="1">
            <a:off x="3276768" y="2700770"/>
            <a:ext cx="1118105" cy="1391259"/>
          </a:xfrm>
          <a:prstGeom prst="straightConnector1">
            <a:avLst/>
          </a:prstGeom>
          <a:ln w="38100">
            <a:solidFill>
              <a:srgbClr val="00863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0A5A100-B8F9-6AFF-6CF7-0DFA0136BB70}"/>
              </a:ext>
            </a:extLst>
          </p:cNvPr>
          <p:cNvSpPr txBox="1"/>
          <p:nvPr/>
        </p:nvSpPr>
        <p:spPr>
          <a:xfrm>
            <a:off x="1143000" y="6074258"/>
            <a:ext cx="7250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C0000"/>
                </a:solidFill>
              </a:rPr>
              <a:t>If green area exceeds the fixed cost of production C</a:t>
            </a:r>
            <a:r>
              <a:rPr lang="en-US" sz="2400" baseline="-25000" dirty="0">
                <a:solidFill>
                  <a:srgbClr val="CC0000"/>
                </a:solidFill>
              </a:rPr>
              <a:t>f</a:t>
            </a:r>
            <a:r>
              <a:rPr lang="en-US" sz="2400" dirty="0">
                <a:solidFill>
                  <a:srgbClr val="CC0000"/>
                </a:solidFill>
              </a:rPr>
              <a:t> then the firm enters and produces q</a:t>
            </a:r>
            <a:r>
              <a:rPr lang="en-US" sz="2400" baseline="-25000" dirty="0">
                <a:solidFill>
                  <a:srgbClr val="CC0000"/>
                </a:solidFill>
              </a:rPr>
              <a:t>1</a:t>
            </a:r>
            <a:r>
              <a:rPr lang="en-US" sz="2400" dirty="0">
                <a:solidFill>
                  <a:srgbClr val="CC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9132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Three Decisions a Firm Has to Make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>
                <a:solidFill>
                  <a:srgbClr val="CC0000"/>
                </a:solidFill>
              </a:rPr>
              <a:t>Short-run choice of output:</a:t>
            </a:r>
            <a:r>
              <a:rPr lang="en-US" sz="2800" dirty="0"/>
              <a:t> How much to produce today with the existing set-up?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>
                <a:solidFill>
                  <a:srgbClr val="CC0000"/>
                </a:solidFill>
              </a:rPr>
              <a:t>Long-run choice of output:</a:t>
            </a:r>
            <a:r>
              <a:rPr lang="en-US" sz="2800" dirty="0"/>
              <a:t> Expand or contract? Exit the industry? Enter the industry?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>
                <a:solidFill>
                  <a:srgbClr val="CC0000"/>
                </a:solidFill>
              </a:rPr>
              <a:t>Both short-run and long-run – the choice of input mix:</a:t>
            </a:r>
            <a:r>
              <a:rPr lang="en-US" sz="2800" dirty="0"/>
              <a:t> What combination of inputs (labor, capital, raw materials, and so on) to use to produce the output?</a:t>
            </a:r>
          </a:p>
        </p:txBody>
      </p:sp>
    </p:spTree>
    <p:extLst>
      <p:ext uri="{BB962C8B-B14F-4D97-AF65-F5344CB8AC3E}">
        <p14:creationId xmlns:p14="http://schemas.microsoft.com/office/powerpoint/2010/main" val="32272592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22860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Quiz 1:</a:t>
            </a:r>
          </a:p>
          <a:p>
            <a:pPr marL="0" lvl="1" indent="0">
              <a:spcBef>
                <a:spcPts val="2400"/>
              </a:spcBef>
              <a:buClr>
                <a:srgbClr val="003399"/>
              </a:buClr>
              <a:buNone/>
            </a:pPr>
            <a:r>
              <a:rPr lang="en-US" dirty="0"/>
              <a:t>Question: Consider an existing oil drill in North Dakota with marginal cost of producing 1 barrel of oil at $50. Suppose, price of oil falls permanently from $80 to $60. What should the business do?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A. Keep pumping oil out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B. Keep pumping oil only if this can recoup the fixed cost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C. Stop pumping oil.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D. A, B, C could be true, it depends on parameters</a:t>
            </a:r>
          </a:p>
        </p:txBody>
      </p:sp>
    </p:spTree>
    <p:extLst>
      <p:ext uri="{BB962C8B-B14F-4D97-AF65-F5344CB8AC3E}">
        <p14:creationId xmlns:p14="http://schemas.microsoft.com/office/powerpoint/2010/main" val="32660959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28600"/>
            <a:ext cx="8153400" cy="632460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Quiz 2:</a:t>
            </a:r>
          </a:p>
          <a:p>
            <a:pPr marL="0" lvl="1" indent="0">
              <a:spcBef>
                <a:spcPts val="2400"/>
              </a:spcBef>
              <a:buClr>
                <a:srgbClr val="003399"/>
              </a:buClr>
              <a:buNone/>
            </a:pPr>
            <a:r>
              <a:rPr lang="en-US" dirty="0"/>
              <a:t>Question: Consider an oil drill project in North Dakota with marginal cost of producing 1 barrel of oil at $50. Suppose the price of oil is expected to be $60. Should the project go ahead?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A. Yes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B. Yes if fixed costs are small enough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C. Yes if fixed costs are large enough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D. No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E. Either A, B, C, D could be true, it depends.</a:t>
            </a:r>
          </a:p>
        </p:txBody>
      </p:sp>
    </p:spTree>
    <p:extLst>
      <p:ext uri="{BB962C8B-B14F-4D97-AF65-F5344CB8AC3E}">
        <p14:creationId xmlns:p14="http://schemas.microsoft.com/office/powerpoint/2010/main" val="18418741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</p:spPr>
        <p:txBody>
          <a:bodyPr/>
          <a:lstStyle/>
          <a:p>
            <a:pPr marL="571500" indent="-571500" algn="ctr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None/>
            </a:pPr>
            <a:endParaRPr lang="en-US" cap="small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cap="small" dirty="0">
                <a:solidFill>
                  <a:srgbClr val="CC0000"/>
                </a:solidFill>
              </a:rPr>
              <a:t>IV. Why Supply Curves Slope Up</a:t>
            </a:r>
            <a:endParaRPr lang="en-US" sz="3200" i="1" cap="small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444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93192"/>
            <a:ext cx="7863840" cy="58521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000" dirty="0">
                <a:solidFill>
                  <a:srgbClr val="003399"/>
                </a:solidFill>
              </a:rPr>
              <a:t>Impact of a Rise in the Market Price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952838" y="1188720"/>
            <a:ext cx="5238324" cy="4699399"/>
            <a:chOff x="2285999" y="1463040"/>
            <a:chExt cx="5238324" cy="4699399"/>
          </a:xfrm>
        </p:grpSpPr>
        <p:cxnSp>
          <p:nvCxnSpPr>
            <p:cNvPr id="6" name="Straight Connector 5"/>
            <p:cNvCxnSpPr/>
            <p:nvPr/>
          </p:nvCxnSpPr>
          <p:spPr>
            <a:xfrm rot="5400000">
              <a:off x="724402" y="3651964"/>
              <a:ext cx="420624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828184" y="5747696"/>
              <a:ext cx="438912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6648706" y="5639219"/>
              <a:ext cx="64825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/>
                <a:t>q</a:t>
              </a:r>
              <a:endParaRPr lang="en-US" sz="2800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62200" y="1463040"/>
              <a:ext cx="53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P</a:t>
              </a:r>
              <a:endParaRPr lang="en-US" sz="2800" baseline="-25000" dirty="0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2821962" y="2598925"/>
              <a:ext cx="4702361" cy="3140677"/>
              <a:chOff x="2745759" y="2429585"/>
              <a:chExt cx="4702361" cy="3140677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5412737" y="2429585"/>
                <a:ext cx="17839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dirty="0">
                    <a:solidFill>
                      <a:srgbClr val="003399"/>
                    </a:solidFill>
                  </a:rPr>
                  <a:t>mc</a:t>
                </a:r>
                <a:endParaRPr lang="en-US" sz="2800" baseline="-25000" dirty="0">
                  <a:solidFill>
                    <a:srgbClr val="003399"/>
                  </a:solidFill>
                </a:endParaRPr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2745759" y="3386659"/>
                <a:ext cx="4702361" cy="523220"/>
                <a:chOff x="2133600" y="3124924"/>
                <a:chExt cx="4702361" cy="523220"/>
              </a:xfrm>
            </p:grpSpPr>
            <p:cxnSp>
              <p:nvCxnSpPr>
                <p:cNvPr id="15" name="Straight Connector 14"/>
                <p:cNvCxnSpPr/>
                <p:nvPr/>
              </p:nvCxnSpPr>
              <p:spPr>
                <a:xfrm>
                  <a:off x="2133600" y="3356352"/>
                  <a:ext cx="3931920" cy="0"/>
                </a:xfrm>
                <a:prstGeom prst="line">
                  <a:avLst/>
                </a:prstGeom>
                <a:ln w="31750">
                  <a:solidFill>
                    <a:srgbClr val="0033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TextBox 15"/>
                <p:cNvSpPr txBox="1"/>
                <p:nvPr/>
              </p:nvSpPr>
              <p:spPr>
                <a:xfrm>
                  <a:off x="5943997" y="3124924"/>
                  <a:ext cx="89196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2800" dirty="0">
                      <a:solidFill>
                        <a:srgbClr val="003399"/>
                      </a:solidFill>
                    </a:rPr>
                    <a:t>mr</a:t>
                  </a:r>
                  <a:r>
                    <a:rPr lang="en-US" sz="2800" baseline="-25000" dirty="0">
                      <a:solidFill>
                        <a:srgbClr val="003399"/>
                      </a:solidFill>
                    </a:rPr>
                    <a:t>1</a:t>
                  </a:r>
                </a:p>
              </p:txBody>
            </p:sp>
          </p:grpSp>
          <p:cxnSp>
            <p:nvCxnSpPr>
              <p:cNvPr id="13" name="Straight Connector 12"/>
              <p:cNvCxnSpPr/>
              <p:nvPr/>
            </p:nvCxnSpPr>
            <p:spPr>
              <a:xfrm>
                <a:off x="4851396" y="3613446"/>
                <a:ext cx="0" cy="1956816"/>
              </a:xfrm>
              <a:prstGeom prst="line">
                <a:avLst/>
              </a:prstGeom>
              <a:ln w="31750">
                <a:solidFill>
                  <a:srgbClr val="003399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/>
            <p:cNvSpPr txBox="1"/>
            <p:nvPr/>
          </p:nvSpPr>
          <p:spPr>
            <a:xfrm>
              <a:off x="2285999" y="3481512"/>
              <a:ext cx="51392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>
                  <a:solidFill>
                    <a:srgbClr val="003399"/>
                  </a:solidFill>
                </a:rPr>
                <a:t>P</a:t>
              </a:r>
              <a:r>
                <a:rPr lang="en-US" sz="2800" baseline="-25000" dirty="0">
                  <a:solidFill>
                    <a:srgbClr val="003399"/>
                  </a:solidFill>
                </a:rPr>
                <a:t>1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19920000">
              <a:off x="2854855" y="3813105"/>
              <a:ext cx="4023360" cy="0"/>
            </a:xfrm>
            <a:prstGeom prst="line">
              <a:avLst/>
            </a:prstGeom>
            <a:ln w="3175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580473" y="5638800"/>
              <a:ext cx="64825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>
                  <a:solidFill>
                    <a:srgbClr val="003399"/>
                  </a:solidFill>
                </a:rPr>
                <a:t>q</a:t>
              </a:r>
              <a:r>
                <a:rPr lang="en-US" sz="2800" baseline="-25000" dirty="0">
                  <a:solidFill>
                    <a:srgbClr val="003399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37012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93192"/>
            <a:ext cx="7863840" cy="58521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000" dirty="0">
                <a:solidFill>
                  <a:srgbClr val="003399"/>
                </a:solidFill>
              </a:rPr>
              <a:t>Impact of a Rise in the Market Price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391241" y="3377644"/>
            <a:ext cx="420624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495023" y="5473376"/>
            <a:ext cx="438912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315545" y="5364899"/>
            <a:ext cx="648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q</a:t>
            </a:r>
            <a:endParaRPr lang="en-US" sz="28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2029039" y="118872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</a:t>
            </a:r>
            <a:endParaRPr lang="en-US" sz="28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5155779" y="2324605"/>
            <a:ext cx="1783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mc</a:t>
            </a:r>
            <a:endParaRPr lang="en-US" sz="2800" baseline="-25000" dirty="0">
              <a:solidFill>
                <a:srgbClr val="003399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488801" y="3513107"/>
            <a:ext cx="3931920" cy="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299198" y="3281679"/>
            <a:ext cx="8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mr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94438" y="3508466"/>
            <a:ext cx="0" cy="1956816"/>
          </a:xfrm>
          <a:prstGeom prst="line">
            <a:avLst/>
          </a:prstGeom>
          <a:ln w="31750">
            <a:solidFill>
              <a:srgbClr val="00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952838" y="3207192"/>
            <a:ext cx="513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P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19920000">
            <a:off x="2521694" y="3538785"/>
            <a:ext cx="4023360" cy="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247312" y="5364480"/>
            <a:ext cx="648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q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39336" y="2761847"/>
            <a:ext cx="1021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863D"/>
                </a:solidFill>
              </a:rPr>
              <a:t>P</a:t>
            </a:r>
            <a:r>
              <a:rPr lang="en-US" sz="2800" baseline="-25000" dirty="0">
                <a:solidFill>
                  <a:srgbClr val="00863D"/>
                </a:solidFill>
              </a:rPr>
              <a:t>2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2503428" y="3107266"/>
            <a:ext cx="3931920" cy="0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417653" y="2854123"/>
            <a:ext cx="1783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863D"/>
                </a:solidFill>
              </a:rPr>
              <a:t>mr</a:t>
            </a:r>
            <a:r>
              <a:rPr lang="en-US" sz="2800" baseline="-25000" dirty="0">
                <a:solidFill>
                  <a:srgbClr val="00863D"/>
                </a:solidFill>
              </a:rPr>
              <a:t>2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5350934" y="3108960"/>
            <a:ext cx="0" cy="2359152"/>
          </a:xfrm>
          <a:prstGeom prst="line">
            <a:avLst/>
          </a:prstGeom>
          <a:ln w="31750">
            <a:solidFill>
              <a:srgbClr val="00863D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054601" y="5361111"/>
            <a:ext cx="613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863D"/>
                </a:solidFill>
              </a:rPr>
              <a:t>q</a:t>
            </a:r>
            <a:r>
              <a:rPr lang="en-US" sz="2800" baseline="-25000" dirty="0">
                <a:solidFill>
                  <a:srgbClr val="00863D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953819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640080" y="152400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A Firm’s Supply Curve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0080" y="4681728"/>
            <a:ext cx="7863840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182880" indent="-182880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</a:rPr>
              <a:t>It shows the quantity the firm supplies as a function of price.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521121" y="1203996"/>
            <a:ext cx="743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3399"/>
                </a:solidFill>
              </a:rPr>
              <a:t>,mc</a:t>
            </a:r>
            <a:endParaRPr lang="en-US" sz="2800" baseline="-25000" dirty="0">
              <a:solidFill>
                <a:srgbClr val="003399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822670" y="2545046"/>
            <a:ext cx="347472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552379" y="4277656"/>
            <a:ext cx="36576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53296" y="415850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q</a:t>
            </a:r>
            <a:endParaRPr lang="en-US" sz="2800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2209800" y="655175"/>
            <a:ext cx="3759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</a:t>
            </a:r>
            <a:endParaRPr lang="en-US" sz="2800" baseline="-25000" dirty="0"/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2815704" y="1660534"/>
            <a:ext cx="3315393" cy="2279346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558931" y="2625867"/>
            <a:ext cx="2157984" cy="0"/>
          </a:xfrm>
          <a:prstGeom prst="line">
            <a:avLst/>
          </a:prstGeom>
          <a:ln w="31750">
            <a:solidFill>
              <a:srgbClr val="00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958645" y="2315276"/>
            <a:ext cx="638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P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4725783" y="2624812"/>
            <a:ext cx="0" cy="1645920"/>
          </a:xfrm>
          <a:prstGeom prst="line">
            <a:avLst/>
          </a:prstGeom>
          <a:ln w="31750">
            <a:solidFill>
              <a:srgbClr val="00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887583" y="4115560"/>
            <a:ext cx="1783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3399"/>
                </a:solidFill>
              </a:rPr>
              <a:t>q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181036" y="1203996"/>
            <a:ext cx="743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3399"/>
                </a:solidFill>
              </a:rPr>
              <a:t>s</a:t>
            </a:r>
            <a:endParaRPr lang="en-US" sz="2800" baseline="-25000" dirty="0">
              <a:solidFill>
                <a:srgbClr val="003399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7308" y="5071038"/>
            <a:ext cx="7863840" cy="83099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182880" indent="-182880"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</a:rPr>
              <a:t>It also shows the price it takes to get the firm to supply a given quantity.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29887" y="5437384"/>
            <a:ext cx="7863840" cy="120032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buClr>
                <a:srgbClr val="CC0000"/>
              </a:buClr>
            </a:pPr>
            <a:r>
              <a:rPr lang="en-US" sz="2400" dirty="0">
                <a:solidFill>
                  <a:srgbClr val="C00000"/>
                </a:solidFill>
              </a:rPr>
              <a:t>                            Since that price is the firm’s marginal cost at that quantity, this means that the firm’s supply curve is also its marginal cost curve.</a:t>
            </a:r>
          </a:p>
        </p:txBody>
      </p:sp>
    </p:spTree>
    <p:extLst>
      <p:ext uri="{BB962C8B-B14F-4D97-AF65-F5344CB8AC3E}">
        <p14:creationId xmlns:p14="http://schemas.microsoft.com/office/powerpoint/2010/main" val="15179064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Two Ways of Thinking about an Individual Firm’s Supply Curve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700" dirty="0"/>
              <a:t>The quantity supplied by the firm as a function of the market price (“horizontal” interpretation).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700" dirty="0"/>
              <a:t>The firm’s marginal cost as a function of the quantity it produces (“vertical” interpretation).</a:t>
            </a:r>
          </a:p>
          <a:p>
            <a:pPr marL="0" indent="0">
              <a:spcBef>
                <a:spcPts val="2400"/>
              </a:spcBef>
              <a:buClr>
                <a:srgbClr val="003399"/>
              </a:buClr>
              <a:buNone/>
            </a:pPr>
            <a:endParaRPr lang="en-US" sz="2700" dirty="0"/>
          </a:p>
          <a:p>
            <a:pPr marL="0" indent="0">
              <a:spcBef>
                <a:spcPts val="1200"/>
              </a:spcBef>
              <a:buClr>
                <a:srgbClr val="003399"/>
              </a:buClr>
              <a:buNone/>
            </a:pPr>
            <a:endParaRPr lang="en-US" sz="2700" dirty="0"/>
          </a:p>
          <a:p>
            <a:pPr marL="0" indent="0">
              <a:spcBef>
                <a:spcPts val="1200"/>
              </a:spcBef>
              <a:buClr>
                <a:srgbClr val="003399"/>
              </a:buClr>
              <a:buNone/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9412991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47694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Market and Individual-Firm Supply Curves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04801" y="1381780"/>
            <a:ext cx="4114799" cy="4409420"/>
            <a:chOff x="304801" y="1305580"/>
            <a:chExt cx="4114799" cy="4409420"/>
          </a:xfrm>
        </p:grpSpPr>
        <p:grpSp>
          <p:nvGrpSpPr>
            <p:cNvPr id="2" name="Group 1"/>
            <p:cNvGrpSpPr/>
            <p:nvPr/>
          </p:nvGrpSpPr>
          <p:grpSpPr>
            <a:xfrm>
              <a:off x="304801" y="2130107"/>
              <a:ext cx="3825815" cy="3584893"/>
              <a:chOff x="304801" y="1676400"/>
              <a:chExt cx="3825815" cy="3584893"/>
            </a:xfrm>
          </p:grpSpPr>
          <p:grpSp>
            <p:nvGrpSpPr>
              <p:cNvPr id="5" name="Group 7"/>
              <p:cNvGrpSpPr/>
              <p:nvPr/>
            </p:nvGrpSpPr>
            <p:grpSpPr>
              <a:xfrm>
                <a:off x="304801" y="1676400"/>
                <a:ext cx="3809999" cy="3048000"/>
                <a:chOff x="522393" y="1676400"/>
                <a:chExt cx="3809999" cy="3048000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 rot="5400000">
                  <a:off x="126946" y="3260566"/>
                  <a:ext cx="292608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>
                  <a:off x="1589192" y="4722812"/>
                  <a:ext cx="274320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" name="TextBox 8"/>
                <p:cNvSpPr txBox="1"/>
                <p:nvPr/>
              </p:nvSpPr>
              <p:spPr>
                <a:xfrm>
                  <a:off x="522393" y="1676400"/>
                  <a:ext cx="106838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2800" dirty="0"/>
                    <a:t>P</a:t>
                  </a:r>
                </a:p>
              </p:txBody>
            </p:sp>
          </p:grpSp>
          <p:sp>
            <p:nvSpPr>
              <p:cNvPr id="18" name="TextBox 17"/>
              <p:cNvSpPr txBox="1"/>
              <p:nvPr/>
            </p:nvSpPr>
            <p:spPr>
              <a:xfrm>
                <a:off x="3238652" y="4738073"/>
                <a:ext cx="8919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dirty="0"/>
                  <a:t>Q</a:t>
                </a: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838200" y="1305580"/>
              <a:ext cx="3581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u="sng" dirty="0">
                  <a:solidFill>
                    <a:srgbClr val="003399"/>
                  </a:solidFill>
                </a:rPr>
                <a:t>Market</a:t>
              </a:r>
              <a:endParaRPr lang="en-US" sz="2800" u="sng" baseline="-25000" dirty="0">
                <a:solidFill>
                  <a:srgbClr val="003399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343400" y="1381780"/>
            <a:ext cx="3825815" cy="4393518"/>
            <a:chOff x="304801" y="1321482"/>
            <a:chExt cx="3825815" cy="4393518"/>
          </a:xfrm>
        </p:grpSpPr>
        <p:grpSp>
          <p:nvGrpSpPr>
            <p:cNvPr id="29" name="Group 28"/>
            <p:cNvGrpSpPr/>
            <p:nvPr/>
          </p:nvGrpSpPr>
          <p:grpSpPr>
            <a:xfrm>
              <a:off x="304801" y="2130107"/>
              <a:ext cx="3825815" cy="3584893"/>
              <a:chOff x="304801" y="1676400"/>
              <a:chExt cx="3825815" cy="3584893"/>
            </a:xfrm>
          </p:grpSpPr>
          <p:grpSp>
            <p:nvGrpSpPr>
              <p:cNvPr id="34" name="Group 7"/>
              <p:cNvGrpSpPr/>
              <p:nvPr/>
            </p:nvGrpSpPr>
            <p:grpSpPr>
              <a:xfrm>
                <a:off x="304801" y="1676400"/>
                <a:ext cx="3809999" cy="3048000"/>
                <a:chOff x="522393" y="1676400"/>
                <a:chExt cx="3809999" cy="3048000"/>
              </a:xfrm>
            </p:grpSpPr>
            <p:cxnSp>
              <p:nvCxnSpPr>
                <p:cNvPr id="39" name="Straight Connector 38"/>
                <p:cNvCxnSpPr/>
                <p:nvPr/>
              </p:nvCxnSpPr>
              <p:spPr>
                <a:xfrm rot="5400000">
                  <a:off x="126946" y="3260566"/>
                  <a:ext cx="292608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1589192" y="4722812"/>
                  <a:ext cx="274320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TextBox 41"/>
                <p:cNvSpPr txBox="1"/>
                <p:nvPr/>
              </p:nvSpPr>
              <p:spPr>
                <a:xfrm>
                  <a:off x="522393" y="1676400"/>
                  <a:ext cx="106838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2800" dirty="0"/>
                    <a:t>P</a:t>
                  </a:r>
                </a:p>
              </p:txBody>
            </p:sp>
          </p:grpSp>
          <p:sp>
            <p:nvSpPr>
              <p:cNvPr id="35" name="TextBox 34"/>
              <p:cNvSpPr txBox="1"/>
              <p:nvPr/>
            </p:nvSpPr>
            <p:spPr>
              <a:xfrm>
                <a:off x="3238652" y="4738073"/>
                <a:ext cx="8919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dirty="0"/>
                  <a:t>q</a:t>
                </a: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1419225" y="1321482"/>
              <a:ext cx="24827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u="sng" dirty="0">
                  <a:solidFill>
                    <a:srgbClr val="00863D"/>
                  </a:solidFill>
                </a:rPr>
                <a:t>Individual Firm</a:t>
              </a:r>
              <a:endParaRPr lang="en-US" sz="2800" u="sng" baseline="-25000" dirty="0">
                <a:solidFill>
                  <a:srgbClr val="00863D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20499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47694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Market and Individual-Firm Supply Curves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-90646" y="3790473"/>
            <a:ext cx="29260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371600" y="5252719"/>
            <a:ext cx="27432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4801" y="2206307"/>
            <a:ext cx="1068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38652" y="5267980"/>
            <a:ext cx="8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Q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38200" y="138178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>
                <a:solidFill>
                  <a:srgbClr val="003399"/>
                </a:solidFill>
              </a:rPr>
              <a:t>Market</a:t>
            </a:r>
            <a:endParaRPr lang="en-US" sz="2800" u="sng" baseline="-25000" dirty="0">
              <a:solidFill>
                <a:srgbClr val="003399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3947953" y="3774571"/>
            <a:ext cx="29260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410199" y="5236817"/>
            <a:ext cx="27432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343400" y="2190405"/>
            <a:ext cx="1068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P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77251" y="5252078"/>
            <a:ext cx="8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q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457824" y="1381780"/>
            <a:ext cx="2482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>
                <a:solidFill>
                  <a:srgbClr val="00863D"/>
                </a:solidFill>
              </a:rPr>
              <a:t>Individual Firm</a:t>
            </a:r>
            <a:endParaRPr lang="en-US" sz="2800" u="sng" baseline="-25000" dirty="0">
              <a:solidFill>
                <a:srgbClr val="00863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26102" y="2693082"/>
            <a:ext cx="2157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863D"/>
                </a:solidFill>
              </a:rPr>
              <a:t>s (also mc)</a:t>
            </a:r>
            <a:endParaRPr lang="en-US" sz="2800" baseline="-25000" dirty="0">
              <a:solidFill>
                <a:srgbClr val="00863D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676400" y="3048000"/>
            <a:ext cx="2286000" cy="152400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90600" y="2343036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S (also ∑s)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5867400" y="2786390"/>
            <a:ext cx="2285999" cy="1633210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990600" y="2790668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(also MC)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0080" y="5662137"/>
            <a:ext cx="7863840" cy="95410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The market supply curve is also the marginal cost curve for the whole industry.</a:t>
            </a:r>
          </a:p>
        </p:txBody>
      </p:sp>
    </p:spTree>
    <p:extLst>
      <p:ext uri="{BB962C8B-B14F-4D97-AF65-F5344CB8AC3E}">
        <p14:creationId xmlns:p14="http://schemas.microsoft.com/office/powerpoint/2010/main" val="28240965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Two Ways of Thinking about the </a:t>
            </a:r>
            <a:r>
              <a:rPr lang="en-US" b="1" i="1" dirty="0">
                <a:solidFill>
                  <a:srgbClr val="003399"/>
                </a:solidFill>
              </a:rPr>
              <a:t>Market</a:t>
            </a:r>
            <a:r>
              <a:rPr lang="en-US" dirty="0">
                <a:solidFill>
                  <a:srgbClr val="003399"/>
                </a:solidFill>
              </a:rPr>
              <a:t> Supply Curve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700" dirty="0"/>
              <a:t>The </a:t>
            </a:r>
            <a:r>
              <a:rPr lang="en-US" sz="2700" b="1" dirty="0"/>
              <a:t>horizontal sum </a:t>
            </a:r>
            <a:r>
              <a:rPr lang="en-US" sz="2700" dirty="0"/>
              <a:t>of individual firms’ supply curves.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700" dirty="0"/>
              <a:t>The industry’s marginal cost curve.</a:t>
            </a:r>
          </a:p>
          <a:p>
            <a:pPr marL="0" indent="0">
              <a:spcBef>
                <a:spcPts val="2400"/>
              </a:spcBef>
              <a:buClr>
                <a:srgbClr val="003399"/>
              </a:buClr>
              <a:buNone/>
            </a:pPr>
            <a:endParaRPr lang="en-US" sz="2700" dirty="0"/>
          </a:p>
          <a:p>
            <a:pPr marL="0" indent="0">
              <a:spcBef>
                <a:spcPts val="1200"/>
              </a:spcBef>
              <a:buClr>
                <a:srgbClr val="003399"/>
              </a:buClr>
              <a:buNone/>
            </a:pPr>
            <a:endParaRPr lang="en-US" sz="2700" dirty="0"/>
          </a:p>
          <a:p>
            <a:pPr marL="0" indent="0">
              <a:spcBef>
                <a:spcPts val="1200"/>
              </a:spcBef>
              <a:buClr>
                <a:srgbClr val="003399"/>
              </a:buClr>
              <a:buNone/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333330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22860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Profit Maximization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We assume that firms’ objective is to maximize their economic profits.</a:t>
            </a:r>
          </a:p>
          <a:p>
            <a:pPr marL="765810" lvl="1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dirty="0"/>
              <a:t>In reality, firms can also care about their workers, customers, communities	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The definition of economic profits:</a:t>
            </a:r>
          </a:p>
          <a:p>
            <a:pPr marL="0" indent="0" algn="ctr">
              <a:spcBef>
                <a:spcPts val="2400"/>
              </a:spcBef>
              <a:buClr>
                <a:srgbClr val="003399"/>
              </a:buClr>
              <a:buNone/>
            </a:pPr>
            <a:r>
              <a:rPr lang="en-US" sz="2800" dirty="0"/>
              <a:t>Profits = Total Revenue – Total Costs,</a:t>
            </a:r>
          </a:p>
          <a:p>
            <a:pPr marL="731520" indent="0">
              <a:spcBef>
                <a:spcPts val="2400"/>
              </a:spcBef>
              <a:buClr>
                <a:srgbClr val="003399"/>
              </a:buClr>
              <a:buNone/>
            </a:pPr>
            <a:r>
              <a:rPr lang="en-US" sz="2800" dirty="0"/>
              <a:t>where:</a:t>
            </a:r>
          </a:p>
          <a:p>
            <a:pPr marL="1097280" indent="-365760">
              <a:spcBef>
                <a:spcPts val="1200"/>
              </a:spcBef>
              <a:buClr>
                <a:srgbClr val="003399"/>
              </a:buClr>
            </a:pPr>
            <a:r>
              <a:rPr lang="en-US" sz="2800" dirty="0"/>
              <a:t>Total Revenue = Price  * Quantity Sold</a:t>
            </a:r>
          </a:p>
          <a:p>
            <a:pPr marL="1097280" indent="-365760">
              <a:spcBef>
                <a:spcPts val="1200"/>
              </a:spcBef>
              <a:buClr>
                <a:srgbClr val="003399"/>
              </a:buClr>
            </a:pPr>
            <a:r>
              <a:rPr lang="en-US" sz="2800" dirty="0"/>
              <a:t>Total Cost = </a:t>
            </a:r>
            <a:r>
              <a:rPr lang="en-US" sz="2800" u="sng" dirty="0"/>
              <a:t>Opportunity Cost</a:t>
            </a:r>
            <a:r>
              <a:rPr lang="en-US" sz="2800" dirty="0"/>
              <a:t> of All Inputs</a:t>
            </a:r>
          </a:p>
        </p:txBody>
      </p:sp>
    </p:spTree>
    <p:extLst>
      <p:ext uri="{BB962C8B-B14F-4D97-AF65-F5344CB8AC3E}">
        <p14:creationId xmlns:p14="http://schemas.microsoft.com/office/powerpoint/2010/main" val="1281737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sz="2800" dirty="0">
                <a:solidFill>
                  <a:srgbClr val="003399"/>
                </a:solidFill>
              </a:rPr>
              <a:t>The Industry Supply Curve Is the Industry Marginal Cost Curve – Example</a:t>
            </a:r>
          </a:p>
          <a:p>
            <a:pPr marL="365760" indent="-365760">
              <a:spcBef>
                <a:spcPts val="1200"/>
              </a:spcBef>
              <a:buClr>
                <a:srgbClr val="003399"/>
              </a:buClr>
            </a:pPr>
            <a:r>
              <a:rPr lang="en-US" sz="2400" dirty="0"/>
              <a:t>Suppose there are 100 firms. Each has MC at 1000 units of $5, MC at 2000 units of $6, etc.</a:t>
            </a:r>
          </a:p>
        </p:txBody>
      </p:sp>
      <p:cxnSp>
        <p:nvCxnSpPr>
          <p:cNvPr id="3" name="Straight Connector 2"/>
          <p:cNvCxnSpPr/>
          <p:nvPr/>
        </p:nvCxnSpPr>
        <p:spPr>
          <a:xfrm rot="5400000">
            <a:off x="-235382" y="4707278"/>
            <a:ext cx="265176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082040" y="6027964"/>
            <a:ext cx="301752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310227" y="6002866"/>
            <a:ext cx="891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Q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73476" y="3272135"/>
            <a:ext cx="1068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997203" y="6020464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1736936" y="6012300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2498936" y="6012300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260936" y="6019136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90600" y="6025738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90600" y="3886200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90600" y="4800600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90600" y="5715000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90600" y="5410200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990600" y="5105400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90600" y="4191000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990600" y="4495800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14400" y="6029980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13016" y="5791200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05578" y="5486400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0292" y="5193463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02128" y="4876800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4852" y="4572000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10292" y="3974263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02128" y="3657600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4852" y="4267200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415144" y="6036128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100K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177144" y="6019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200K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47308" y="6019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300K</a:t>
            </a:r>
          </a:p>
        </p:txBody>
      </p:sp>
      <p:cxnSp>
        <p:nvCxnSpPr>
          <p:cNvPr id="72" name="Straight Connector 71"/>
          <p:cNvCxnSpPr/>
          <p:nvPr/>
        </p:nvCxnSpPr>
        <p:spPr>
          <a:xfrm rot="5400000">
            <a:off x="3952894" y="4711743"/>
            <a:ext cx="265176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5270316" y="6032429"/>
            <a:ext cx="301752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506970" y="5985932"/>
            <a:ext cx="891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q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114800" y="3276600"/>
            <a:ext cx="1068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</a:t>
            </a:r>
          </a:p>
        </p:txBody>
      </p:sp>
      <p:cxnSp>
        <p:nvCxnSpPr>
          <p:cNvPr id="76" name="Straight Connector 75"/>
          <p:cNvCxnSpPr/>
          <p:nvPr/>
        </p:nvCxnSpPr>
        <p:spPr>
          <a:xfrm rot="5400000">
            <a:off x="5925212" y="6016765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>
            <a:off x="6687212" y="6016765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7449212" y="6023601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178876" y="6030203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178876" y="3890665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178876" y="4805065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5178876" y="5719465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5178876" y="5414665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5178876" y="5109865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5178876" y="4195465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5178876" y="4500265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5102676" y="6034445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901292" y="5795665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893854" y="5490865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898568" y="5197928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890404" y="4881265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893128" y="4576465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4898568" y="3978728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4890404" y="3662065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893128" y="4271665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5603420" y="6040593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1K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365420" y="602426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2K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135584" y="602426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3K</a:t>
            </a:r>
          </a:p>
        </p:txBody>
      </p:sp>
      <p:cxnSp>
        <p:nvCxnSpPr>
          <p:cNvPr id="99" name="Straight Connector 98"/>
          <p:cNvCxnSpPr>
            <a:cxnSpLocks noChangeAspect="1"/>
          </p:cNvCxnSpPr>
          <p:nvPr/>
        </p:nvCxnSpPr>
        <p:spPr>
          <a:xfrm flipV="1">
            <a:off x="5631992" y="3733505"/>
            <a:ext cx="2290084" cy="913719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6594028" y="4143080"/>
            <a:ext cx="1787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863D"/>
                </a:solidFill>
              </a:rPr>
              <a:t>mc</a:t>
            </a:r>
            <a:r>
              <a:rPr lang="en-US" sz="2400" baseline="-25000" dirty="0">
                <a:solidFill>
                  <a:srgbClr val="00863D"/>
                </a:solidFill>
              </a:rPr>
              <a:t>i</a:t>
            </a:r>
            <a:r>
              <a:rPr lang="en-US" sz="2400" dirty="0">
                <a:solidFill>
                  <a:srgbClr val="00863D"/>
                </a:solidFill>
              </a:rPr>
              <a:t> (also s</a:t>
            </a:r>
            <a:r>
              <a:rPr lang="en-US" sz="2400" baseline="-25000" dirty="0">
                <a:solidFill>
                  <a:srgbClr val="00863D"/>
                </a:solidFill>
              </a:rPr>
              <a:t>i</a:t>
            </a:r>
            <a:r>
              <a:rPr lang="en-US" sz="2400" dirty="0">
                <a:solidFill>
                  <a:srgbClr val="00863D"/>
                </a:solidFill>
              </a:rPr>
              <a:t>)</a:t>
            </a:r>
          </a:p>
        </p:txBody>
      </p:sp>
      <p:cxnSp>
        <p:nvCxnSpPr>
          <p:cNvPr id="101" name="Straight Connector 100"/>
          <p:cNvCxnSpPr/>
          <p:nvPr/>
        </p:nvCxnSpPr>
        <p:spPr>
          <a:xfrm rot="5400000">
            <a:off x="5188694" y="6029526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1841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sz="2800" dirty="0">
                <a:solidFill>
                  <a:srgbClr val="003399"/>
                </a:solidFill>
              </a:rPr>
              <a:t>The Industry Supply Curve Is the Industry Marginal Cost Curve – Example</a:t>
            </a:r>
          </a:p>
          <a:p>
            <a:pPr marL="365760" indent="-365760">
              <a:spcBef>
                <a:spcPts val="1200"/>
              </a:spcBef>
              <a:buClr>
                <a:srgbClr val="003399"/>
              </a:buClr>
            </a:pPr>
            <a:r>
              <a:rPr lang="en-US" sz="2400" dirty="0"/>
              <a:t>Suppose there are 100 firms. Each has marginal cost at 1000 units of $5, marginal cost at 2000 units of $6, etc.</a:t>
            </a:r>
          </a:p>
          <a:p>
            <a:pPr marL="365760" indent="-365760">
              <a:spcBef>
                <a:spcPts val="1200"/>
              </a:spcBef>
              <a:buClr>
                <a:srgbClr val="003399"/>
              </a:buClr>
            </a:pPr>
            <a:r>
              <a:rPr lang="en-US" sz="2400" dirty="0"/>
              <a:t>Then the marginal cost of the </a:t>
            </a:r>
            <a:r>
              <a:rPr lang="en-US" sz="2400" i="1" dirty="0"/>
              <a:t>industry</a:t>
            </a:r>
            <a:r>
              <a:rPr lang="en-US" sz="2400" dirty="0"/>
              <a:t> at 100,000 units is $5, at 200,000 units is $6, etc.</a:t>
            </a:r>
          </a:p>
        </p:txBody>
      </p:sp>
      <p:cxnSp>
        <p:nvCxnSpPr>
          <p:cNvPr id="3" name="Straight Connector 2"/>
          <p:cNvCxnSpPr/>
          <p:nvPr/>
        </p:nvCxnSpPr>
        <p:spPr>
          <a:xfrm rot="5400000">
            <a:off x="-235382" y="4707278"/>
            <a:ext cx="265176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082040" y="6027964"/>
            <a:ext cx="301752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310227" y="6002866"/>
            <a:ext cx="891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Q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73476" y="3272135"/>
            <a:ext cx="1068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997203" y="6020464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1736936" y="6012300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2498936" y="6012300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260936" y="6019136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90600" y="6025738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90600" y="3886200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90600" y="4800600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90600" y="5715000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90600" y="5410200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990600" y="5105400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90600" y="4191000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990600" y="4495800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14400" y="6029980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13016" y="5791200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05578" y="5486400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0292" y="5193463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02128" y="4876800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4852" y="4572000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10292" y="3974263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02128" y="3657600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4852" y="4267200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415144" y="6036128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100K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177144" y="6019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200K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47308" y="6019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300K</a:t>
            </a:r>
          </a:p>
        </p:txBody>
      </p:sp>
      <p:cxnSp>
        <p:nvCxnSpPr>
          <p:cNvPr id="36" name="Straight Connector 35"/>
          <p:cNvCxnSpPr>
            <a:cxnSpLocks noChangeAspect="1"/>
          </p:cNvCxnSpPr>
          <p:nvPr/>
        </p:nvCxnSpPr>
        <p:spPr>
          <a:xfrm flipV="1">
            <a:off x="1443716" y="3729040"/>
            <a:ext cx="2290084" cy="913719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405752" y="4138615"/>
            <a:ext cx="1632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3399"/>
                </a:solidFill>
              </a:rPr>
              <a:t>MC (also S)</a:t>
            </a:r>
          </a:p>
        </p:txBody>
      </p:sp>
      <p:cxnSp>
        <p:nvCxnSpPr>
          <p:cNvPr id="72" name="Straight Connector 71"/>
          <p:cNvCxnSpPr/>
          <p:nvPr/>
        </p:nvCxnSpPr>
        <p:spPr>
          <a:xfrm rot="5400000">
            <a:off x="3952894" y="4711743"/>
            <a:ext cx="265176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5270316" y="6032429"/>
            <a:ext cx="301752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506970" y="5985932"/>
            <a:ext cx="891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q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114800" y="3276600"/>
            <a:ext cx="1068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$</a:t>
            </a:r>
          </a:p>
        </p:txBody>
      </p:sp>
      <p:cxnSp>
        <p:nvCxnSpPr>
          <p:cNvPr id="76" name="Straight Connector 75"/>
          <p:cNvCxnSpPr/>
          <p:nvPr/>
        </p:nvCxnSpPr>
        <p:spPr>
          <a:xfrm rot="5400000">
            <a:off x="5925212" y="6016765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>
            <a:off x="6687212" y="6016765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7449212" y="6023601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178876" y="6030203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178876" y="3890665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178876" y="4805065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5178876" y="5719465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5178876" y="5414665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5178876" y="5109865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5178876" y="4195465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5178876" y="4500265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5102676" y="6034445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901292" y="5795665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893854" y="5490865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898568" y="5197928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890404" y="4881265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893128" y="4576465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4898568" y="3978728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4890404" y="3662065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893128" y="4271665"/>
            <a:ext cx="304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5603420" y="6040593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1K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365420" y="602426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2K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135584" y="602426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3K</a:t>
            </a:r>
          </a:p>
        </p:txBody>
      </p:sp>
      <p:cxnSp>
        <p:nvCxnSpPr>
          <p:cNvPr id="99" name="Straight Connector 98"/>
          <p:cNvCxnSpPr>
            <a:cxnSpLocks noChangeAspect="1"/>
          </p:cNvCxnSpPr>
          <p:nvPr/>
        </p:nvCxnSpPr>
        <p:spPr>
          <a:xfrm flipV="1">
            <a:off x="5631992" y="3733505"/>
            <a:ext cx="2290084" cy="913719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6594028" y="4143080"/>
            <a:ext cx="1787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863D"/>
                </a:solidFill>
              </a:rPr>
              <a:t>mc</a:t>
            </a:r>
            <a:r>
              <a:rPr lang="en-US" sz="2400" baseline="-25000" dirty="0">
                <a:solidFill>
                  <a:srgbClr val="00863D"/>
                </a:solidFill>
              </a:rPr>
              <a:t>i</a:t>
            </a:r>
            <a:r>
              <a:rPr lang="en-US" sz="2400" dirty="0">
                <a:solidFill>
                  <a:srgbClr val="00863D"/>
                </a:solidFill>
              </a:rPr>
              <a:t> (also s</a:t>
            </a:r>
            <a:r>
              <a:rPr lang="en-US" sz="2400" baseline="-25000" dirty="0">
                <a:solidFill>
                  <a:srgbClr val="00863D"/>
                </a:solidFill>
              </a:rPr>
              <a:t>i</a:t>
            </a:r>
            <a:r>
              <a:rPr lang="en-US" sz="2400" dirty="0">
                <a:solidFill>
                  <a:srgbClr val="00863D"/>
                </a:solidFill>
              </a:rPr>
              <a:t>)</a:t>
            </a:r>
          </a:p>
        </p:txBody>
      </p:sp>
      <p:cxnSp>
        <p:nvCxnSpPr>
          <p:cNvPr id="101" name="Straight Connector 100"/>
          <p:cNvCxnSpPr/>
          <p:nvPr/>
        </p:nvCxnSpPr>
        <p:spPr>
          <a:xfrm rot="5400000">
            <a:off x="5188694" y="6029526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30837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</p:spPr>
        <p:txBody>
          <a:bodyPr/>
          <a:lstStyle/>
          <a:p>
            <a:pPr marL="571500" indent="-571500" algn="ctr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None/>
            </a:pPr>
            <a:endParaRPr lang="en-US" cap="small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cap="small" dirty="0">
                <a:solidFill>
                  <a:srgbClr val="CC0000"/>
                </a:solidFill>
              </a:rPr>
              <a:t>V. Why Supply Curves Shift</a:t>
            </a:r>
            <a:endParaRPr lang="en-US" sz="3200" i="1" cap="small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444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47694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An Improved Production Technology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28600" y="1381780"/>
            <a:ext cx="4114799" cy="4409420"/>
            <a:chOff x="304801" y="1305580"/>
            <a:chExt cx="4114799" cy="4409420"/>
          </a:xfrm>
        </p:grpSpPr>
        <p:grpSp>
          <p:nvGrpSpPr>
            <p:cNvPr id="2" name="Group 1"/>
            <p:cNvGrpSpPr/>
            <p:nvPr/>
          </p:nvGrpSpPr>
          <p:grpSpPr>
            <a:xfrm>
              <a:off x="304801" y="2130107"/>
              <a:ext cx="3825815" cy="3584893"/>
              <a:chOff x="304801" y="1676400"/>
              <a:chExt cx="3825815" cy="3584893"/>
            </a:xfrm>
          </p:grpSpPr>
          <p:grpSp>
            <p:nvGrpSpPr>
              <p:cNvPr id="5" name="Group 7"/>
              <p:cNvGrpSpPr/>
              <p:nvPr/>
            </p:nvGrpSpPr>
            <p:grpSpPr>
              <a:xfrm>
                <a:off x="304801" y="1676400"/>
                <a:ext cx="3809999" cy="3048000"/>
                <a:chOff x="522393" y="1676400"/>
                <a:chExt cx="3809999" cy="3048000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 rot="5400000">
                  <a:off x="126946" y="3260566"/>
                  <a:ext cx="292608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>
                  <a:off x="1589192" y="4722812"/>
                  <a:ext cx="274320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" name="TextBox 8"/>
                <p:cNvSpPr txBox="1"/>
                <p:nvPr/>
              </p:nvSpPr>
              <p:spPr>
                <a:xfrm>
                  <a:off x="522393" y="1676400"/>
                  <a:ext cx="106838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2800" dirty="0"/>
                    <a:t>P</a:t>
                  </a:r>
                </a:p>
              </p:txBody>
            </p:sp>
          </p:grpSp>
          <p:sp>
            <p:nvSpPr>
              <p:cNvPr id="18" name="TextBox 17"/>
              <p:cNvSpPr txBox="1"/>
              <p:nvPr/>
            </p:nvSpPr>
            <p:spPr>
              <a:xfrm>
                <a:off x="3238652" y="4738073"/>
                <a:ext cx="8919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dirty="0"/>
                  <a:t>Q</a:t>
                </a: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838200" y="1305580"/>
              <a:ext cx="3581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u="sng" dirty="0">
                  <a:solidFill>
                    <a:srgbClr val="003399"/>
                  </a:solidFill>
                </a:rPr>
                <a:t>Market</a:t>
              </a:r>
              <a:endParaRPr lang="en-US" sz="2800" u="sng" baseline="-25000" dirty="0">
                <a:solidFill>
                  <a:srgbClr val="003399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267199" y="1381780"/>
            <a:ext cx="3825815" cy="4393518"/>
            <a:chOff x="304801" y="1321482"/>
            <a:chExt cx="3825815" cy="4393518"/>
          </a:xfrm>
        </p:grpSpPr>
        <p:grpSp>
          <p:nvGrpSpPr>
            <p:cNvPr id="29" name="Group 28"/>
            <p:cNvGrpSpPr/>
            <p:nvPr/>
          </p:nvGrpSpPr>
          <p:grpSpPr>
            <a:xfrm>
              <a:off x="304801" y="2130107"/>
              <a:ext cx="3825815" cy="3584893"/>
              <a:chOff x="304801" y="1676400"/>
              <a:chExt cx="3825815" cy="3584893"/>
            </a:xfrm>
          </p:grpSpPr>
          <p:grpSp>
            <p:nvGrpSpPr>
              <p:cNvPr id="34" name="Group 7"/>
              <p:cNvGrpSpPr/>
              <p:nvPr/>
            </p:nvGrpSpPr>
            <p:grpSpPr>
              <a:xfrm>
                <a:off x="304801" y="1676400"/>
                <a:ext cx="3809999" cy="3048000"/>
                <a:chOff x="522393" y="1676400"/>
                <a:chExt cx="3809999" cy="3048000"/>
              </a:xfrm>
            </p:grpSpPr>
            <p:cxnSp>
              <p:nvCxnSpPr>
                <p:cNvPr id="39" name="Straight Connector 38"/>
                <p:cNvCxnSpPr/>
                <p:nvPr/>
              </p:nvCxnSpPr>
              <p:spPr>
                <a:xfrm rot="5400000">
                  <a:off x="126946" y="3260566"/>
                  <a:ext cx="292608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1589192" y="4722812"/>
                  <a:ext cx="274320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TextBox 41"/>
                <p:cNvSpPr txBox="1"/>
                <p:nvPr/>
              </p:nvSpPr>
              <p:spPr>
                <a:xfrm>
                  <a:off x="522393" y="1676400"/>
                  <a:ext cx="106838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2800" dirty="0"/>
                    <a:t>P</a:t>
                  </a:r>
                </a:p>
              </p:txBody>
            </p:sp>
          </p:grpSp>
          <p:sp>
            <p:nvSpPr>
              <p:cNvPr id="35" name="TextBox 34"/>
              <p:cNvSpPr txBox="1"/>
              <p:nvPr/>
            </p:nvSpPr>
            <p:spPr>
              <a:xfrm>
                <a:off x="3238652" y="4738073"/>
                <a:ext cx="8919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dirty="0"/>
                  <a:t>q</a:t>
                </a: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1419225" y="1321482"/>
              <a:ext cx="24827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u="sng" dirty="0">
                  <a:solidFill>
                    <a:srgbClr val="003399"/>
                  </a:solidFill>
                </a:rPr>
                <a:t>Individual Firm</a:t>
              </a:r>
              <a:endParaRPr lang="en-US" sz="2800" u="sng" baseline="-25000" dirty="0">
                <a:solidFill>
                  <a:srgbClr val="003399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710240" y="2170045"/>
            <a:ext cx="11668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mc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600199" y="3048000"/>
            <a:ext cx="2286000" cy="152400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371599" y="252478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S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5791199" y="2514600"/>
            <a:ext cx="2286000" cy="152400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11680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47694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An Improved Production Technology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-166847" y="3790473"/>
            <a:ext cx="29260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295399" y="5252719"/>
            <a:ext cx="27432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8600" y="2206307"/>
            <a:ext cx="1068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62451" y="5267980"/>
            <a:ext cx="8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Q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1999" y="138178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>
                <a:solidFill>
                  <a:srgbClr val="003399"/>
                </a:solidFill>
              </a:rPr>
              <a:t>Market</a:t>
            </a:r>
            <a:endParaRPr lang="en-US" sz="2800" u="sng" baseline="-25000" dirty="0">
              <a:solidFill>
                <a:srgbClr val="003399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3871752" y="3774571"/>
            <a:ext cx="29260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333998" y="5236817"/>
            <a:ext cx="27432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267199" y="2190405"/>
            <a:ext cx="1068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P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01050" y="5252078"/>
            <a:ext cx="8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q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381623" y="1381780"/>
            <a:ext cx="2482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>
                <a:solidFill>
                  <a:srgbClr val="003399"/>
                </a:solidFill>
              </a:rPr>
              <a:t>Individual Firm</a:t>
            </a:r>
            <a:endParaRPr lang="en-US" sz="2800" u="sng" baseline="-25000" dirty="0">
              <a:solidFill>
                <a:srgbClr val="00339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10240" y="2170045"/>
            <a:ext cx="11668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mc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600199" y="3048000"/>
            <a:ext cx="2286000" cy="152400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371599" y="252478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S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1600199" y="3505200"/>
            <a:ext cx="2286000" cy="1524000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71599" y="359158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863D"/>
                </a:solidFill>
              </a:rPr>
              <a:t>S</a:t>
            </a:r>
            <a:r>
              <a:rPr lang="en-US" sz="2800" baseline="-25000" dirty="0">
                <a:solidFill>
                  <a:srgbClr val="00863D"/>
                </a:solidFill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62599" y="32004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863D"/>
                </a:solidFill>
              </a:rPr>
              <a:t>mc</a:t>
            </a:r>
            <a:r>
              <a:rPr lang="en-US" sz="2800" baseline="-25000" dirty="0">
                <a:solidFill>
                  <a:srgbClr val="00863D"/>
                </a:solidFill>
              </a:rPr>
              <a:t>2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5791199" y="2971800"/>
            <a:ext cx="2286000" cy="1524000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5791199" y="2514600"/>
            <a:ext cx="2286000" cy="152400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3838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47694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An Increase in the Price of an Input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28600" y="1381780"/>
            <a:ext cx="4114799" cy="4409420"/>
            <a:chOff x="304801" y="1305580"/>
            <a:chExt cx="4114799" cy="4409420"/>
          </a:xfrm>
        </p:grpSpPr>
        <p:grpSp>
          <p:nvGrpSpPr>
            <p:cNvPr id="2" name="Group 1"/>
            <p:cNvGrpSpPr/>
            <p:nvPr/>
          </p:nvGrpSpPr>
          <p:grpSpPr>
            <a:xfrm>
              <a:off x="304801" y="2130107"/>
              <a:ext cx="3825815" cy="3584893"/>
              <a:chOff x="304801" y="1676400"/>
              <a:chExt cx="3825815" cy="3584893"/>
            </a:xfrm>
          </p:grpSpPr>
          <p:grpSp>
            <p:nvGrpSpPr>
              <p:cNvPr id="5" name="Group 7"/>
              <p:cNvGrpSpPr/>
              <p:nvPr/>
            </p:nvGrpSpPr>
            <p:grpSpPr>
              <a:xfrm>
                <a:off x="304801" y="1676400"/>
                <a:ext cx="3809999" cy="3048000"/>
                <a:chOff x="522393" y="1676400"/>
                <a:chExt cx="3809999" cy="3048000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 rot="5400000">
                  <a:off x="126946" y="3260566"/>
                  <a:ext cx="292608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>
                  <a:off x="1589192" y="4722812"/>
                  <a:ext cx="274320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" name="TextBox 8"/>
                <p:cNvSpPr txBox="1"/>
                <p:nvPr/>
              </p:nvSpPr>
              <p:spPr>
                <a:xfrm>
                  <a:off x="522393" y="1676400"/>
                  <a:ext cx="106838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2800" dirty="0"/>
                    <a:t>P</a:t>
                  </a:r>
                </a:p>
              </p:txBody>
            </p:sp>
          </p:grpSp>
          <p:sp>
            <p:nvSpPr>
              <p:cNvPr id="18" name="TextBox 17"/>
              <p:cNvSpPr txBox="1"/>
              <p:nvPr/>
            </p:nvSpPr>
            <p:spPr>
              <a:xfrm>
                <a:off x="3238652" y="4738073"/>
                <a:ext cx="8919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dirty="0"/>
                  <a:t>Q</a:t>
                </a: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838200" y="1305580"/>
              <a:ext cx="3581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u="sng" dirty="0">
                  <a:solidFill>
                    <a:srgbClr val="003399"/>
                  </a:solidFill>
                </a:rPr>
                <a:t>Market</a:t>
              </a:r>
              <a:endParaRPr lang="en-US" sz="2800" u="sng" baseline="-25000" dirty="0">
                <a:solidFill>
                  <a:srgbClr val="003399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267199" y="1381780"/>
            <a:ext cx="3825815" cy="4393518"/>
            <a:chOff x="304801" y="1321482"/>
            <a:chExt cx="3825815" cy="4393518"/>
          </a:xfrm>
        </p:grpSpPr>
        <p:grpSp>
          <p:nvGrpSpPr>
            <p:cNvPr id="29" name="Group 28"/>
            <p:cNvGrpSpPr/>
            <p:nvPr/>
          </p:nvGrpSpPr>
          <p:grpSpPr>
            <a:xfrm>
              <a:off x="304801" y="2130107"/>
              <a:ext cx="3825815" cy="3584893"/>
              <a:chOff x="304801" y="1676400"/>
              <a:chExt cx="3825815" cy="3584893"/>
            </a:xfrm>
          </p:grpSpPr>
          <p:grpSp>
            <p:nvGrpSpPr>
              <p:cNvPr id="34" name="Group 7"/>
              <p:cNvGrpSpPr/>
              <p:nvPr/>
            </p:nvGrpSpPr>
            <p:grpSpPr>
              <a:xfrm>
                <a:off x="304801" y="1676400"/>
                <a:ext cx="3809999" cy="3048000"/>
                <a:chOff x="522393" y="1676400"/>
                <a:chExt cx="3809999" cy="3048000"/>
              </a:xfrm>
            </p:grpSpPr>
            <p:cxnSp>
              <p:nvCxnSpPr>
                <p:cNvPr id="39" name="Straight Connector 38"/>
                <p:cNvCxnSpPr/>
                <p:nvPr/>
              </p:nvCxnSpPr>
              <p:spPr>
                <a:xfrm rot="5400000">
                  <a:off x="126946" y="3260566"/>
                  <a:ext cx="292608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1589192" y="4722812"/>
                  <a:ext cx="274320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TextBox 41"/>
                <p:cNvSpPr txBox="1"/>
                <p:nvPr/>
              </p:nvSpPr>
              <p:spPr>
                <a:xfrm>
                  <a:off x="522393" y="1676400"/>
                  <a:ext cx="106838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2800" dirty="0"/>
                    <a:t>P</a:t>
                  </a:r>
                </a:p>
              </p:txBody>
            </p:sp>
          </p:grpSp>
          <p:sp>
            <p:nvSpPr>
              <p:cNvPr id="35" name="TextBox 34"/>
              <p:cNvSpPr txBox="1"/>
              <p:nvPr/>
            </p:nvSpPr>
            <p:spPr>
              <a:xfrm>
                <a:off x="3238652" y="4738073"/>
                <a:ext cx="8919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dirty="0"/>
                  <a:t>q</a:t>
                </a: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1419225" y="1321482"/>
              <a:ext cx="24827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u="sng" dirty="0">
                  <a:solidFill>
                    <a:srgbClr val="003399"/>
                  </a:solidFill>
                </a:rPr>
                <a:t>Individual Firm</a:t>
              </a:r>
              <a:endParaRPr lang="en-US" sz="2800" u="sng" baseline="-25000" dirty="0">
                <a:solidFill>
                  <a:srgbClr val="003399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042203" y="3048000"/>
            <a:ext cx="11668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mc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600199" y="3048000"/>
            <a:ext cx="2286000" cy="152400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371599" y="313438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S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5638799" y="2895600"/>
            <a:ext cx="2286000" cy="152400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59887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47694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An Increase in the Price of an Input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-166847" y="3790473"/>
            <a:ext cx="29260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295399" y="5252719"/>
            <a:ext cx="27432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8600" y="2206307"/>
            <a:ext cx="1068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62451" y="5267980"/>
            <a:ext cx="8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Q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1999" y="138178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>
                <a:solidFill>
                  <a:srgbClr val="003399"/>
                </a:solidFill>
              </a:rPr>
              <a:t>Market</a:t>
            </a:r>
            <a:endParaRPr lang="en-US" sz="2800" u="sng" baseline="-25000" dirty="0">
              <a:solidFill>
                <a:srgbClr val="003399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3871752" y="3774571"/>
            <a:ext cx="29260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333998" y="5236817"/>
            <a:ext cx="27432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267199" y="2190405"/>
            <a:ext cx="1068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P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01050" y="5252078"/>
            <a:ext cx="8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q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381623" y="1381780"/>
            <a:ext cx="2482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>
                <a:solidFill>
                  <a:srgbClr val="003399"/>
                </a:solidFill>
              </a:rPr>
              <a:t>Individual Firm</a:t>
            </a:r>
            <a:endParaRPr lang="en-US" sz="2800" u="sng" baseline="-25000" dirty="0">
              <a:solidFill>
                <a:srgbClr val="00339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42203" y="3048000"/>
            <a:ext cx="11668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mc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600199" y="3048000"/>
            <a:ext cx="2286000" cy="152400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371599" y="313438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S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09599" y="237238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863D"/>
                </a:solidFill>
              </a:rPr>
              <a:t>S</a:t>
            </a:r>
            <a:r>
              <a:rPr lang="en-US" sz="2800" baseline="-25000" dirty="0">
                <a:solidFill>
                  <a:srgbClr val="00863D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73489" y="2157453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863D"/>
                </a:solidFill>
              </a:rPr>
              <a:t>mc</a:t>
            </a:r>
            <a:r>
              <a:rPr lang="en-US" sz="2800" baseline="-25000" dirty="0">
                <a:solidFill>
                  <a:srgbClr val="00863D"/>
                </a:solidFill>
              </a:rPr>
              <a:t>2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1600199" y="2514600"/>
            <a:ext cx="2286000" cy="1524000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5638799" y="2895600"/>
            <a:ext cx="2286000" cy="152400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5638799" y="2362200"/>
            <a:ext cx="2286000" cy="1524000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65747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47694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Entry of a Large Number of New Firms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28600" y="1381780"/>
            <a:ext cx="4114799" cy="4409420"/>
            <a:chOff x="304801" y="1305580"/>
            <a:chExt cx="4114799" cy="4409420"/>
          </a:xfrm>
        </p:grpSpPr>
        <p:grpSp>
          <p:nvGrpSpPr>
            <p:cNvPr id="2" name="Group 1"/>
            <p:cNvGrpSpPr/>
            <p:nvPr/>
          </p:nvGrpSpPr>
          <p:grpSpPr>
            <a:xfrm>
              <a:off x="304801" y="2130107"/>
              <a:ext cx="3825815" cy="3584893"/>
              <a:chOff x="304801" y="1676400"/>
              <a:chExt cx="3825815" cy="3584893"/>
            </a:xfrm>
          </p:grpSpPr>
          <p:grpSp>
            <p:nvGrpSpPr>
              <p:cNvPr id="5" name="Group 7"/>
              <p:cNvGrpSpPr/>
              <p:nvPr/>
            </p:nvGrpSpPr>
            <p:grpSpPr>
              <a:xfrm>
                <a:off x="304801" y="1676400"/>
                <a:ext cx="3809999" cy="3048000"/>
                <a:chOff x="522393" y="1676400"/>
                <a:chExt cx="3809999" cy="3048000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 rot="5400000">
                  <a:off x="126946" y="3260566"/>
                  <a:ext cx="292608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>
                  <a:off x="1589192" y="4722812"/>
                  <a:ext cx="274320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" name="TextBox 8"/>
                <p:cNvSpPr txBox="1"/>
                <p:nvPr/>
              </p:nvSpPr>
              <p:spPr>
                <a:xfrm>
                  <a:off x="522393" y="1676400"/>
                  <a:ext cx="106838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2800" dirty="0"/>
                    <a:t>P</a:t>
                  </a:r>
                </a:p>
              </p:txBody>
            </p:sp>
          </p:grpSp>
          <p:sp>
            <p:nvSpPr>
              <p:cNvPr id="18" name="TextBox 17"/>
              <p:cNvSpPr txBox="1"/>
              <p:nvPr/>
            </p:nvSpPr>
            <p:spPr>
              <a:xfrm>
                <a:off x="3238652" y="4738073"/>
                <a:ext cx="8919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dirty="0"/>
                  <a:t>Q</a:t>
                </a: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838200" y="1305580"/>
              <a:ext cx="3581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u="sng" dirty="0">
                  <a:solidFill>
                    <a:srgbClr val="003399"/>
                  </a:solidFill>
                </a:rPr>
                <a:t>Market</a:t>
              </a:r>
              <a:endParaRPr lang="en-US" sz="2800" u="sng" baseline="-25000" dirty="0">
                <a:solidFill>
                  <a:srgbClr val="003399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267199" y="1381780"/>
            <a:ext cx="3825815" cy="4393518"/>
            <a:chOff x="304801" y="1321482"/>
            <a:chExt cx="3825815" cy="4393518"/>
          </a:xfrm>
        </p:grpSpPr>
        <p:grpSp>
          <p:nvGrpSpPr>
            <p:cNvPr id="29" name="Group 28"/>
            <p:cNvGrpSpPr/>
            <p:nvPr/>
          </p:nvGrpSpPr>
          <p:grpSpPr>
            <a:xfrm>
              <a:off x="304801" y="2130107"/>
              <a:ext cx="3825815" cy="3584893"/>
              <a:chOff x="304801" y="1676400"/>
              <a:chExt cx="3825815" cy="3584893"/>
            </a:xfrm>
          </p:grpSpPr>
          <p:grpSp>
            <p:nvGrpSpPr>
              <p:cNvPr id="34" name="Group 7"/>
              <p:cNvGrpSpPr/>
              <p:nvPr/>
            </p:nvGrpSpPr>
            <p:grpSpPr>
              <a:xfrm>
                <a:off x="304801" y="1676400"/>
                <a:ext cx="3809999" cy="3048000"/>
                <a:chOff x="522393" y="1676400"/>
                <a:chExt cx="3809999" cy="3048000"/>
              </a:xfrm>
            </p:grpSpPr>
            <p:cxnSp>
              <p:nvCxnSpPr>
                <p:cNvPr id="39" name="Straight Connector 38"/>
                <p:cNvCxnSpPr/>
                <p:nvPr/>
              </p:nvCxnSpPr>
              <p:spPr>
                <a:xfrm rot="5400000">
                  <a:off x="126946" y="3260566"/>
                  <a:ext cx="292608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1589192" y="4722812"/>
                  <a:ext cx="274320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TextBox 41"/>
                <p:cNvSpPr txBox="1"/>
                <p:nvPr/>
              </p:nvSpPr>
              <p:spPr>
                <a:xfrm>
                  <a:off x="522393" y="1676400"/>
                  <a:ext cx="106838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2800" dirty="0"/>
                    <a:t>P</a:t>
                  </a:r>
                </a:p>
              </p:txBody>
            </p:sp>
          </p:grpSp>
          <p:sp>
            <p:nvSpPr>
              <p:cNvPr id="35" name="TextBox 34"/>
              <p:cNvSpPr txBox="1"/>
              <p:nvPr/>
            </p:nvSpPr>
            <p:spPr>
              <a:xfrm>
                <a:off x="3238652" y="4738073"/>
                <a:ext cx="8919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dirty="0"/>
                  <a:t>q</a:t>
                </a: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1419225" y="1321482"/>
              <a:ext cx="24827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u="sng" dirty="0">
                  <a:solidFill>
                    <a:srgbClr val="003399"/>
                  </a:solidFill>
                </a:rPr>
                <a:t>Individual Firm</a:t>
              </a:r>
              <a:endParaRPr lang="en-US" sz="2800" u="sng" baseline="-25000" dirty="0">
                <a:solidFill>
                  <a:srgbClr val="003399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781799" y="2362200"/>
            <a:ext cx="11668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mc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600199" y="3048000"/>
            <a:ext cx="2286000" cy="152400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371599" y="2492976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S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5791199" y="2786390"/>
            <a:ext cx="2285999" cy="163321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67711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47694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Entry of a Large </a:t>
            </a:r>
            <a:r>
              <a:rPr lang="en-US" sz="3200">
                <a:solidFill>
                  <a:srgbClr val="003399"/>
                </a:solidFill>
              </a:rPr>
              <a:t>Number of New </a:t>
            </a:r>
            <a:r>
              <a:rPr lang="en-US" sz="3200" dirty="0">
                <a:solidFill>
                  <a:srgbClr val="003399"/>
                </a:solidFill>
              </a:rPr>
              <a:t>Firms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-166847" y="3790473"/>
            <a:ext cx="29260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295399" y="5252719"/>
            <a:ext cx="27432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8600" y="2206307"/>
            <a:ext cx="1068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62451" y="5267980"/>
            <a:ext cx="891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Q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1999" y="138178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>
                <a:solidFill>
                  <a:srgbClr val="003399"/>
                </a:solidFill>
              </a:rPr>
              <a:t>Market</a:t>
            </a:r>
            <a:endParaRPr lang="en-US" sz="2800" u="sng" baseline="-25000" dirty="0">
              <a:solidFill>
                <a:srgbClr val="003399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4267199" y="1381780"/>
            <a:ext cx="3825815" cy="4393518"/>
            <a:chOff x="304801" y="1321482"/>
            <a:chExt cx="3825815" cy="4393518"/>
          </a:xfrm>
        </p:grpSpPr>
        <p:grpSp>
          <p:nvGrpSpPr>
            <p:cNvPr id="29" name="Group 28"/>
            <p:cNvGrpSpPr/>
            <p:nvPr/>
          </p:nvGrpSpPr>
          <p:grpSpPr>
            <a:xfrm>
              <a:off x="304801" y="2130107"/>
              <a:ext cx="3825815" cy="3584893"/>
              <a:chOff x="304801" y="1676400"/>
              <a:chExt cx="3825815" cy="3584893"/>
            </a:xfrm>
          </p:grpSpPr>
          <p:grpSp>
            <p:nvGrpSpPr>
              <p:cNvPr id="34" name="Group 7"/>
              <p:cNvGrpSpPr/>
              <p:nvPr/>
            </p:nvGrpSpPr>
            <p:grpSpPr>
              <a:xfrm>
                <a:off x="304801" y="1676400"/>
                <a:ext cx="3809999" cy="3048000"/>
                <a:chOff x="522393" y="1676400"/>
                <a:chExt cx="3809999" cy="3048000"/>
              </a:xfrm>
            </p:grpSpPr>
            <p:cxnSp>
              <p:nvCxnSpPr>
                <p:cNvPr id="39" name="Straight Connector 38"/>
                <p:cNvCxnSpPr/>
                <p:nvPr/>
              </p:nvCxnSpPr>
              <p:spPr>
                <a:xfrm rot="5400000">
                  <a:off x="126946" y="3260566"/>
                  <a:ext cx="292608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1589192" y="4722812"/>
                  <a:ext cx="274320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TextBox 41"/>
                <p:cNvSpPr txBox="1"/>
                <p:nvPr/>
              </p:nvSpPr>
              <p:spPr>
                <a:xfrm>
                  <a:off x="522393" y="1676400"/>
                  <a:ext cx="106838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2800" dirty="0"/>
                    <a:t>P</a:t>
                  </a:r>
                </a:p>
              </p:txBody>
            </p:sp>
          </p:grpSp>
          <p:sp>
            <p:nvSpPr>
              <p:cNvPr id="35" name="TextBox 34"/>
              <p:cNvSpPr txBox="1"/>
              <p:nvPr/>
            </p:nvSpPr>
            <p:spPr>
              <a:xfrm>
                <a:off x="3238652" y="4738073"/>
                <a:ext cx="8919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dirty="0"/>
                  <a:t>q</a:t>
                </a: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1419225" y="1321482"/>
              <a:ext cx="24827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u="sng" dirty="0">
                  <a:solidFill>
                    <a:srgbClr val="003399"/>
                  </a:solidFill>
                </a:rPr>
                <a:t>Individual Firm</a:t>
              </a:r>
              <a:endParaRPr lang="en-US" sz="2800" u="sng" baseline="-25000" dirty="0">
                <a:solidFill>
                  <a:srgbClr val="003399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781799" y="2362200"/>
            <a:ext cx="11668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mc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600199" y="3048000"/>
            <a:ext cx="2286000" cy="152400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371599" y="2492976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S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5791199" y="2786390"/>
            <a:ext cx="2285999" cy="163321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 flipV="1">
            <a:off x="2057400" y="3048000"/>
            <a:ext cx="2362200" cy="1600200"/>
          </a:xfrm>
          <a:prstGeom prst="line">
            <a:avLst/>
          </a:prstGeom>
          <a:ln w="31750">
            <a:solidFill>
              <a:srgbClr val="008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71599" y="359158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863D"/>
                </a:solidFill>
              </a:rPr>
              <a:t>S</a:t>
            </a:r>
            <a:r>
              <a:rPr lang="en-US" sz="2800" baseline="-25000" dirty="0">
                <a:solidFill>
                  <a:srgbClr val="00863D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560403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Other Possible Reasons the Market Supply Curve Could Shift</a:t>
            </a:r>
          </a:p>
          <a:p>
            <a:pPr marL="365760" indent="-365760">
              <a:spcBef>
                <a:spcPts val="2100"/>
              </a:spcBef>
              <a:buClr>
                <a:srgbClr val="003399"/>
              </a:buClr>
            </a:pPr>
            <a:r>
              <a:rPr lang="en-US" sz="2800" dirty="0"/>
              <a:t>Taxes.</a:t>
            </a:r>
          </a:p>
          <a:p>
            <a:pPr marL="365760" indent="-365760">
              <a:spcBef>
                <a:spcPts val="1800"/>
              </a:spcBef>
              <a:buClr>
                <a:srgbClr val="003399"/>
              </a:buClr>
            </a:pPr>
            <a:r>
              <a:rPr lang="en-US" sz="2800" dirty="0"/>
              <a:t>Government regulations.</a:t>
            </a:r>
          </a:p>
          <a:p>
            <a:pPr marL="365760" indent="-365760">
              <a:spcBef>
                <a:spcPts val="1800"/>
              </a:spcBef>
              <a:buClr>
                <a:srgbClr val="003399"/>
              </a:buClr>
            </a:pPr>
            <a:r>
              <a:rPr lang="en-US" sz="2800" dirty="0"/>
              <a:t>Would a change in the price of the good shift the supply curve?</a:t>
            </a:r>
          </a:p>
          <a:p>
            <a:pPr marL="1097280" indent="-365760">
              <a:spcBef>
                <a:spcPts val="1200"/>
              </a:spcBef>
              <a:buClr>
                <a:srgbClr val="003399"/>
              </a:buClr>
            </a:pPr>
            <a:r>
              <a:rPr lang="en-US" sz="2800" dirty="0"/>
              <a:t>No—it would cause a movement along the supply curve.</a:t>
            </a:r>
          </a:p>
          <a:p>
            <a:pPr marL="365760" indent="-365760">
              <a:spcBef>
                <a:spcPts val="1800"/>
              </a:spcBef>
              <a:buClr>
                <a:srgbClr val="003399"/>
              </a:buClr>
            </a:pPr>
            <a:r>
              <a:rPr lang="en-US" sz="2800" dirty="0"/>
              <a:t>Try to think of more possibilities!</a:t>
            </a:r>
          </a:p>
        </p:txBody>
      </p:sp>
    </p:spTree>
    <p:extLst>
      <p:ext uri="{BB962C8B-B14F-4D97-AF65-F5344CB8AC3E}">
        <p14:creationId xmlns:p14="http://schemas.microsoft.com/office/powerpoint/2010/main" val="1776024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What Is the Opportunity Cost to a Firm of: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700" dirty="0"/>
              <a:t>Raw materials the firm buys?</a:t>
            </a:r>
          </a:p>
          <a:p>
            <a:pPr marL="73152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700" dirty="0"/>
              <a:t>It’s just what the firm pays.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700" dirty="0"/>
              <a:t>Unpaid labor the owner of the firm provides?</a:t>
            </a:r>
          </a:p>
          <a:p>
            <a:pPr marL="73152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700" dirty="0"/>
              <a:t>It’s what the owner could have earned in their next best alternative job.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700" dirty="0"/>
              <a:t>Money the owner puts into the firm?</a:t>
            </a:r>
          </a:p>
          <a:p>
            <a:pPr marL="73152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700" dirty="0"/>
              <a:t>It’s what the money what would earn in the next best alternative investment.</a:t>
            </a:r>
          </a:p>
          <a:p>
            <a:pPr marL="0" indent="0">
              <a:spcBef>
                <a:spcPts val="2400"/>
              </a:spcBef>
              <a:buClr>
                <a:srgbClr val="003399"/>
              </a:buClr>
              <a:buNone/>
            </a:pPr>
            <a:endParaRPr lang="en-US" sz="2700" dirty="0"/>
          </a:p>
          <a:p>
            <a:pPr marL="0" indent="0">
              <a:spcBef>
                <a:spcPts val="1200"/>
              </a:spcBef>
              <a:buClr>
                <a:srgbClr val="003399"/>
              </a:buClr>
              <a:buNone/>
            </a:pPr>
            <a:endParaRPr lang="en-US" sz="2700" dirty="0"/>
          </a:p>
          <a:p>
            <a:pPr marL="0" indent="0">
              <a:spcBef>
                <a:spcPts val="1200"/>
              </a:spcBef>
              <a:buClr>
                <a:srgbClr val="003399"/>
              </a:buClr>
              <a:buNone/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9569657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28600"/>
            <a:ext cx="8153400" cy="632460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Quiz:</a:t>
            </a:r>
          </a:p>
          <a:p>
            <a:pPr marL="0" lvl="1" indent="0">
              <a:spcBef>
                <a:spcPts val="2400"/>
              </a:spcBef>
              <a:buClr>
                <a:srgbClr val="003399"/>
              </a:buClr>
              <a:buNone/>
            </a:pPr>
            <a:r>
              <a:rPr lang="en-US" dirty="0"/>
              <a:t>Question: Suppose the world price of oil increases due to developments outside the US (e.g. oil embargo on Russia). How does this shift the supply curve of US produced oil?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A. The supply curve goes up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B. The supply curve does not change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C. The supply curve goes down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D. Either A, B, C could be true, it depends.</a:t>
            </a:r>
          </a:p>
        </p:txBody>
      </p:sp>
    </p:spTree>
    <p:extLst>
      <p:ext uri="{BB962C8B-B14F-4D97-AF65-F5344CB8AC3E}">
        <p14:creationId xmlns:p14="http://schemas.microsoft.com/office/powerpoint/2010/main" val="8353272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</p:spPr>
        <p:txBody>
          <a:bodyPr/>
          <a:lstStyle/>
          <a:p>
            <a:pPr marL="571500" indent="-571500" algn="ctr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None/>
            </a:pPr>
            <a:endParaRPr lang="en-US" cap="small" dirty="0">
              <a:solidFill>
                <a:srgbClr val="FF0000"/>
              </a:solidFill>
            </a:endParaRPr>
          </a:p>
          <a:p>
            <a:pPr marL="571500" indent="-571500" algn="ctr">
              <a:buFont typeface="+mj-lt"/>
              <a:buAutoNum type="romanUcPeriod" startAt="3"/>
            </a:pPr>
            <a:r>
              <a:rPr lang="en-US" cap="small" dirty="0">
                <a:solidFill>
                  <a:srgbClr val="CC0000"/>
                </a:solidFill>
              </a:rPr>
              <a:t>The Effects of Profit maximization in the Long Run</a:t>
            </a:r>
            <a:endParaRPr lang="en-US" sz="3200" i="1" cap="small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9191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Average Total Cost</a:t>
            </a:r>
          </a:p>
          <a:p>
            <a:pPr marL="1097280" indent="-365760">
              <a:spcBef>
                <a:spcPts val="1200"/>
              </a:spcBef>
              <a:buClr>
                <a:srgbClr val="003399"/>
              </a:buClr>
            </a:pPr>
            <a:r>
              <a:rPr lang="en-US" sz="2700" dirty="0">
                <a:solidFill>
                  <a:srgbClr val="C00000"/>
                </a:solidFill>
              </a:rPr>
              <a:t>Costs are measured as opportunity costs.</a:t>
            </a:r>
          </a:p>
          <a:p>
            <a:pPr marL="1097280" indent="-365760">
              <a:spcBef>
                <a:spcPts val="1200"/>
              </a:spcBef>
              <a:buClr>
                <a:srgbClr val="003399"/>
              </a:buClr>
            </a:pPr>
            <a:r>
              <a:rPr lang="en-US" sz="2700" dirty="0">
                <a:solidFill>
                  <a:srgbClr val="C00000"/>
                </a:solidFill>
              </a:rPr>
              <a:t>Fixed costs:</a:t>
            </a:r>
            <a:r>
              <a:rPr lang="en-US" sz="2700" dirty="0"/>
              <a:t> Costs that do not vary with how much is produced.</a:t>
            </a:r>
          </a:p>
          <a:p>
            <a:pPr marL="1097280" indent="-365760">
              <a:spcBef>
                <a:spcPts val="1200"/>
              </a:spcBef>
              <a:buClr>
                <a:srgbClr val="003399"/>
              </a:buClr>
            </a:pPr>
            <a:r>
              <a:rPr lang="en-US" sz="2700" dirty="0">
                <a:solidFill>
                  <a:srgbClr val="C00000"/>
                </a:solidFill>
              </a:rPr>
              <a:t>Variable costs:</a:t>
            </a:r>
            <a:r>
              <a:rPr lang="en-US" sz="2700" dirty="0"/>
              <a:t> Costs that do vary with how much is produced.</a:t>
            </a:r>
          </a:p>
          <a:p>
            <a:pPr marL="1097280" indent="-365760">
              <a:spcBef>
                <a:spcPts val="1200"/>
              </a:spcBef>
              <a:buClr>
                <a:srgbClr val="003399"/>
              </a:buClr>
            </a:pPr>
            <a:r>
              <a:rPr lang="en-US" sz="2700" dirty="0">
                <a:solidFill>
                  <a:srgbClr val="C00000"/>
                </a:solidFill>
              </a:rPr>
              <a:t>Total cost:</a:t>
            </a:r>
            <a:r>
              <a:rPr lang="en-US" sz="2700" dirty="0"/>
              <a:t> The sum of fixed and variable costs.</a:t>
            </a:r>
          </a:p>
          <a:p>
            <a:pPr marL="365760" indent="-365760">
              <a:spcBef>
                <a:spcPts val="3200"/>
              </a:spcBef>
              <a:buClr>
                <a:srgbClr val="003399"/>
              </a:buClr>
            </a:pPr>
            <a:r>
              <a:rPr lang="en-US" sz="2700" b="1" dirty="0">
                <a:solidFill>
                  <a:srgbClr val="C00000"/>
                </a:solidFill>
              </a:rPr>
              <a:t>Average Total Cost =</a:t>
            </a:r>
          </a:p>
          <a:p>
            <a:pPr marL="365760" indent="-365760">
              <a:spcBef>
                <a:spcPts val="3200"/>
              </a:spcBef>
              <a:buClr>
                <a:srgbClr val="003399"/>
              </a:buClr>
            </a:pPr>
            <a:r>
              <a:rPr lang="en-US" sz="2700" b="1" dirty="0">
                <a:solidFill>
                  <a:srgbClr val="C00000"/>
                </a:solidFill>
              </a:rPr>
              <a:t>Mathematically: </a:t>
            </a:r>
            <a:r>
              <a:rPr lang="en-US" sz="2700" dirty="0">
                <a:solidFill>
                  <a:srgbClr val="C00000"/>
                </a:solidFill>
              </a:rPr>
              <a:t>cost of producing q is C(q). Marginal cost is C’(q). Average cost is C(q)/q.</a:t>
            </a:r>
            <a:endParaRPr lang="en-US" sz="2700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3962400" y="4114800"/>
            <a:ext cx="2057400" cy="914400"/>
            <a:chOff x="3886200" y="4876800"/>
            <a:chExt cx="2057400" cy="914400"/>
          </a:xfrm>
        </p:grpSpPr>
        <p:sp>
          <p:nvSpPr>
            <p:cNvPr id="2" name="TextBox 1"/>
            <p:cNvSpPr txBox="1"/>
            <p:nvPr/>
          </p:nvSpPr>
          <p:spPr>
            <a:xfrm>
              <a:off x="3886200" y="4876800"/>
              <a:ext cx="2057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700" b="1" dirty="0">
                  <a:solidFill>
                    <a:srgbClr val="C00000"/>
                  </a:solidFill>
                </a:rPr>
                <a:t>Total Cost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886200" y="5267980"/>
              <a:ext cx="2057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C00000"/>
                  </a:solidFill>
                </a:rPr>
                <a:t> </a:t>
              </a:r>
              <a:r>
                <a:rPr lang="en-US" sz="2700" b="1" dirty="0">
                  <a:solidFill>
                    <a:srgbClr val="C00000"/>
                  </a:solidFill>
                </a:rPr>
                <a:t>Quantity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3962400" y="5345875"/>
              <a:ext cx="1447800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668221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Marginal Cost and Average Total Cost</a:t>
            </a:r>
          </a:p>
        </p:txBody>
      </p:sp>
      <p:grpSp>
        <p:nvGrpSpPr>
          <p:cNvPr id="5" name="Group 7"/>
          <p:cNvGrpSpPr/>
          <p:nvPr/>
        </p:nvGrpSpPr>
        <p:grpSpPr>
          <a:xfrm>
            <a:off x="1895690" y="1044511"/>
            <a:ext cx="5084230" cy="4114185"/>
            <a:chOff x="1868206" y="1044511"/>
            <a:chExt cx="5084230" cy="4114185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746196" y="5157108"/>
              <a:ext cx="420624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868206" y="1044511"/>
              <a:ext cx="102192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Cost (in $)</a:t>
              </a:r>
              <a:endParaRPr lang="en-US" sz="2800" baseline="-25000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705600" y="502340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q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86879" y="2122319"/>
            <a:ext cx="1700784" cy="1143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366979" y="2772036"/>
            <a:ext cx="914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971955" y="2430173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31273" y="2501832"/>
            <a:ext cx="2286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124863" y="2430162"/>
            <a:ext cx="2286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934759" y="1905000"/>
            <a:ext cx="533400" cy="7132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783369" y="3145573"/>
            <a:ext cx="402336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488844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Marginal Cost and Average Total Cost</a:t>
            </a:r>
          </a:p>
        </p:txBody>
      </p:sp>
      <p:grpSp>
        <p:nvGrpSpPr>
          <p:cNvPr id="5" name="Group 7"/>
          <p:cNvGrpSpPr/>
          <p:nvPr/>
        </p:nvGrpSpPr>
        <p:grpSpPr>
          <a:xfrm>
            <a:off x="1895690" y="1044511"/>
            <a:ext cx="5084230" cy="4114185"/>
            <a:chOff x="1868206" y="1044511"/>
            <a:chExt cx="5084230" cy="4114185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746196" y="5157108"/>
              <a:ext cx="420624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868206" y="1044511"/>
              <a:ext cx="102192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Cost (in $)</a:t>
              </a:r>
              <a:endParaRPr lang="en-US" sz="2800" baseline="-25000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705600" y="502340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q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86879" y="2122319"/>
            <a:ext cx="1700784" cy="1143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366979" y="2772036"/>
            <a:ext cx="914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971955" y="2430173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31273" y="2501832"/>
            <a:ext cx="2286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124863" y="2430162"/>
            <a:ext cx="2286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934759" y="1905000"/>
            <a:ext cx="533400" cy="7132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25" name="Straight Connector 24"/>
          <p:cNvCxnSpPr>
            <a:cxnSpLocks/>
          </p:cNvCxnSpPr>
          <p:nvPr/>
        </p:nvCxnSpPr>
        <p:spPr>
          <a:xfrm flipV="1">
            <a:off x="3079904" y="2025886"/>
            <a:ext cx="3154981" cy="2250417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783369" y="3145573"/>
            <a:ext cx="402336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171528" y="1748032"/>
            <a:ext cx="806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3399"/>
                </a:solidFill>
              </a:rPr>
              <a:t>mc</a:t>
            </a:r>
          </a:p>
        </p:txBody>
      </p:sp>
    </p:spTree>
    <p:extLst>
      <p:ext uri="{BB962C8B-B14F-4D97-AF65-F5344CB8AC3E}">
        <p14:creationId xmlns:p14="http://schemas.microsoft.com/office/powerpoint/2010/main" val="207520156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Marginal Cost and Average Total Cost</a:t>
            </a:r>
          </a:p>
        </p:txBody>
      </p:sp>
      <p:grpSp>
        <p:nvGrpSpPr>
          <p:cNvPr id="5" name="Group 7"/>
          <p:cNvGrpSpPr/>
          <p:nvPr/>
        </p:nvGrpSpPr>
        <p:grpSpPr>
          <a:xfrm>
            <a:off x="1895690" y="1044511"/>
            <a:ext cx="5084230" cy="4114185"/>
            <a:chOff x="1868206" y="1044511"/>
            <a:chExt cx="5084230" cy="4114185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746196" y="5157108"/>
              <a:ext cx="420624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868206" y="1044511"/>
              <a:ext cx="102192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Cost (in $)</a:t>
              </a:r>
              <a:endParaRPr lang="en-US" sz="2800" baseline="-25000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705600" y="502340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q</a:t>
            </a:r>
          </a:p>
        </p:txBody>
      </p:sp>
      <p:sp>
        <p:nvSpPr>
          <p:cNvPr id="3" name="Arc 2"/>
          <p:cNvSpPr>
            <a:spLocks noChangeAspect="1"/>
          </p:cNvSpPr>
          <p:nvPr/>
        </p:nvSpPr>
        <p:spPr bwMode="auto">
          <a:xfrm rot="8520000">
            <a:off x="2980479" y="1136915"/>
            <a:ext cx="2859785" cy="254203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175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486879" y="2122319"/>
            <a:ext cx="1700784" cy="1143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366979" y="2772036"/>
            <a:ext cx="914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6" name="Straight Connector 15"/>
          <p:cNvCxnSpPr>
            <a:cxnSpLocks/>
          </p:cNvCxnSpPr>
          <p:nvPr/>
        </p:nvCxnSpPr>
        <p:spPr>
          <a:xfrm flipV="1">
            <a:off x="5364921" y="2767212"/>
            <a:ext cx="936300" cy="27432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971955" y="2430173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31273" y="2501832"/>
            <a:ext cx="2286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124863" y="2430162"/>
            <a:ext cx="2286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Arc 2"/>
          <p:cNvSpPr>
            <a:spLocks noChangeAspect="1"/>
          </p:cNvSpPr>
          <p:nvPr/>
        </p:nvSpPr>
        <p:spPr bwMode="auto">
          <a:xfrm rot="11100000">
            <a:off x="3209077" y="2225141"/>
            <a:ext cx="1020053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175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934759" y="1905000"/>
            <a:ext cx="533400" cy="7132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23" name="Straight Connector 22"/>
          <p:cNvCxnSpPr>
            <a:cxnSpLocks noChangeAspect="1"/>
          </p:cNvCxnSpPr>
          <p:nvPr/>
        </p:nvCxnSpPr>
        <p:spPr>
          <a:xfrm rot="6120000" flipV="1">
            <a:off x="3120050" y="2365542"/>
            <a:ext cx="302119" cy="18288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 noChangeAspect="1"/>
          </p:cNvCxnSpPr>
          <p:nvPr/>
        </p:nvCxnSpPr>
        <p:spPr>
          <a:xfrm rot="6600000" flipV="1">
            <a:off x="3026497" y="2029758"/>
            <a:ext cx="302119" cy="18288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 flipV="1">
            <a:off x="3079904" y="2025886"/>
            <a:ext cx="3154981" cy="2250417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260149" y="2480832"/>
            <a:ext cx="806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3399"/>
                </a:solidFill>
              </a:rPr>
              <a:t>atc</a:t>
            </a:r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783369" y="3145573"/>
            <a:ext cx="402336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171528" y="1748032"/>
            <a:ext cx="806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3399"/>
                </a:solidFill>
              </a:rPr>
              <a:t>mc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31845" y="2622781"/>
            <a:ext cx="1032603" cy="5640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518847" y="3118340"/>
            <a:ext cx="1032603" cy="914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 rot="-2040000">
            <a:off x="3671247" y="3438643"/>
            <a:ext cx="1032603" cy="182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 rot="-2100000">
            <a:off x="3823647" y="3430723"/>
            <a:ext cx="1032603" cy="182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 rot="-2040000">
            <a:off x="3678298" y="3327195"/>
            <a:ext cx="1032603" cy="914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654501" y="2590800"/>
            <a:ext cx="1374394" cy="5640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 rot="-2100000">
            <a:off x="4733877" y="2756488"/>
            <a:ext cx="1374394" cy="5640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 rot="-2220000">
            <a:off x="4645627" y="3129918"/>
            <a:ext cx="182880" cy="914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FFB8D2-1A5F-8BE0-1F3B-0E27BE5701C2}"/>
              </a:ext>
            </a:extLst>
          </p:cNvPr>
          <p:cNvSpPr txBox="1"/>
          <p:nvPr/>
        </p:nvSpPr>
        <p:spPr>
          <a:xfrm>
            <a:off x="640080" y="5408563"/>
            <a:ext cx="8199120" cy="129266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Average Total Cost is high with low q because of fixed costs:</a:t>
            </a:r>
          </a:p>
          <a:p>
            <a:r>
              <a:rPr lang="en-US" sz="2600" dirty="0" err="1">
                <a:solidFill>
                  <a:srgbClr val="C00000"/>
                </a:solidFill>
              </a:rPr>
              <a:t>atc</a:t>
            </a:r>
            <a:r>
              <a:rPr lang="en-US" sz="2600" dirty="0">
                <a:solidFill>
                  <a:srgbClr val="C00000"/>
                </a:solidFill>
              </a:rPr>
              <a:t>=C(q)/q=C</a:t>
            </a:r>
            <a:r>
              <a:rPr lang="en-US" sz="2600" baseline="-25000" dirty="0">
                <a:solidFill>
                  <a:srgbClr val="C00000"/>
                </a:solidFill>
              </a:rPr>
              <a:t>f</a:t>
            </a:r>
            <a:r>
              <a:rPr lang="en-US" sz="2600" dirty="0">
                <a:solidFill>
                  <a:srgbClr val="C00000"/>
                </a:solidFill>
              </a:rPr>
              <a:t>/</a:t>
            </a:r>
            <a:r>
              <a:rPr lang="en-US" sz="2600" dirty="0" err="1">
                <a:solidFill>
                  <a:srgbClr val="C00000"/>
                </a:solidFill>
              </a:rPr>
              <a:t>q+C</a:t>
            </a:r>
            <a:r>
              <a:rPr lang="en-US" sz="2600" baseline="-25000" dirty="0" err="1">
                <a:solidFill>
                  <a:srgbClr val="C00000"/>
                </a:solidFill>
              </a:rPr>
              <a:t>v</a:t>
            </a:r>
            <a:r>
              <a:rPr lang="en-US" sz="2600" dirty="0">
                <a:solidFill>
                  <a:srgbClr val="C00000"/>
                </a:solidFill>
              </a:rPr>
              <a:t>(q)/q  </a:t>
            </a:r>
          </a:p>
          <a:p>
            <a:endParaRPr lang="en-US" sz="2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45350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Marginal Cost and Average Total Cost</a:t>
            </a:r>
          </a:p>
        </p:txBody>
      </p:sp>
      <p:grpSp>
        <p:nvGrpSpPr>
          <p:cNvPr id="5" name="Group 7"/>
          <p:cNvGrpSpPr/>
          <p:nvPr/>
        </p:nvGrpSpPr>
        <p:grpSpPr>
          <a:xfrm>
            <a:off x="1895690" y="1044511"/>
            <a:ext cx="5084230" cy="4114185"/>
            <a:chOff x="1868206" y="1044511"/>
            <a:chExt cx="5084230" cy="4114185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746196" y="5157108"/>
              <a:ext cx="420624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868206" y="1044511"/>
              <a:ext cx="102192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Cost (in $)</a:t>
              </a:r>
              <a:endParaRPr lang="en-US" sz="2800" baseline="-25000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705600" y="502340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q</a:t>
            </a:r>
          </a:p>
        </p:txBody>
      </p:sp>
      <p:sp>
        <p:nvSpPr>
          <p:cNvPr id="3" name="Arc 2"/>
          <p:cNvSpPr>
            <a:spLocks noChangeAspect="1"/>
          </p:cNvSpPr>
          <p:nvPr/>
        </p:nvSpPr>
        <p:spPr bwMode="auto">
          <a:xfrm rot="8520000">
            <a:off x="2980479" y="1136915"/>
            <a:ext cx="2859785" cy="254203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175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" y="5208508"/>
            <a:ext cx="7863840" cy="169277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If </a:t>
            </a:r>
            <a:r>
              <a:rPr lang="en-US" sz="2600" dirty="0" err="1">
                <a:solidFill>
                  <a:srgbClr val="C00000"/>
                </a:solidFill>
              </a:rPr>
              <a:t>atc</a:t>
            </a:r>
            <a:r>
              <a:rPr lang="en-US" sz="2600" dirty="0">
                <a:solidFill>
                  <a:srgbClr val="C00000"/>
                </a:solidFill>
              </a:rPr>
              <a:t>&gt;mc then </a:t>
            </a:r>
            <a:r>
              <a:rPr lang="en-US" sz="2600" dirty="0" err="1">
                <a:solidFill>
                  <a:srgbClr val="C00000"/>
                </a:solidFill>
              </a:rPr>
              <a:t>atc</a:t>
            </a:r>
            <a:r>
              <a:rPr lang="en-US" sz="2600" dirty="0">
                <a:solidFill>
                  <a:srgbClr val="C00000"/>
                </a:solidFill>
              </a:rPr>
              <a:t> decreases with q </a:t>
            </a:r>
          </a:p>
          <a:p>
            <a:r>
              <a:rPr lang="en-US" sz="2600" dirty="0">
                <a:solidFill>
                  <a:srgbClr val="C00000"/>
                </a:solidFill>
              </a:rPr>
              <a:t>If </a:t>
            </a:r>
            <a:r>
              <a:rPr lang="en-US" sz="2600" dirty="0" err="1">
                <a:solidFill>
                  <a:srgbClr val="C00000"/>
                </a:solidFill>
              </a:rPr>
              <a:t>atc</a:t>
            </a:r>
            <a:r>
              <a:rPr lang="en-US" sz="2600" dirty="0">
                <a:solidFill>
                  <a:srgbClr val="C00000"/>
                </a:solidFill>
              </a:rPr>
              <a:t>&lt;mc then </a:t>
            </a:r>
            <a:r>
              <a:rPr lang="en-US" sz="2600" dirty="0" err="1">
                <a:solidFill>
                  <a:srgbClr val="C00000"/>
                </a:solidFill>
              </a:rPr>
              <a:t>atc</a:t>
            </a:r>
            <a:r>
              <a:rPr lang="en-US" sz="2600" dirty="0">
                <a:solidFill>
                  <a:srgbClr val="C00000"/>
                </a:solidFill>
              </a:rPr>
              <a:t> increases with q </a:t>
            </a:r>
          </a:p>
          <a:p>
            <a:r>
              <a:rPr lang="en-US" sz="2600" dirty="0">
                <a:solidFill>
                  <a:srgbClr val="C00000"/>
                </a:solidFill>
              </a:rPr>
              <a:t>=&gt; The mc and atc curves cross at the lowest point of the </a:t>
            </a:r>
            <a:r>
              <a:rPr lang="en-US" sz="2600" dirty="0" err="1">
                <a:solidFill>
                  <a:srgbClr val="C00000"/>
                </a:solidFill>
              </a:rPr>
              <a:t>atc</a:t>
            </a:r>
            <a:r>
              <a:rPr lang="en-US" sz="2600" dirty="0">
                <a:solidFill>
                  <a:srgbClr val="C00000"/>
                </a:solidFill>
              </a:rPr>
              <a:t> curve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86879" y="2122319"/>
            <a:ext cx="1700784" cy="1143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366979" y="2772036"/>
            <a:ext cx="914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6" name="Straight Connector 15"/>
          <p:cNvCxnSpPr>
            <a:cxnSpLocks/>
          </p:cNvCxnSpPr>
          <p:nvPr/>
        </p:nvCxnSpPr>
        <p:spPr>
          <a:xfrm flipV="1">
            <a:off x="5364921" y="2767212"/>
            <a:ext cx="936300" cy="27432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971955" y="2430173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31273" y="2501832"/>
            <a:ext cx="2286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124863" y="2430162"/>
            <a:ext cx="2286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Arc 2"/>
          <p:cNvSpPr>
            <a:spLocks noChangeAspect="1"/>
          </p:cNvSpPr>
          <p:nvPr/>
        </p:nvSpPr>
        <p:spPr bwMode="auto">
          <a:xfrm rot="11100000">
            <a:off x="3209077" y="2225141"/>
            <a:ext cx="1020053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175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934759" y="1905000"/>
            <a:ext cx="533400" cy="7132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23" name="Straight Connector 22"/>
          <p:cNvCxnSpPr>
            <a:cxnSpLocks noChangeAspect="1"/>
          </p:cNvCxnSpPr>
          <p:nvPr/>
        </p:nvCxnSpPr>
        <p:spPr>
          <a:xfrm rot="6120000" flipV="1">
            <a:off x="3120050" y="2365542"/>
            <a:ext cx="302119" cy="18288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 noChangeAspect="1"/>
          </p:cNvCxnSpPr>
          <p:nvPr/>
        </p:nvCxnSpPr>
        <p:spPr>
          <a:xfrm rot="6600000" flipV="1">
            <a:off x="3026497" y="2029758"/>
            <a:ext cx="302119" cy="18288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 flipV="1">
            <a:off x="3079904" y="1905000"/>
            <a:ext cx="2892051" cy="2371303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260149" y="2480832"/>
            <a:ext cx="806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3399"/>
                </a:solidFill>
              </a:rPr>
              <a:t>atc</a:t>
            </a:r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783369" y="3145573"/>
            <a:ext cx="402336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171528" y="1748032"/>
            <a:ext cx="806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3399"/>
                </a:solidFill>
              </a:rPr>
              <a:t>mc</a:t>
            </a:r>
          </a:p>
        </p:txBody>
      </p:sp>
    </p:spTree>
    <p:extLst>
      <p:ext uri="{BB962C8B-B14F-4D97-AF65-F5344CB8AC3E}">
        <p14:creationId xmlns:p14="http://schemas.microsoft.com/office/powerpoint/2010/main" val="21421619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Marginal Cost and Average Total Cost</a:t>
            </a:r>
          </a:p>
        </p:txBody>
      </p:sp>
      <p:grpSp>
        <p:nvGrpSpPr>
          <p:cNvPr id="5" name="Group 7"/>
          <p:cNvGrpSpPr/>
          <p:nvPr/>
        </p:nvGrpSpPr>
        <p:grpSpPr>
          <a:xfrm>
            <a:off x="1895690" y="1044511"/>
            <a:ext cx="5084230" cy="4114185"/>
            <a:chOff x="1868206" y="1044511"/>
            <a:chExt cx="5084230" cy="4114185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746196" y="5157108"/>
              <a:ext cx="420624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868206" y="1044511"/>
              <a:ext cx="102192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Cost (in $)</a:t>
              </a:r>
              <a:endParaRPr lang="en-US" sz="2800" baseline="-25000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705600" y="5023406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q</a:t>
            </a:r>
          </a:p>
        </p:txBody>
      </p:sp>
      <p:sp>
        <p:nvSpPr>
          <p:cNvPr id="3" name="Arc 2"/>
          <p:cNvSpPr>
            <a:spLocks noChangeAspect="1"/>
          </p:cNvSpPr>
          <p:nvPr/>
        </p:nvSpPr>
        <p:spPr bwMode="auto">
          <a:xfrm rot="8520000">
            <a:off x="2980479" y="1136915"/>
            <a:ext cx="2859785" cy="254203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175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" y="5208508"/>
            <a:ext cx="7863840" cy="169277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If </a:t>
            </a:r>
            <a:r>
              <a:rPr lang="en-US" sz="2600" dirty="0" err="1">
                <a:solidFill>
                  <a:srgbClr val="C00000"/>
                </a:solidFill>
              </a:rPr>
              <a:t>atc</a:t>
            </a:r>
            <a:r>
              <a:rPr lang="en-US" sz="2600" dirty="0">
                <a:solidFill>
                  <a:srgbClr val="C00000"/>
                </a:solidFill>
              </a:rPr>
              <a:t>&gt;mc then </a:t>
            </a:r>
            <a:r>
              <a:rPr lang="en-US" sz="2600" dirty="0" err="1">
                <a:solidFill>
                  <a:srgbClr val="C00000"/>
                </a:solidFill>
              </a:rPr>
              <a:t>atc</a:t>
            </a:r>
            <a:r>
              <a:rPr lang="en-US" sz="2600" dirty="0">
                <a:solidFill>
                  <a:srgbClr val="C00000"/>
                </a:solidFill>
              </a:rPr>
              <a:t> decreases with q </a:t>
            </a:r>
          </a:p>
          <a:p>
            <a:r>
              <a:rPr lang="en-US" sz="2600" dirty="0">
                <a:solidFill>
                  <a:srgbClr val="C00000"/>
                </a:solidFill>
              </a:rPr>
              <a:t>If </a:t>
            </a:r>
            <a:r>
              <a:rPr lang="en-US" sz="2600" dirty="0" err="1">
                <a:solidFill>
                  <a:srgbClr val="C00000"/>
                </a:solidFill>
              </a:rPr>
              <a:t>atc</a:t>
            </a:r>
            <a:r>
              <a:rPr lang="en-US" sz="2600" dirty="0">
                <a:solidFill>
                  <a:srgbClr val="C00000"/>
                </a:solidFill>
              </a:rPr>
              <a:t>&lt;mc then </a:t>
            </a:r>
            <a:r>
              <a:rPr lang="en-US" sz="2600" dirty="0" err="1">
                <a:solidFill>
                  <a:srgbClr val="C00000"/>
                </a:solidFill>
              </a:rPr>
              <a:t>atc</a:t>
            </a:r>
            <a:r>
              <a:rPr lang="en-US" sz="2600" dirty="0">
                <a:solidFill>
                  <a:srgbClr val="C00000"/>
                </a:solidFill>
              </a:rPr>
              <a:t> increases with q</a:t>
            </a:r>
          </a:p>
          <a:p>
            <a:r>
              <a:rPr lang="en-US" sz="2600" dirty="0">
                <a:solidFill>
                  <a:srgbClr val="C00000"/>
                </a:solidFill>
              </a:rPr>
              <a:t>=&gt; The mc and atc curves cross at the lowest point of the </a:t>
            </a:r>
            <a:r>
              <a:rPr lang="en-US" sz="2600" dirty="0" err="1">
                <a:solidFill>
                  <a:srgbClr val="C00000"/>
                </a:solidFill>
              </a:rPr>
              <a:t>atc</a:t>
            </a:r>
            <a:r>
              <a:rPr lang="en-US" sz="2600" dirty="0">
                <a:solidFill>
                  <a:srgbClr val="C00000"/>
                </a:solidFill>
              </a:rPr>
              <a:t> curve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86879" y="2122319"/>
            <a:ext cx="1700784" cy="1143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366979" y="2772036"/>
            <a:ext cx="914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6" name="Straight Connector 15"/>
          <p:cNvCxnSpPr>
            <a:cxnSpLocks/>
          </p:cNvCxnSpPr>
          <p:nvPr/>
        </p:nvCxnSpPr>
        <p:spPr>
          <a:xfrm flipV="1">
            <a:off x="5364921" y="2767212"/>
            <a:ext cx="936300" cy="27432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971955" y="2430173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31273" y="2501832"/>
            <a:ext cx="2286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124863" y="2430162"/>
            <a:ext cx="2286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Arc 2"/>
          <p:cNvSpPr>
            <a:spLocks noChangeAspect="1"/>
          </p:cNvSpPr>
          <p:nvPr/>
        </p:nvSpPr>
        <p:spPr bwMode="auto">
          <a:xfrm rot="11100000">
            <a:off x="3209077" y="2225141"/>
            <a:ext cx="1020053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175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934759" y="1905000"/>
            <a:ext cx="533400" cy="7132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23" name="Straight Connector 22"/>
          <p:cNvCxnSpPr>
            <a:cxnSpLocks noChangeAspect="1"/>
          </p:cNvCxnSpPr>
          <p:nvPr/>
        </p:nvCxnSpPr>
        <p:spPr>
          <a:xfrm rot="6120000" flipV="1">
            <a:off x="3120050" y="2365542"/>
            <a:ext cx="302119" cy="18288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 noChangeAspect="1"/>
          </p:cNvCxnSpPr>
          <p:nvPr/>
        </p:nvCxnSpPr>
        <p:spPr>
          <a:xfrm rot="6600000" flipV="1">
            <a:off x="3026497" y="2029758"/>
            <a:ext cx="302119" cy="18288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 flipV="1">
            <a:off x="3079904" y="1869437"/>
            <a:ext cx="2892051" cy="2406866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260149" y="2480832"/>
            <a:ext cx="806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3399"/>
                </a:solidFill>
              </a:rPr>
              <a:t>atc</a:t>
            </a:r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783369" y="3145573"/>
            <a:ext cx="402336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171528" y="1748032"/>
            <a:ext cx="806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3399"/>
                </a:solidFill>
              </a:rPr>
              <a:t>mc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01BA25-1628-6ED7-7ED0-EA7EBEA4368D}"/>
              </a:ext>
            </a:extLst>
          </p:cNvPr>
          <p:cNvSpPr txBox="1"/>
          <p:nvPr/>
        </p:nvSpPr>
        <p:spPr>
          <a:xfrm>
            <a:off x="5638800" y="3252098"/>
            <a:ext cx="310642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Mathematically: </a:t>
            </a:r>
          </a:p>
          <a:p>
            <a:r>
              <a:rPr lang="en-US" sz="2400" dirty="0"/>
              <a:t>C(q)/q minimized when</a:t>
            </a:r>
          </a:p>
          <a:p>
            <a:r>
              <a:rPr lang="en-US" sz="2400" dirty="0"/>
              <a:t>C’(q)/q-C(q)/q</a:t>
            </a:r>
            <a:r>
              <a:rPr lang="en-US" sz="2400" baseline="30000" dirty="0"/>
              <a:t>2</a:t>
            </a:r>
            <a:r>
              <a:rPr lang="en-US" sz="2400" dirty="0"/>
              <a:t>=0 =&gt;</a:t>
            </a:r>
          </a:p>
          <a:p>
            <a:r>
              <a:rPr lang="en-US" sz="2400" dirty="0"/>
              <a:t>C’(q)=C(q)/q =&gt; mc=</a:t>
            </a:r>
            <a:r>
              <a:rPr lang="en-US" sz="2400" dirty="0" err="1"/>
              <a:t>atc</a:t>
            </a:r>
            <a:endParaRPr lang="en-US" sz="2400" dirty="0"/>
          </a:p>
          <a:p>
            <a:r>
              <a:rPr lang="en-US" sz="2400" dirty="0"/>
              <a:t> </a:t>
            </a:r>
          </a:p>
          <a:p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7B30882-86D6-3981-5209-3785C6126D32}"/>
              </a:ext>
            </a:extLst>
          </p:cNvPr>
          <p:cNvCxnSpPr>
            <a:cxnSpLocks/>
          </p:cNvCxnSpPr>
          <p:nvPr/>
        </p:nvCxnSpPr>
        <p:spPr>
          <a:xfrm>
            <a:off x="3911437" y="3189365"/>
            <a:ext cx="914400" cy="0"/>
          </a:xfrm>
          <a:prstGeom prst="line">
            <a:avLst/>
          </a:prstGeom>
          <a:ln w="3175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913360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Average Total Cost (</a:t>
            </a:r>
            <a:r>
              <a:rPr lang="en-US" dirty="0" err="1">
                <a:solidFill>
                  <a:srgbClr val="003399"/>
                </a:solidFill>
              </a:rPr>
              <a:t>atc</a:t>
            </a:r>
            <a:r>
              <a:rPr lang="en-US" dirty="0">
                <a:solidFill>
                  <a:srgbClr val="003399"/>
                </a:solidFill>
              </a:rPr>
              <a:t>), Price, and Profits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700" dirty="0"/>
              <a:t>Recall:</a:t>
            </a:r>
          </a:p>
          <a:p>
            <a:pPr marL="1097280" indent="-365760">
              <a:spcBef>
                <a:spcPts val="1200"/>
              </a:spcBef>
              <a:buClr>
                <a:srgbClr val="003399"/>
              </a:buClr>
            </a:pPr>
            <a:r>
              <a:rPr lang="en-US" sz="2700" dirty="0"/>
              <a:t>Profits = Total Revenue – Total Cost</a:t>
            </a:r>
          </a:p>
          <a:p>
            <a:pPr marL="365760" indent="-365760">
              <a:spcBef>
                <a:spcPts val="1800"/>
              </a:spcBef>
              <a:buClr>
                <a:srgbClr val="003399"/>
              </a:buClr>
            </a:pPr>
            <a:r>
              <a:rPr lang="en-US" sz="2700" dirty="0"/>
              <a:t>Now:</a:t>
            </a:r>
          </a:p>
          <a:p>
            <a:pPr marL="1097280" indent="-365760">
              <a:spcBef>
                <a:spcPts val="1200"/>
              </a:spcBef>
              <a:buClr>
                <a:srgbClr val="003399"/>
              </a:buClr>
            </a:pPr>
            <a:r>
              <a:rPr lang="en-US" sz="2700" dirty="0"/>
              <a:t>Total Revenue = P × q</a:t>
            </a:r>
          </a:p>
          <a:p>
            <a:pPr marL="1097280" indent="-365760">
              <a:spcBef>
                <a:spcPts val="600"/>
              </a:spcBef>
              <a:buClr>
                <a:srgbClr val="003399"/>
              </a:buClr>
            </a:pPr>
            <a:r>
              <a:rPr lang="en-US" sz="2700" dirty="0"/>
              <a:t>Total Cost = </a:t>
            </a:r>
            <a:r>
              <a:rPr lang="en-US" sz="2700" dirty="0" err="1"/>
              <a:t>atc</a:t>
            </a:r>
            <a:r>
              <a:rPr lang="en-US" sz="2700" dirty="0"/>
              <a:t> × q</a:t>
            </a:r>
          </a:p>
          <a:p>
            <a:pPr marL="365760" indent="-365760">
              <a:spcBef>
                <a:spcPts val="1800"/>
              </a:spcBef>
              <a:buClr>
                <a:srgbClr val="003399"/>
              </a:buClr>
            </a:pPr>
            <a:r>
              <a:rPr lang="en-US" sz="2700" dirty="0"/>
              <a:t>So: Profits = (P × q) − (</a:t>
            </a:r>
            <a:r>
              <a:rPr lang="en-US" sz="2700" dirty="0" err="1"/>
              <a:t>atc</a:t>
            </a:r>
            <a:r>
              <a:rPr lang="en-US" sz="2700" dirty="0"/>
              <a:t> × q)</a:t>
            </a:r>
          </a:p>
          <a:p>
            <a:pPr marL="777240" indent="0">
              <a:spcBef>
                <a:spcPts val="600"/>
              </a:spcBef>
              <a:buClr>
                <a:srgbClr val="003399"/>
              </a:buClr>
              <a:buNone/>
            </a:pPr>
            <a:r>
              <a:rPr lang="en-US" sz="2700" dirty="0"/>
              <a:t>              = (P − atc) × q</a:t>
            </a:r>
          </a:p>
          <a:p>
            <a:pPr marL="365760" indent="-365760">
              <a:spcBef>
                <a:spcPts val="1800"/>
              </a:spcBef>
              <a:buClr>
                <a:srgbClr val="003399"/>
              </a:buClr>
            </a:pPr>
            <a:r>
              <a:rPr lang="en-US" sz="2700" dirty="0"/>
              <a:t>So:</a:t>
            </a:r>
            <a:r>
              <a:rPr lang="en-US" sz="2700" dirty="0">
                <a:solidFill>
                  <a:srgbClr val="C00000"/>
                </a:solidFill>
              </a:rPr>
              <a:t> Profits are positive, negative, or zero depending on whether P − atc is positive, negative, or zero.</a:t>
            </a:r>
          </a:p>
          <a:p>
            <a:pPr marL="0" indent="0">
              <a:spcBef>
                <a:spcPts val="3200"/>
              </a:spcBef>
              <a:buClr>
                <a:srgbClr val="003399"/>
              </a:buClr>
              <a:buNone/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23995889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1936149" y="990600"/>
            <a:ext cx="5003252" cy="4736681"/>
            <a:chOff x="1613882" y="991367"/>
            <a:chExt cx="5003252" cy="4736681"/>
          </a:xfrm>
        </p:grpSpPr>
        <p:grpSp>
          <p:nvGrpSpPr>
            <p:cNvPr id="5" name="Group 7"/>
            <p:cNvGrpSpPr/>
            <p:nvPr/>
          </p:nvGrpSpPr>
          <p:grpSpPr>
            <a:xfrm>
              <a:off x="1613882" y="991367"/>
              <a:ext cx="5003252" cy="4736681"/>
              <a:chOff x="1831474" y="229550"/>
              <a:chExt cx="5003252" cy="4736681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2307403" y="4569771"/>
                <a:ext cx="443484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/>
              <p:cNvSpPr txBox="1"/>
              <p:nvPr/>
            </p:nvSpPr>
            <p:spPr>
              <a:xfrm>
                <a:off x="5050798" y="4443011"/>
                <a:ext cx="17839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dirty="0"/>
                  <a:t>q</a:t>
                </a:r>
                <a:endParaRPr lang="en-US" sz="2800" baseline="-25000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31474" y="229550"/>
                <a:ext cx="44637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dirty="0"/>
                  <a:t>P</a:t>
                </a:r>
                <a:endParaRPr lang="en-US" sz="2800" baseline="-25000" dirty="0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5796263" y="1827708"/>
              <a:ext cx="7568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>
                  <a:solidFill>
                    <a:srgbClr val="003399"/>
                  </a:solidFill>
                </a:rPr>
                <a:t>mc</a:t>
              </a:r>
              <a:endParaRPr lang="en-US" sz="2800" baseline="-25000" dirty="0">
                <a:solidFill>
                  <a:srgbClr val="003399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639491" y="5238897"/>
            <a:ext cx="614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q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Revenues, Costs, and Profits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4953000" y="3143353"/>
            <a:ext cx="0" cy="2194560"/>
          </a:xfrm>
          <a:prstGeom prst="line">
            <a:avLst/>
          </a:prstGeom>
          <a:ln w="31750">
            <a:solidFill>
              <a:srgbClr val="00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722120" y="282309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P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378023" y="3135873"/>
            <a:ext cx="1029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atc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58021" y="2775316"/>
            <a:ext cx="182880" cy="914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564673" y="1958873"/>
            <a:ext cx="622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atc</a:t>
            </a:r>
            <a:endParaRPr lang="en-US" sz="2800" baseline="-25000" dirty="0">
              <a:solidFill>
                <a:srgbClr val="003399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06420" y="3042083"/>
            <a:ext cx="556062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 rot="2640000">
            <a:off x="2025931" y="2517939"/>
            <a:ext cx="13716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49" name="Straight Connector 48"/>
          <p:cNvCxnSpPr/>
          <p:nvPr/>
        </p:nvCxnSpPr>
        <p:spPr>
          <a:xfrm rot="5400000">
            <a:off x="305594" y="3206926"/>
            <a:ext cx="420624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2382322" y="3346310"/>
            <a:ext cx="2560320" cy="0"/>
          </a:xfrm>
          <a:prstGeom prst="line">
            <a:avLst/>
          </a:prstGeom>
          <a:ln w="31750">
            <a:solidFill>
              <a:srgbClr val="00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836920" y="3071840"/>
            <a:ext cx="143054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 rot="-2100000">
            <a:off x="6514199" y="2812089"/>
            <a:ext cx="640080" cy="18288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51" name="Straight Connector 50"/>
          <p:cNvCxnSpPr/>
          <p:nvPr/>
        </p:nvCxnSpPr>
        <p:spPr>
          <a:xfrm>
            <a:off x="2407920" y="3130250"/>
            <a:ext cx="4114800" cy="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400800" y="2848491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mr</a:t>
            </a:r>
            <a:endParaRPr lang="en-US" sz="2800" baseline="-25000" dirty="0">
              <a:solidFill>
                <a:srgbClr val="003399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239321" y="2488423"/>
            <a:ext cx="6101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5" name="Arc 2"/>
          <p:cNvSpPr>
            <a:spLocks noChangeAspect="1"/>
          </p:cNvSpPr>
          <p:nvPr/>
        </p:nvSpPr>
        <p:spPr bwMode="auto">
          <a:xfrm rot="8520000">
            <a:off x="3261969" y="1450303"/>
            <a:ext cx="2688201" cy="238951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175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52" name="Straight Connector 51"/>
          <p:cNvCxnSpPr>
            <a:cxnSpLocks/>
          </p:cNvCxnSpPr>
          <p:nvPr/>
        </p:nvCxnSpPr>
        <p:spPr>
          <a:xfrm flipV="1">
            <a:off x="2891929" y="2098339"/>
            <a:ext cx="3427745" cy="2598374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46018AE-7721-1A1B-FF06-2FD55CD37209}"/>
              </a:ext>
            </a:extLst>
          </p:cNvPr>
          <p:cNvSpPr txBox="1"/>
          <p:nvPr/>
        </p:nvSpPr>
        <p:spPr>
          <a:xfrm>
            <a:off x="4777321" y="30847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863D"/>
                </a:solidFill>
              </a:rPr>
              <a:t>•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036396-EB98-1D73-1846-3398C2B4DE45}"/>
              </a:ext>
            </a:extLst>
          </p:cNvPr>
          <p:cNvSpPr txBox="1"/>
          <p:nvPr/>
        </p:nvSpPr>
        <p:spPr>
          <a:xfrm>
            <a:off x="4777321" y="286675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863D"/>
                </a:solidFill>
              </a:rPr>
              <a:t>•</a:t>
            </a:r>
          </a:p>
        </p:txBody>
      </p:sp>
    </p:spTree>
    <p:extLst>
      <p:ext uri="{BB962C8B-B14F-4D97-AF65-F5344CB8AC3E}">
        <p14:creationId xmlns:p14="http://schemas.microsoft.com/office/powerpoint/2010/main" val="351801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22860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Quiz:</a:t>
            </a:r>
          </a:p>
          <a:p>
            <a:pPr marL="0" lvl="1" indent="0">
              <a:spcBef>
                <a:spcPts val="2400"/>
              </a:spcBef>
              <a:buClr>
                <a:srgbClr val="003399"/>
              </a:buClr>
              <a:buNone/>
            </a:pPr>
            <a:r>
              <a:rPr lang="en-US" dirty="0"/>
              <a:t>Question: Consider a family running a restaurant and owning the place where it operates. As a result, they don’t pay rent, only property taxes. What’s the opportunity cost of using the place for the restaurant?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A. Zero, because they don’t pay rent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B. Only the property taxes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C. The money they could get if they rented out the place to another business.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D. None of A, B, C</a:t>
            </a:r>
          </a:p>
        </p:txBody>
      </p:sp>
    </p:spTree>
    <p:extLst>
      <p:ext uri="{BB962C8B-B14F-4D97-AF65-F5344CB8AC3E}">
        <p14:creationId xmlns:p14="http://schemas.microsoft.com/office/powerpoint/2010/main" val="27661046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1936149" y="990600"/>
            <a:ext cx="5003252" cy="4736681"/>
            <a:chOff x="1613882" y="991367"/>
            <a:chExt cx="5003252" cy="4736681"/>
          </a:xfrm>
        </p:grpSpPr>
        <p:grpSp>
          <p:nvGrpSpPr>
            <p:cNvPr id="5" name="Group 7"/>
            <p:cNvGrpSpPr/>
            <p:nvPr/>
          </p:nvGrpSpPr>
          <p:grpSpPr>
            <a:xfrm>
              <a:off x="1613882" y="991367"/>
              <a:ext cx="5003252" cy="4736681"/>
              <a:chOff x="1831474" y="229550"/>
              <a:chExt cx="5003252" cy="4736681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2307403" y="4569771"/>
                <a:ext cx="443484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/>
              <p:cNvSpPr txBox="1"/>
              <p:nvPr/>
            </p:nvSpPr>
            <p:spPr>
              <a:xfrm>
                <a:off x="5050798" y="4443011"/>
                <a:ext cx="17839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dirty="0"/>
                  <a:t>q</a:t>
                </a:r>
                <a:endParaRPr lang="en-US" sz="2800" baseline="-25000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31474" y="229550"/>
                <a:ext cx="44637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dirty="0"/>
                  <a:t>P</a:t>
                </a:r>
                <a:endParaRPr lang="en-US" sz="2800" baseline="-25000" dirty="0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5796263" y="1827708"/>
              <a:ext cx="7568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>
                  <a:solidFill>
                    <a:srgbClr val="003399"/>
                  </a:solidFill>
                </a:rPr>
                <a:t>mc</a:t>
              </a:r>
              <a:endParaRPr lang="en-US" sz="2800" baseline="-25000" dirty="0">
                <a:solidFill>
                  <a:srgbClr val="003399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639491" y="5238897"/>
            <a:ext cx="614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q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Revenues, Costs, and Profits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4953000" y="3143353"/>
            <a:ext cx="0" cy="2194560"/>
          </a:xfrm>
          <a:prstGeom prst="line">
            <a:avLst/>
          </a:prstGeom>
          <a:ln w="31750">
            <a:solidFill>
              <a:srgbClr val="00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722120" y="282309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P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378023" y="3135873"/>
            <a:ext cx="1029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atc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58021" y="2775316"/>
            <a:ext cx="182880" cy="914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564673" y="1958873"/>
            <a:ext cx="622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atc</a:t>
            </a:r>
            <a:endParaRPr lang="en-US" sz="2800" baseline="-25000" dirty="0">
              <a:solidFill>
                <a:srgbClr val="003399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06420" y="3042083"/>
            <a:ext cx="556062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 rot="2640000">
            <a:off x="2025931" y="2517939"/>
            <a:ext cx="13716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49" name="Straight Connector 48"/>
          <p:cNvCxnSpPr/>
          <p:nvPr/>
        </p:nvCxnSpPr>
        <p:spPr>
          <a:xfrm rot="5400000">
            <a:off x="305594" y="3206926"/>
            <a:ext cx="420624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2407920" y="3386949"/>
            <a:ext cx="2560320" cy="0"/>
          </a:xfrm>
          <a:prstGeom prst="line">
            <a:avLst/>
          </a:prstGeom>
          <a:ln w="31750">
            <a:solidFill>
              <a:srgbClr val="00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836920" y="3071840"/>
            <a:ext cx="143054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 rot="-2100000">
            <a:off x="6514199" y="2812089"/>
            <a:ext cx="640080" cy="18288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51" name="Straight Connector 50"/>
          <p:cNvCxnSpPr/>
          <p:nvPr/>
        </p:nvCxnSpPr>
        <p:spPr>
          <a:xfrm>
            <a:off x="2407920" y="3130250"/>
            <a:ext cx="4114800" cy="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400800" y="2848491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mr</a:t>
            </a:r>
            <a:endParaRPr lang="en-US" sz="2800" baseline="-25000" dirty="0">
              <a:solidFill>
                <a:srgbClr val="003399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239321" y="2488423"/>
            <a:ext cx="6101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5" name="Arc 2"/>
          <p:cNvSpPr>
            <a:spLocks noChangeAspect="1"/>
          </p:cNvSpPr>
          <p:nvPr/>
        </p:nvSpPr>
        <p:spPr bwMode="auto">
          <a:xfrm rot="8520000">
            <a:off x="3261969" y="1450303"/>
            <a:ext cx="2688201" cy="238951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175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52" name="Straight Connector 51"/>
          <p:cNvCxnSpPr>
            <a:cxnSpLocks/>
          </p:cNvCxnSpPr>
          <p:nvPr/>
        </p:nvCxnSpPr>
        <p:spPr>
          <a:xfrm flipV="1">
            <a:off x="2891929" y="2098339"/>
            <a:ext cx="3427745" cy="2598374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E389150-23A8-1592-5DC6-790551D99FF9}"/>
              </a:ext>
            </a:extLst>
          </p:cNvPr>
          <p:cNvSpPr txBox="1"/>
          <p:nvPr/>
        </p:nvSpPr>
        <p:spPr>
          <a:xfrm>
            <a:off x="2414547" y="3140101"/>
            <a:ext cx="2521625" cy="2185215"/>
          </a:xfrm>
          <a:prstGeom prst="rect">
            <a:avLst/>
          </a:prstGeom>
          <a:solidFill>
            <a:schemeClr val="tx1">
              <a:alpha val="2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5C14BDF-1F91-A06B-6156-AE4683842CD6}"/>
              </a:ext>
            </a:extLst>
          </p:cNvPr>
          <p:cNvCxnSpPr>
            <a:cxnSpLocks/>
          </p:cNvCxnSpPr>
          <p:nvPr/>
        </p:nvCxnSpPr>
        <p:spPr>
          <a:xfrm flipH="1" flipV="1">
            <a:off x="4735100" y="4033488"/>
            <a:ext cx="678454" cy="17420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795EB2C-0D86-446E-9441-4406B9BC992D}"/>
              </a:ext>
            </a:extLst>
          </p:cNvPr>
          <p:cNvSpPr txBox="1"/>
          <p:nvPr/>
        </p:nvSpPr>
        <p:spPr>
          <a:xfrm>
            <a:off x="5116489" y="4273071"/>
            <a:ext cx="2884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Revenues = P</a:t>
            </a:r>
            <a:r>
              <a:rPr lang="en-US" sz="2400" baseline="-25000" dirty="0"/>
              <a:t>1</a:t>
            </a:r>
            <a:r>
              <a:rPr lang="en-US" sz="2400" dirty="0"/>
              <a:t> × q</a:t>
            </a:r>
            <a:r>
              <a:rPr lang="en-US" sz="2400" baseline="-25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5855451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2FD50C3-67FB-B9DD-10CF-EE377B581EFD}"/>
              </a:ext>
            </a:extLst>
          </p:cNvPr>
          <p:cNvSpPr txBox="1"/>
          <p:nvPr/>
        </p:nvSpPr>
        <p:spPr>
          <a:xfrm>
            <a:off x="2424748" y="3404571"/>
            <a:ext cx="2511424" cy="1906270"/>
          </a:xfrm>
          <a:prstGeom prst="rect">
            <a:avLst/>
          </a:prstGeom>
          <a:solidFill>
            <a:srgbClr val="FF0000">
              <a:alpha val="20000"/>
            </a:srgb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1936149" y="990600"/>
            <a:ext cx="5003252" cy="4736681"/>
            <a:chOff x="1613882" y="991367"/>
            <a:chExt cx="5003252" cy="4736681"/>
          </a:xfrm>
        </p:grpSpPr>
        <p:grpSp>
          <p:nvGrpSpPr>
            <p:cNvPr id="5" name="Group 7"/>
            <p:cNvGrpSpPr/>
            <p:nvPr/>
          </p:nvGrpSpPr>
          <p:grpSpPr>
            <a:xfrm>
              <a:off x="1613882" y="991367"/>
              <a:ext cx="5003252" cy="4736681"/>
              <a:chOff x="1831474" y="229550"/>
              <a:chExt cx="5003252" cy="4736681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2307403" y="4569771"/>
                <a:ext cx="443484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/>
              <p:cNvSpPr txBox="1"/>
              <p:nvPr/>
            </p:nvSpPr>
            <p:spPr>
              <a:xfrm>
                <a:off x="5050798" y="4443011"/>
                <a:ext cx="17839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dirty="0"/>
                  <a:t>q</a:t>
                </a:r>
                <a:endParaRPr lang="en-US" sz="2800" baseline="-25000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31474" y="229550"/>
                <a:ext cx="44637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dirty="0"/>
                  <a:t>P</a:t>
                </a:r>
                <a:endParaRPr lang="en-US" sz="2800" baseline="-25000" dirty="0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5796263" y="1827708"/>
              <a:ext cx="7568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>
                  <a:solidFill>
                    <a:srgbClr val="003399"/>
                  </a:solidFill>
                </a:rPr>
                <a:t>mc</a:t>
              </a:r>
              <a:endParaRPr lang="en-US" sz="2800" baseline="-25000" dirty="0">
                <a:solidFill>
                  <a:srgbClr val="003399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639491" y="5238897"/>
            <a:ext cx="614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q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Revenues, Costs, and Profits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4953000" y="3143353"/>
            <a:ext cx="0" cy="2194560"/>
          </a:xfrm>
          <a:prstGeom prst="line">
            <a:avLst/>
          </a:prstGeom>
          <a:ln w="31750">
            <a:solidFill>
              <a:srgbClr val="00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722120" y="282309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P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378023" y="3135873"/>
            <a:ext cx="1029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atc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58021" y="2775316"/>
            <a:ext cx="182880" cy="914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564673" y="1958873"/>
            <a:ext cx="622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atc</a:t>
            </a:r>
            <a:endParaRPr lang="en-US" sz="2800" baseline="-25000" dirty="0">
              <a:solidFill>
                <a:srgbClr val="003399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06420" y="3042083"/>
            <a:ext cx="556062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 rot="2640000">
            <a:off x="2025931" y="2517939"/>
            <a:ext cx="13716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49" name="Straight Connector 48"/>
          <p:cNvCxnSpPr/>
          <p:nvPr/>
        </p:nvCxnSpPr>
        <p:spPr>
          <a:xfrm rot="5400000">
            <a:off x="305594" y="3206926"/>
            <a:ext cx="420624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2407920" y="3386949"/>
            <a:ext cx="2560320" cy="0"/>
          </a:xfrm>
          <a:prstGeom prst="line">
            <a:avLst/>
          </a:prstGeom>
          <a:ln w="31750">
            <a:solidFill>
              <a:srgbClr val="00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836920" y="3071840"/>
            <a:ext cx="143054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 rot="-2100000">
            <a:off x="6514199" y="2812089"/>
            <a:ext cx="640080" cy="18288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51" name="Straight Connector 50"/>
          <p:cNvCxnSpPr/>
          <p:nvPr/>
        </p:nvCxnSpPr>
        <p:spPr>
          <a:xfrm>
            <a:off x="2407920" y="3130250"/>
            <a:ext cx="4114800" cy="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400800" y="2848491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mr</a:t>
            </a:r>
            <a:endParaRPr lang="en-US" sz="2800" baseline="-25000" dirty="0">
              <a:solidFill>
                <a:srgbClr val="003399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239321" y="2488423"/>
            <a:ext cx="6101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5" name="Arc 2"/>
          <p:cNvSpPr>
            <a:spLocks noChangeAspect="1"/>
          </p:cNvSpPr>
          <p:nvPr/>
        </p:nvSpPr>
        <p:spPr bwMode="auto">
          <a:xfrm rot="8520000">
            <a:off x="3261969" y="1450303"/>
            <a:ext cx="2688201" cy="238951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175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52" name="Straight Connector 51"/>
          <p:cNvCxnSpPr>
            <a:cxnSpLocks/>
          </p:cNvCxnSpPr>
          <p:nvPr/>
        </p:nvCxnSpPr>
        <p:spPr>
          <a:xfrm flipV="1">
            <a:off x="2891929" y="2098339"/>
            <a:ext cx="3427745" cy="2598374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E389150-23A8-1592-5DC6-790551D99FF9}"/>
              </a:ext>
            </a:extLst>
          </p:cNvPr>
          <p:cNvSpPr txBox="1"/>
          <p:nvPr/>
        </p:nvSpPr>
        <p:spPr>
          <a:xfrm>
            <a:off x="2414547" y="3140101"/>
            <a:ext cx="2521625" cy="2185215"/>
          </a:xfrm>
          <a:prstGeom prst="rect">
            <a:avLst/>
          </a:prstGeom>
          <a:solidFill>
            <a:schemeClr val="tx1">
              <a:alpha val="2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5C14BDF-1F91-A06B-6156-AE4683842CD6}"/>
              </a:ext>
            </a:extLst>
          </p:cNvPr>
          <p:cNvCxnSpPr>
            <a:cxnSpLocks/>
          </p:cNvCxnSpPr>
          <p:nvPr/>
        </p:nvCxnSpPr>
        <p:spPr>
          <a:xfrm flipH="1" flipV="1">
            <a:off x="4735100" y="4033488"/>
            <a:ext cx="678454" cy="17420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795EB2C-0D86-446E-9441-4406B9BC992D}"/>
              </a:ext>
            </a:extLst>
          </p:cNvPr>
          <p:cNvSpPr txBox="1"/>
          <p:nvPr/>
        </p:nvSpPr>
        <p:spPr>
          <a:xfrm>
            <a:off x="5116489" y="4273071"/>
            <a:ext cx="2884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Costs = atc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 × q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5522638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1936149" y="990600"/>
            <a:ext cx="5003252" cy="4736681"/>
            <a:chOff x="1613882" y="991367"/>
            <a:chExt cx="5003252" cy="4736681"/>
          </a:xfrm>
        </p:grpSpPr>
        <p:grpSp>
          <p:nvGrpSpPr>
            <p:cNvPr id="5" name="Group 7"/>
            <p:cNvGrpSpPr/>
            <p:nvPr/>
          </p:nvGrpSpPr>
          <p:grpSpPr>
            <a:xfrm>
              <a:off x="1613882" y="991367"/>
              <a:ext cx="5003252" cy="4736681"/>
              <a:chOff x="1831474" y="229550"/>
              <a:chExt cx="5003252" cy="4736681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2307403" y="4569771"/>
                <a:ext cx="443484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/>
              <p:cNvSpPr txBox="1"/>
              <p:nvPr/>
            </p:nvSpPr>
            <p:spPr>
              <a:xfrm>
                <a:off x="5050798" y="4443011"/>
                <a:ext cx="17839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dirty="0"/>
                  <a:t>q</a:t>
                </a:r>
                <a:endParaRPr lang="en-US" sz="2800" baseline="-25000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31474" y="229550"/>
                <a:ext cx="44637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dirty="0"/>
                  <a:t>P</a:t>
                </a:r>
                <a:endParaRPr lang="en-US" sz="2800" baseline="-25000" dirty="0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5796263" y="1827708"/>
              <a:ext cx="7568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>
                  <a:solidFill>
                    <a:srgbClr val="003399"/>
                  </a:solidFill>
                </a:rPr>
                <a:t>mc</a:t>
              </a:r>
              <a:endParaRPr lang="en-US" sz="2800" baseline="-25000" dirty="0">
                <a:solidFill>
                  <a:srgbClr val="003399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639491" y="5238897"/>
            <a:ext cx="614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q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0080" y="347472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Revenues, Costs, and Profits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4953000" y="3143353"/>
            <a:ext cx="0" cy="2194560"/>
          </a:xfrm>
          <a:prstGeom prst="line">
            <a:avLst/>
          </a:prstGeom>
          <a:ln w="31750">
            <a:solidFill>
              <a:srgbClr val="00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722120" y="282309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P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378023" y="3135873"/>
            <a:ext cx="1029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atc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58021" y="2775316"/>
            <a:ext cx="182880" cy="914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564673" y="1958873"/>
            <a:ext cx="622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atc</a:t>
            </a:r>
            <a:endParaRPr lang="en-US" sz="2800" baseline="-25000" dirty="0">
              <a:solidFill>
                <a:srgbClr val="003399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06420" y="3042083"/>
            <a:ext cx="556062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 rot="2640000">
            <a:off x="2025931" y="2517939"/>
            <a:ext cx="13716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49" name="Straight Connector 48"/>
          <p:cNvCxnSpPr/>
          <p:nvPr/>
        </p:nvCxnSpPr>
        <p:spPr>
          <a:xfrm rot="5400000">
            <a:off x="305594" y="3206926"/>
            <a:ext cx="420624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2407920" y="3386949"/>
            <a:ext cx="2560320" cy="0"/>
          </a:xfrm>
          <a:prstGeom prst="line">
            <a:avLst/>
          </a:prstGeom>
          <a:ln w="31750">
            <a:solidFill>
              <a:srgbClr val="00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836920" y="3071840"/>
            <a:ext cx="143054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 rot="-2100000">
            <a:off x="6514199" y="2812089"/>
            <a:ext cx="640080" cy="18288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51" name="Straight Connector 50"/>
          <p:cNvCxnSpPr/>
          <p:nvPr/>
        </p:nvCxnSpPr>
        <p:spPr>
          <a:xfrm>
            <a:off x="2407920" y="3130250"/>
            <a:ext cx="4114800" cy="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400800" y="2848491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03399"/>
                </a:solidFill>
              </a:rPr>
              <a:t>mr</a:t>
            </a:r>
            <a:endParaRPr lang="en-US" sz="2800" baseline="-25000" dirty="0">
              <a:solidFill>
                <a:srgbClr val="003399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239321" y="2488423"/>
            <a:ext cx="6101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5" name="Arc 2"/>
          <p:cNvSpPr>
            <a:spLocks noChangeAspect="1"/>
          </p:cNvSpPr>
          <p:nvPr/>
        </p:nvSpPr>
        <p:spPr bwMode="auto">
          <a:xfrm rot="8520000">
            <a:off x="3267049" y="1450303"/>
            <a:ext cx="2688201" cy="238951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1750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52" name="Straight Connector 51"/>
          <p:cNvCxnSpPr>
            <a:cxnSpLocks/>
          </p:cNvCxnSpPr>
          <p:nvPr/>
        </p:nvCxnSpPr>
        <p:spPr>
          <a:xfrm flipV="1">
            <a:off x="2891929" y="2098339"/>
            <a:ext cx="3427745" cy="2598374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414547" y="3140102"/>
            <a:ext cx="2542032" cy="256032"/>
          </a:xfrm>
          <a:prstGeom prst="rect">
            <a:avLst/>
          </a:prstGeom>
          <a:solidFill>
            <a:schemeClr val="tx1">
              <a:alpha val="2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8264ABB5-51D5-7016-7D13-CA560F9053DC}"/>
              </a:ext>
            </a:extLst>
          </p:cNvPr>
          <p:cNvCxnSpPr>
            <a:cxnSpLocks/>
          </p:cNvCxnSpPr>
          <p:nvPr/>
        </p:nvCxnSpPr>
        <p:spPr>
          <a:xfrm flipH="1" flipV="1">
            <a:off x="3536791" y="3300435"/>
            <a:ext cx="1743952" cy="861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2CA2E5F-8DDD-65DA-32A0-6A21C28A6E50}"/>
              </a:ext>
            </a:extLst>
          </p:cNvPr>
          <p:cNvSpPr txBox="1"/>
          <p:nvPr/>
        </p:nvSpPr>
        <p:spPr>
          <a:xfrm>
            <a:off x="5117740" y="4261262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Profits= (P</a:t>
            </a:r>
            <a:r>
              <a:rPr lang="en-US" sz="2400" baseline="-25000" dirty="0"/>
              <a:t>1</a:t>
            </a:r>
            <a:r>
              <a:rPr lang="en-US" sz="2400" dirty="0"/>
              <a:t> –atc</a:t>
            </a:r>
            <a:r>
              <a:rPr lang="en-US" sz="2400" baseline="-25000" dirty="0"/>
              <a:t>1</a:t>
            </a:r>
            <a:r>
              <a:rPr lang="en-US" sz="2400" dirty="0"/>
              <a:t>) × q</a:t>
            </a:r>
            <a:r>
              <a:rPr lang="en-US" sz="2400" baseline="-25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3985160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The Signals Sent by Profits</a:t>
            </a:r>
          </a:p>
          <a:p>
            <a:pPr marL="365760" indent="-365760">
              <a:spcBef>
                <a:spcPts val="1500"/>
              </a:spcBef>
              <a:buClr>
                <a:srgbClr val="003399"/>
              </a:buClr>
            </a:pPr>
            <a:r>
              <a:rPr lang="en-US" sz="2750" dirty="0">
                <a:solidFill>
                  <a:srgbClr val="CC0000"/>
                </a:solidFill>
              </a:rPr>
              <a:t>If there are positive profits to be made:</a:t>
            </a:r>
            <a:r>
              <a:rPr lang="en-US" sz="2750" dirty="0"/>
              <a:t> New firms will enter.</a:t>
            </a:r>
          </a:p>
          <a:p>
            <a:pPr marL="0" indent="0">
              <a:spcBef>
                <a:spcPts val="1500"/>
              </a:spcBef>
              <a:buClr>
                <a:srgbClr val="003399"/>
              </a:buClr>
              <a:buNone/>
            </a:pPr>
            <a:endParaRPr lang="en-US" sz="2750" dirty="0"/>
          </a:p>
          <a:p>
            <a:pPr marL="365760" indent="-365760">
              <a:spcBef>
                <a:spcPts val="1500"/>
              </a:spcBef>
              <a:buClr>
                <a:srgbClr val="003399"/>
              </a:buClr>
            </a:pPr>
            <a:r>
              <a:rPr lang="en-US" sz="2750" dirty="0">
                <a:solidFill>
                  <a:srgbClr val="CC0000"/>
                </a:solidFill>
              </a:rPr>
              <a:t>If there are negative profits:</a:t>
            </a:r>
            <a:r>
              <a:rPr lang="en-US" sz="2750" dirty="0"/>
              <a:t>  Firms making negative profits will exit.</a:t>
            </a:r>
          </a:p>
          <a:p>
            <a:pPr marL="0" indent="0">
              <a:spcBef>
                <a:spcPts val="1500"/>
              </a:spcBef>
              <a:buClr>
                <a:srgbClr val="003399"/>
              </a:buClr>
              <a:buNone/>
            </a:pPr>
            <a:endParaRPr lang="en-US" sz="2750" dirty="0">
              <a:solidFill>
                <a:srgbClr val="CC0000"/>
              </a:solidFill>
            </a:endParaRPr>
          </a:p>
          <a:p>
            <a:pPr marL="365760" indent="-365760">
              <a:spcBef>
                <a:spcPts val="1500"/>
              </a:spcBef>
              <a:buClr>
                <a:srgbClr val="003399"/>
              </a:buClr>
            </a:pPr>
            <a:r>
              <a:rPr lang="en-US" sz="2750" dirty="0">
                <a:solidFill>
                  <a:srgbClr val="CC0000"/>
                </a:solidFill>
              </a:rPr>
              <a:t>If there are zero profits:</a:t>
            </a:r>
            <a:r>
              <a:rPr lang="en-US" sz="2750" dirty="0"/>
              <a:t> There are no forces tending to cause either contraction or expansion of the industry. </a:t>
            </a:r>
          </a:p>
        </p:txBody>
      </p:sp>
    </p:spTree>
    <p:extLst>
      <p:ext uri="{BB962C8B-B14F-4D97-AF65-F5344CB8AC3E}">
        <p14:creationId xmlns:p14="http://schemas.microsoft.com/office/powerpoint/2010/main" val="220372090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457200"/>
            <a:ext cx="8610600" cy="600456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Long-Run Industry Supply Curve                          when all firms in industry are identical</a:t>
            </a:r>
          </a:p>
          <a:p>
            <a:pPr marL="365760" indent="-365760">
              <a:spcBef>
                <a:spcPts val="1500"/>
              </a:spcBef>
              <a:buClr>
                <a:srgbClr val="003399"/>
              </a:buClr>
            </a:pPr>
            <a:r>
              <a:rPr lang="en-US" sz="2800" dirty="0"/>
              <a:t>Suppose firms are all identical (replicable industry)</a:t>
            </a:r>
          </a:p>
          <a:p>
            <a:pPr marL="365760" indent="-365760">
              <a:spcBef>
                <a:spcPts val="1500"/>
              </a:spcBef>
              <a:buClr>
                <a:srgbClr val="003399"/>
              </a:buClr>
            </a:pPr>
            <a:r>
              <a:rPr lang="en-US" sz="2800" dirty="0"/>
              <a:t>Example: manufacturing of a standard product with given technology and inputs</a:t>
            </a:r>
          </a:p>
          <a:p>
            <a:pPr marL="365760" indent="-365760">
              <a:spcBef>
                <a:spcPts val="1500"/>
              </a:spcBef>
              <a:buClr>
                <a:srgbClr val="003399"/>
              </a:buClr>
            </a:pPr>
            <a:r>
              <a:rPr lang="en-US" sz="2800" dirty="0"/>
              <a:t>In the long-run, supply is such that: </a:t>
            </a:r>
          </a:p>
          <a:p>
            <a:pPr marL="765810" lvl="1" indent="-365760">
              <a:spcBef>
                <a:spcPts val="1500"/>
              </a:spcBef>
              <a:buClr>
                <a:srgbClr val="003399"/>
              </a:buClr>
            </a:pPr>
            <a:r>
              <a:rPr lang="en-US" dirty="0"/>
              <a:t>Zero profit for all firms (otherwise entry or exit)</a:t>
            </a:r>
          </a:p>
          <a:p>
            <a:pPr marL="765810" lvl="1" indent="-365760">
              <a:spcBef>
                <a:spcPts val="1500"/>
              </a:spcBef>
              <a:buClr>
                <a:srgbClr val="003399"/>
              </a:buClr>
            </a:pPr>
            <a:r>
              <a:rPr lang="en-US" dirty="0"/>
              <a:t>P=mc=</a:t>
            </a:r>
            <a:r>
              <a:rPr lang="en-US" dirty="0" err="1"/>
              <a:t>atc</a:t>
            </a:r>
            <a:r>
              <a:rPr lang="en-US" dirty="0"/>
              <a:t> for all firms</a:t>
            </a:r>
          </a:p>
          <a:p>
            <a:pPr marL="765810" lvl="1" indent="-365760">
              <a:spcBef>
                <a:spcPts val="1500"/>
              </a:spcBef>
              <a:buClr>
                <a:srgbClr val="003399"/>
              </a:buClr>
            </a:pPr>
            <a:r>
              <a:rPr lang="en-US" dirty="0"/>
              <a:t>Supply curve is perfectly elastic (horizontal line)</a:t>
            </a:r>
          </a:p>
        </p:txBody>
      </p:sp>
    </p:spTree>
    <p:extLst>
      <p:ext uri="{BB962C8B-B14F-4D97-AF65-F5344CB8AC3E}">
        <p14:creationId xmlns:p14="http://schemas.microsoft.com/office/powerpoint/2010/main" val="100563721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9889" y="-13252"/>
            <a:ext cx="7863840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The Long-Run Industry Supply Curve</a:t>
            </a:r>
          </a:p>
          <a:p>
            <a:pPr algn="ctr"/>
            <a:r>
              <a:rPr lang="en-US" sz="3200" dirty="0">
                <a:solidFill>
                  <a:srgbClr val="003399"/>
                </a:solidFill>
              </a:rPr>
              <a:t>When All Firms Are Identical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48935" y="1219200"/>
            <a:ext cx="3670665" cy="4501777"/>
            <a:chOff x="822411" y="1447800"/>
            <a:chExt cx="3670665" cy="4501777"/>
          </a:xfrm>
        </p:grpSpPr>
        <p:grpSp>
          <p:nvGrpSpPr>
            <p:cNvPr id="2" name="Group 1"/>
            <p:cNvGrpSpPr/>
            <p:nvPr/>
          </p:nvGrpSpPr>
          <p:grpSpPr>
            <a:xfrm>
              <a:off x="1143000" y="2185947"/>
              <a:ext cx="3200400" cy="3763630"/>
              <a:chOff x="1371600" y="1349011"/>
              <a:chExt cx="3200400" cy="3763630"/>
            </a:xfrm>
          </p:grpSpPr>
          <p:grpSp>
            <p:nvGrpSpPr>
              <p:cNvPr id="5" name="Group 7"/>
              <p:cNvGrpSpPr/>
              <p:nvPr/>
            </p:nvGrpSpPr>
            <p:grpSpPr>
              <a:xfrm>
                <a:off x="1371600" y="1349011"/>
                <a:ext cx="3108960" cy="3383280"/>
                <a:chOff x="1589192" y="1349011"/>
                <a:chExt cx="3108960" cy="3383280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 rot="5400000">
                  <a:off x="-101654" y="3039857"/>
                  <a:ext cx="338328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>
                  <a:off x="1589192" y="4722812"/>
                  <a:ext cx="310896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" name="TextBox 17"/>
              <p:cNvSpPr txBox="1"/>
              <p:nvPr/>
            </p:nvSpPr>
            <p:spPr>
              <a:xfrm>
                <a:off x="3680036" y="4650976"/>
                <a:ext cx="8919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/>
                  <a:t>Q</a:t>
                </a: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911676" y="1447800"/>
              <a:ext cx="3581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u="sng" dirty="0">
                  <a:solidFill>
                    <a:srgbClr val="003399"/>
                  </a:solidFill>
                </a:rPr>
                <a:t>Market</a:t>
              </a:r>
              <a:endParaRPr lang="en-US" sz="2800" u="sng" baseline="-25000" dirty="0">
                <a:solidFill>
                  <a:srgbClr val="003399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22411" y="2050207"/>
              <a:ext cx="2786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dirty="0"/>
                <a:t>P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267200" y="1219200"/>
            <a:ext cx="4267096" cy="4466397"/>
            <a:chOff x="4371867" y="1219200"/>
            <a:chExt cx="4267096" cy="4466397"/>
          </a:xfrm>
        </p:grpSpPr>
        <p:sp>
          <p:nvSpPr>
            <p:cNvPr id="43" name="TextBox 42"/>
            <p:cNvSpPr txBox="1"/>
            <p:nvPr/>
          </p:nvSpPr>
          <p:spPr>
            <a:xfrm>
              <a:off x="5065450" y="2565012"/>
              <a:ext cx="9370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dirty="0">
                  <a:solidFill>
                    <a:srgbClr val="003399"/>
                  </a:solidFill>
                </a:rPr>
                <a:t>atc</a:t>
              </a:r>
              <a:endParaRPr lang="en-US" sz="2400" baseline="-25000" dirty="0">
                <a:solidFill>
                  <a:srgbClr val="003399"/>
                </a:solidFill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4371867" y="1219200"/>
              <a:ext cx="4267096" cy="4466397"/>
              <a:chOff x="4371867" y="1219200"/>
              <a:chExt cx="4267096" cy="4466397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7746999" y="5223932"/>
                <a:ext cx="8919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/>
                  <a:t>q</a:t>
                </a:r>
              </a:p>
            </p:txBody>
          </p:sp>
          <p:grpSp>
            <p:nvGrpSpPr>
              <p:cNvPr id="34" name="Group 7"/>
              <p:cNvGrpSpPr/>
              <p:nvPr/>
            </p:nvGrpSpPr>
            <p:grpSpPr>
              <a:xfrm>
                <a:off x="4371867" y="1831524"/>
                <a:ext cx="4162533" cy="3504064"/>
                <a:chOff x="596579" y="1010490"/>
                <a:chExt cx="4162533" cy="3504064"/>
              </a:xfrm>
            </p:grpSpPr>
            <p:cxnSp>
              <p:nvCxnSpPr>
                <p:cNvPr id="41" name="Straight Connector 40"/>
                <p:cNvCxnSpPr/>
                <p:nvPr/>
              </p:nvCxnSpPr>
              <p:spPr>
                <a:xfrm>
                  <a:off x="1650152" y="4512966"/>
                  <a:ext cx="310896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TextBox 41"/>
                <p:cNvSpPr txBox="1"/>
                <p:nvPr/>
              </p:nvSpPr>
              <p:spPr>
                <a:xfrm>
                  <a:off x="596579" y="1010490"/>
                  <a:ext cx="106838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2400" dirty="0"/>
                    <a:t>P</a:t>
                  </a:r>
                </a:p>
              </p:txBody>
            </p:sp>
          </p:grpSp>
          <p:sp>
            <p:nvSpPr>
              <p:cNvPr id="32" name="TextBox 31"/>
              <p:cNvSpPr txBox="1"/>
              <p:nvPr/>
            </p:nvSpPr>
            <p:spPr>
              <a:xfrm>
                <a:off x="5761383" y="1219200"/>
                <a:ext cx="24827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u="sng" dirty="0">
                    <a:solidFill>
                      <a:srgbClr val="003399"/>
                    </a:solidFill>
                  </a:rPr>
                  <a:t>Individual Firm</a:t>
                </a:r>
                <a:endParaRPr lang="en-US" sz="2800" u="sng" baseline="-25000" dirty="0">
                  <a:solidFill>
                    <a:srgbClr val="003399"/>
                  </a:solidFill>
                </a:endParaRPr>
              </a:p>
            </p:txBody>
          </p:sp>
          <p:cxnSp>
            <p:nvCxnSpPr>
              <p:cNvPr id="31" name="Straight Connector 30"/>
              <p:cNvCxnSpPr/>
              <p:nvPr/>
            </p:nvCxnSpPr>
            <p:spPr>
              <a:xfrm rot="5400000">
                <a:off x="3749835" y="3659454"/>
                <a:ext cx="338328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flipV="1">
                <a:off x="5977064" y="2583485"/>
                <a:ext cx="2373531" cy="2112638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7117476" y="3684003"/>
                <a:ext cx="0" cy="1655064"/>
              </a:xfrm>
              <a:prstGeom prst="line">
                <a:avLst/>
              </a:prstGeom>
              <a:ln w="31750">
                <a:solidFill>
                  <a:srgbClr val="003399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TextBox 39"/>
              <p:cNvSpPr txBox="1"/>
              <p:nvPr/>
            </p:nvSpPr>
            <p:spPr>
              <a:xfrm>
                <a:off x="6425292" y="5218390"/>
                <a:ext cx="8919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>
                    <a:solidFill>
                      <a:srgbClr val="003399"/>
                    </a:solidFill>
                  </a:rPr>
                  <a:t>q</a:t>
                </a:r>
                <a:r>
                  <a:rPr lang="en-US" sz="2400" baseline="-25000" dirty="0">
                    <a:solidFill>
                      <a:srgbClr val="003399"/>
                    </a:solidFill>
                  </a:rPr>
                  <a:t>1</a:t>
                </a:r>
              </a:p>
            </p:txBody>
          </p:sp>
          <p:sp>
            <p:nvSpPr>
              <p:cNvPr id="39" name="Arc 2"/>
              <p:cNvSpPr>
                <a:spLocks noChangeAspect="1"/>
              </p:cNvSpPr>
              <p:nvPr/>
            </p:nvSpPr>
            <p:spPr bwMode="auto">
              <a:xfrm rot="8760000">
                <a:off x="6015075" y="2239297"/>
                <a:ext cx="1995699" cy="177395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0">
                <a:solidFill>
                  <a:srgbClr val="00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7854405" y="2201091"/>
                <a:ext cx="7084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>
                    <a:solidFill>
                      <a:srgbClr val="003399"/>
                    </a:solidFill>
                  </a:rPr>
                  <a:t>mc</a:t>
                </a:r>
                <a:endParaRPr lang="en-US" sz="2400" baseline="-25000" dirty="0">
                  <a:solidFill>
                    <a:srgbClr val="003399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518238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4012" y="-33348"/>
            <a:ext cx="7863840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The Long-Run Industry Supply Curve</a:t>
            </a:r>
          </a:p>
          <a:p>
            <a:pPr algn="ctr"/>
            <a:r>
              <a:rPr lang="en-US" sz="3200" dirty="0">
                <a:solidFill>
                  <a:srgbClr val="003399"/>
                </a:solidFill>
              </a:rPr>
              <a:t>When All Firms Are Identical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383724" y="1219200"/>
            <a:ext cx="7464876" cy="4501777"/>
            <a:chOff x="307524" y="1219200"/>
            <a:chExt cx="7464876" cy="4501777"/>
          </a:xfrm>
        </p:grpSpPr>
        <p:grpSp>
          <p:nvGrpSpPr>
            <p:cNvPr id="8" name="Group 7"/>
            <p:cNvGrpSpPr/>
            <p:nvPr/>
          </p:nvGrpSpPr>
          <p:grpSpPr>
            <a:xfrm>
              <a:off x="307524" y="1219200"/>
              <a:ext cx="4035876" cy="4501777"/>
              <a:chOff x="457200" y="1447800"/>
              <a:chExt cx="4035876" cy="4501777"/>
            </a:xfrm>
          </p:grpSpPr>
          <p:grpSp>
            <p:nvGrpSpPr>
              <p:cNvPr id="2" name="Group 1"/>
              <p:cNvGrpSpPr/>
              <p:nvPr/>
            </p:nvGrpSpPr>
            <p:grpSpPr>
              <a:xfrm>
                <a:off x="1143000" y="2185947"/>
                <a:ext cx="3200400" cy="3763630"/>
                <a:chOff x="1371600" y="1349011"/>
                <a:chExt cx="3200400" cy="3763630"/>
              </a:xfrm>
            </p:grpSpPr>
            <p:grpSp>
              <p:nvGrpSpPr>
                <p:cNvPr id="5" name="Group 7"/>
                <p:cNvGrpSpPr/>
                <p:nvPr/>
              </p:nvGrpSpPr>
              <p:grpSpPr>
                <a:xfrm>
                  <a:off x="1371600" y="1349011"/>
                  <a:ext cx="3108960" cy="3383280"/>
                  <a:chOff x="1589192" y="1349011"/>
                  <a:chExt cx="3108960" cy="3383280"/>
                </a:xfrm>
              </p:grpSpPr>
              <p:cxnSp>
                <p:nvCxnSpPr>
                  <p:cNvPr id="6" name="Straight Connector 5"/>
                  <p:cNvCxnSpPr/>
                  <p:nvPr/>
                </p:nvCxnSpPr>
                <p:spPr>
                  <a:xfrm rot="5400000">
                    <a:off x="-101654" y="3039857"/>
                    <a:ext cx="338328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" name="Straight Connector 6"/>
                  <p:cNvCxnSpPr/>
                  <p:nvPr/>
                </p:nvCxnSpPr>
                <p:spPr>
                  <a:xfrm>
                    <a:off x="1589192" y="4722812"/>
                    <a:ext cx="3108960" cy="1588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8" name="TextBox 17"/>
                <p:cNvSpPr txBox="1"/>
                <p:nvPr/>
              </p:nvSpPr>
              <p:spPr>
                <a:xfrm>
                  <a:off x="3680036" y="4650976"/>
                  <a:ext cx="89196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2400" dirty="0"/>
                    <a:t>Q</a:t>
                  </a:r>
                </a:p>
              </p:txBody>
            </p:sp>
          </p:grpSp>
          <p:sp>
            <p:nvSpPr>
              <p:cNvPr id="44" name="TextBox 43"/>
              <p:cNvSpPr txBox="1"/>
              <p:nvPr/>
            </p:nvSpPr>
            <p:spPr>
              <a:xfrm>
                <a:off x="911676" y="1447800"/>
                <a:ext cx="3581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u="sng" dirty="0">
                    <a:solidFill>
                      <a:srgbClr val="003399"/>
                    </a:solidFill>
                  </a:rPr>
                  <a:t>Market</a:t>
                </a:r>
                <a:endParaRPr lang="en-US" sz="2800" u="sng" baseline="-25000" dirty="0">
                  <a:solidFill>
                    <a:srgbClr val="003399"/>
                  </a:solidFill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457200" y="3668918"/>
                <a:ext cx="6865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>
                    <a:solidFill>
                      <a:srgbClr val="003399"/>
                    </a:solidFill>
                  </a:rPr>
                  <a:t>P</a:t>
                </a:r>
                <a:r>
                  <a:rPr lang="en-US" sz="2400" baseline="-25000" dirty="0">
                    <a:solidFill>
                      <a:srgbClr val="003399"/>
                    </a:solidFill>
                  </a:rPr>
                  <a:t>LR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822411" y="2050207"/>
                <a:ext cx="2786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/>
                  <a:t>P</a:t>
                </a:r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>
              <a:off x="1015092" y="3686757"/>
              <a:ext cx="2794908" cy="0"/>
            </a:xfrm>
            <a:prstGeom prst="line">
              <a:avLst/>
            </a:prstGeom>
            <a:ln w="3175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3211606" y="3208867"/>
              <a:ext cx="7084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dirty="0" err="1">
                  <a:solidFill>
                    <a:srgbClr val="003399"/>
                  </a:solidFill>
                </a:rPr>
                <a:t>S</a:t>
              </a:r>
              <a:r>
                <a:rPr lang="en-US" sz="2400" baseline="-25000" dirty="0" err="1">
                  <a:solidFill>
                    <a:srgbClr val="003399"/>
                  </a:solidFill>
                </a:rPr>
                <a:t>LR</a:t>
              </a:r>
              <a:endParaRPr lang="en-US" sz="2400" baseline="-25000" dirty="0">
                <a:solidFill>
                  <a:srgbClr val="003399"/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3810000" y="3684003"/>
              <a:ext cx="3962400" cy="0"/>
            </a:xfrm>
            <a:prstGeom prst="line">
              <a:avLst/>
            </a:prstGeom>
            <a:ln w="31750">
              <a:solidFill>
                <a:srgbClr val="003399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792480" y="5669280"/>
            <a:ext cx="7863840" cy="92333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2700" dirty="0">
                <a:solidFill>
                  <a:srgbClr val="C00000"/>
                </a:solidFill>
              </a:rPr>
              <a:t>The long-run industry supply curve is perfectly elastic at the minimum of </a:t>
            </a:r>
            <a:r>
              <a:rPr lang="en-US" sz="2700" dirty="0" err="1">
                <a:solidFill>
                  <a:srgbClr val="C00000"/>
                </a:solidFill>
              </a:rPr>
              <a:t>atc</a:t>
            </a:r>
            <a:r>
              <a:rPr lang="en-US" sz="2700" dirty="0">
                <a:solidFill>
                  <a:srgbClr val="C00000"/>
                </a:solidFill>
              </a:rPr>
              <a:t> if all firms are identical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267200" y="1219200"/>
            <a:ext cx="4267096" cy="4466397"/>
            <a:chOff x="4371867" y="1219200"/>
            <a:chExt cx="4267096" cy="4466397"/>
          </a:xfrm>
        </p:grpSpPr>
        <p:sp>
          <p:nvSpPr>
            <p:cNvPr id="43" name="TextBox 42"/>
            <p:cNvSpPr txBox="1"/>
            <p:nvPr/>
          </p:nvSpPr>
          <p:spPr>
            <a:xfrm>
              <a:off x="5065450" y="2565012"/>
              <a:ext cx="9370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dirty="0">
                  <a:solidFill>
                    <a:srgbClr val="003399"/>
                  </a:solidFill>
                </a:rPr>
                <a:t>atc</a:t>
              </a:r>
              <a:endParaRPr lang="en-US" sz="2400" baseline="-25000" dirty="0">
                <a:solidFill>
                  <a:srgbClr val="003399"/>
                </a:solidFill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4371867" y="1219200"/>
              <a:ext cx="4267096" cy="4466397"/>
              <a:chOff x="4371867" y="1219200"/>
              <a:chExt cx="4267096" cy="4466397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7746999" y="5223932"/>
                <a:ext cx="8919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/>
                  <a:t>q</a:t>
                </a:r>
              </a:p>
            </p:txBody>
          </p:sp>
          <p:grpSp>
            <p:nvGrpSpPr>
              <p:cNvPr id="34" name="Group 7"/>
              <p:cNvGrpSpPr/>
              <p:nvPr/>
            </p:nvGrpSpPr>
            <p:grpSpPr>
              <a:xfrm>
                <a:off x="4371867" y="1831524"/>
                <a:ext cx="4162533" cy="3504064"/>
                <a:chOff x="596579" y="1010490"/>
                <a:chExt cx="4162533" cy="3504064"/>
              </a:xfrm>
            </p:grpSpPr>
            <p:cxnSp>
              <p:nvCxnSpPr>
                <p:cNvPr id="41" name="Straight Connector 40"/>
                <p:cNvCxnSpPr/>
                <p:nvPr/>
              </p:nvCxnSpPr>
              <p:spPr>
                <a:xfrm>
                  <a:off x="1650152" y="4512966"/>
                  <a:ext cx="310896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TextBox 41"/>
                <p:cNvSpPr txBox="1"/>
                <p:nvPr/>
              </p:nvSpPr>
              <p:spPr>
                <a:xfrm>
                  <a:off x="596579" y="1010490"/>
                  <a:ext cx="106838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2400" dirty="0"/>
                    <a:t>P</a:t>
                  </a:r>
                </a:p>
              </p:txBody>
            </p:sp>
          </p:grpSp>
          <p:sp>
            <p:nvSpPr>
              <p:cNvPr id="32" name="TextBox 31"/>
              <p:cNvSpPr txBox="1"/>
              <p:nvPr/>
            </p:nvSpPr>
            <p:spPr>
              <a:xfrm>
                <a:off x="5761383" y="1219200"/>
                <a:ext cx="24827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u="sng" dirty="0">
                    <a:solidFill>
                      <a:srgbClr val="003399"/>
                    </a:solidFill>
                  </a:rPr>
                  <a:t>Individual Firm</a:t>
                </a:r>
                <a:endParaRPr lang="en-US" sz="2800" u="sng" baseline="-25000" dirty="0">
                  <a:solidFill>
                    <a:srgbClr val="003399"/>
                  </a:solidFill>
                </a:endParaRPr>
              </a:p>
            </p:txBody>
          </p:sp>
          <p:cxnSp>
            <p:nvCxnSpPr>
              <p:cNvPr id="31" name="Straight Connector 30"/>
              <p:cNvCxnSpPr/>
              <p:nvPr/>
            </p:nvCxnSpPr>
            <p:spPr>
              <a:xfrm rot="5400000">
                <a:off x="3749835" y="3659454"/>
                <a:ext cx="338328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flipV="1">
                <a:off x="5977064" y="2583485"/>
                <a:ext cx="2373531" cy="2112638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7117476" y="3684003"/>
                <a:ext cx="0" cy="1655064"/>
              </a:xfrm>
              <a:prstGeom prst="line">
                <a:avLst/>
              </a:prstGeom>
              <a:ln w="31750">
                <a:solidFill>
                  <a:srgbClr val="003399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TextBox 39"/>
              <p:cNvSpPr txBox="1"/>
              <p:nvPr/>
            </p:nvSpPr>
            <p:spPr>
              <a:xfrm>
                <a:off x="6425292" y="5218390"/>
                <a:ext cx="8919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>
                    <a:solidFill>
                      <a:srgbClr val="003399"/>
                    </a:solidFill>
                  </a:rPr>
                  <a:t>q</a:t>
                </a:r>
                <a:r>
                  <a:rPr lang="en-US" sz="2400" baseline="-25000" dirty="0">
                    <a:solidFill>
                      <a:srgbClr val="003399"/>
                    </a:solidFill>
                  </a:rPr>
                  <a:t>1</a:t>
                </a:r>
              </a:p>
            </p:txBody>
          </p:sp>
          <p:sp>
            <p:nvSpPr>
              <p:cNvPr id="39" name="Arc 2"/>
              <p:cNvSpPr>
                <a:spLocks noChangeAspect="1"/>
              </p:cNvSpPr>
              <p:nvPr/>
            </p:nvSpPr>
            <p:spPr bwMode="auto">
              <a:xfrm rot="8760000">
                <a:off x="6015075" y="2239297"/>
                <a:ext cx="1995699" cy="177395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0">
                <a:solidFill>
                  <a:srgbClr val="003399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7854405" y="2201091"/>
                <a:ext cx="70846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>
                    <a:solidFill>
                      <a:srgbClr val="003399"/>
                    </a:solidFill>
                  </a:rPr>
                  <a:t>mc</a:t>
                </a:r>
                <a:endParaRPr lang="en-US" sz="2400" baseline="-25000" dirty="0">
                  <a:solidFill>
                    <a:srgbClr val="003399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4006093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9878"/>
            <a:ext cx="8763000" cy="6533322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Long-Run Industry Supply Curve                          when firms differ in productivity</a:t>
            </a:r>
          </a:p>
          <a:p>
            <a:pPr marL="365760" indent="-365760">
              <a:spcBef>
                <a:spcPts val="1500"/>
              </a:spcBef>
              <a:buClr>
                <a:srgbClr val="003399"/>
              </a:buClr>
            </a:pPr>
            <a:r>
              <a:rPr lang="en-US" sz="2800" dirty="0"/>
              <a:t>Suppose some firms are more productive than others </a:t>
            </a:r>
          </a:p>
          <a:p>
            <a:pPr marL="365760" indent="-365760">
              <a:spcBef>
                <a:spcPts val="1500"/>
              </a:spcBef>
              <a:buClr>
                <a:srgbClr val="003399"/>
              </a:buClr>
            </a:pPr>
            <a:r>
              <a:rPr lang="en-US" sz="2800" dirty="0"/>
              <a:t>Example: oil production with better/worse wells</a:t>
            </a:r>
          </a:p>
          <a:p>
            <a:pPr marL="365760" indent="-365760">
              <a:spcBef>
                <a:spcPts val="1500"/>
              </a:spcBef>
              <a:buClr>
                <a:srgbClr val="003399"/>
              </a:buClr>
            </a:pPr>
            <a:r>
              <a:rPr lang="en-US" sz="2800" dirty="0"/>
              <a:t>In the long-run, supply is such that:</a:t>
            </a:r>
          </a:p>
          <a:p>
            <a:pPr marL="765810" lvl="1" indent="-365760">
              <a:spcBef>
                <a:spcPts val="1500"/>
              </a:spcBef>
              <a:buClr>
                <a:srgbClr val="003399"/>
              </a:buClr>
            </a:pPr>
            <a:r>
              <a:rPr lang="en-US" dirty="0"/>
              <a:t>All producing firms produce up to P=mc</a:t>
            </a:r>
          </a:p>
          <a:p>
            <a:pPr marL="765810" lvl="1" indent="-365760">
              <a:spcBef>
                <a:spcPts val="1500"/>
              </a:spcBef>
              <a:buClr>
                <a:srgbClr val="003399"/>
              </a:buClr>
            </a:pPr>
            <a:r>
              <a:rPr lang="en-US" dirty="0"/>
              <a:t>Least productive firm (marginal firm) makes zero profits</a:t>
            </a:r>
          </a:p>
          <a:p>
            <a:pPr marL="765810" lvl="1" indent="-365760">
              <a:spcBef>
                <a:spcPts val="1500"/>
              </a:spcBef>
              <a:buClr>
                <a:srgbClr val="003399"/>
              </a:buClr>
            </a:pPr>
            <a:r>
              <a:rPr lang="en-US" dirty="0"/>
              <a:t>Other firms make positive profits </a:t>
            </a:r>
          </a:p>
          <a:p>
            <a:pPr marL="765810" lvl="1" indent="-365760">
              <a:spcBef>
                <a:spcPts val="1500"/>
              </a:spcBef>
              <a:buClr>
                <a:srgbClr val="003399"/>
              </a:buClr>
            </a:pPr>
            <a:r>
              <a:rPr lang="en-US" dirty="0"/>
              <a:t>Supply curve is upward sloping (more firms enter when P higher)</a:t>
            </a:r>
          </a:p>
        </p:txBody>
      </p:sp>
    </p:spTree>
    <p:extLst>
      <p:ext uri="{BB962C8B-B14F-4D97-AF65-F5344CB8AC3E}">
        <p14:creationId xmlns:p14="http://schemas.microsoft.com/office/powerpoint/2010/main" val="85970595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28600"/>
            <a:ext cx="8153400" cy="632460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Quiz:</a:t>
            </a:r>
          </a:p>
          <a:p>
            <a:pPr marL="0" lvl="1" indent="0">
              <a:spcBef>
                <a:spcPts val="2400"/>
              </a:spcBef>
              <a:buClr>
                <a:srgbClr val="003399"/>
              </a:buClr>
              <a:buNone/>
            </a:pPr>
            <a:r>
              <a:rPr lang="en-US" dirty="0"/>
              <a:t>Question: Consider a competitive industry where firms have different fixed costs but they all have the same marginal costs of production. In the equilibrium: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A. All firms make zero profits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B. Only the marginal firm make zero profits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C. All firms make positive profits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D. Either A, B, C could be true, it depends.</a:t>
            </a:r>
          </a:p>
        </p:txBody>
      </p:sp>
    </p:spTree>
    <p:extLst>
      <p:ext uri="{BB962C8B-B14F-4D97-AF65-F5344CB8AC3E}">
        <p14:creationId xmlns:p14="http://schemas.microsoft.com/office/powerpoint/2010/main" val="130555638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The Invisible Hand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In a market economy, profits provide signals that move resources across industries to where they are most valued.</a:t>
            </a:r>
          </a:p>
          <a:p>
            <a:pPr marL="365760" indent="-365760">
              <a:spcBef>
                <a:spcPts val="1800"/>
              </a:spcBef>
              <a:buClr>
                <a:srgbClr val="003399"/>
              </a:buClr>
            </a:pPr>
            <a:r>
              <a:rPr lang="en-US" sz="2800" dirty="0"/>
              <a:t>These movements occur without any centralized planning or direction.</a:t>
            </a:r>
          </a:p>
          <a:p>
            <a:pPr marL="365760" indent="-365760">
              <a:spcBef>
                <a:spcPts val="1800"/>
              </a:spcBef>
              <a:buClr>
                <a:srgbClr val="003399"/>
              </a:buClr>
            </a:pPr>
            <a:r>
              <a:rPr lang="en-US" sz="2800" dirty="0"/>
              <a:t>A corollary: In a well-functioning market economy, there are always some industries that are expanding and some that are contracting.</a:t>
            </a:r>
          </a:p>
          <a:p>
            <a:pPr marL="365760" indent="-365760">
              <a:spcBef>
                <a:spcPts val="1800"/>
              </a:spcBef>
              <a:buClr>
                <a:srgbClr val="003399"/>
              </a:buClr>
            </a:pPr>
            <a:r>
              <a:rPr lang="en-US" sz="2800" dirty="0"/>
              <a:t>This helps explain economists generally dislike </a:t>
            </a:r>
            <a:r>
              <a:rPr lang="en-US" sz="2800" b="1" i="1" dirty="0"/>
              <a:t>barriers to entry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7298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</p:spPr>
        <p:txBody>
          <a:bodyPr/>
          <a:lstStyle/>
          <a:p>
            <a:pPr marL="571500" indent="-571500" algn="ctr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None/>
            </a:pPr>
            <a:endParaRPr lang="en-US" cap="small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cap="small" dirty="0">
                <a:solidFill>
                  <a:srgbClr val="CC0000"/>
                </a:solidFill>
              </a:rPr>
              <a:t>II. Perfect Competition</a:t>
            </a:r>
            <a:endParaRPr lang="en-US" sz="3200" i="1" cap="small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67332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5240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Summing it all up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A profit-maximizing firm produces up to p = mc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Comparing p to </a:t>
            </a:r>
            <a:r>
              <a:rPr lang="en-US" sz="2800" dirty="0" err="1"/>
              <a:t>atc</a:t>
            </a:r>
            <a:r>
              <a:rPr lang="en-US" sz="2800" dirty="0"/>
              <a:t> tells whether profits are positive, zero, or negative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If firms are making positive profits, entry of new firms drives price down and so drives profits down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If firms are making negative profit, exit of firms drives price up and so drives profit up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In the long-run, profit is zero for the marginal firm: p = </a:t>
            </a:r>
            <a:r>
              <a:rPr lang="en-US" sz="2800" dirty="0" err="1"/>
              <a:t>atc</a:t>
            </a:r>
            <a:r>
              <a:rPr lang="en-US" sz="2800" dirty="0"/>
              <a:t> = mc (profit zero for all firms if all identical)</a:t>
            </a:r>
          </a:p>
        </p:txBody>
      </p:sp>
    </p:spTree>
    <p:extLst>
      <p:ext uri="{BB962C8B-B14F-4D97-AF65-F5344CB8AC3E}">
        <p14:creationId xmlns:p14="http://schemas.microsoft.com/office/powerpoint/2010/main" val="315085961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References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>
                <a:hlinkClick r:id="rId3"/>
              </a:rPr>
              <a:t>CORE-The Economy</a:t>
            </a:r>
            <a:r>
              <a:rPr lang="en-US" sz="2800" dirty="0"/>
              <a:t>, Unit 7.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Principles of Economics, Chapter 5.</a:t>
            </a:r>
          </a:p>
        </p:txBody>
      </p:sp>
    </p:spTree>
    <p:extLst>
      <p:ext uri="{BB962C8B-B14F-4D97-AF65-F5344CB8AC3E}">
        <p14:creationId xmlns:p14="http://schemas.microsoft.com/office/powerpoint/2010/main" val="2568714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Perfect Competition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Each firm is sufficiently small that its behavior has no impact on the prevailing market price.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Occurs in industries with many firms, each of which is small relative to the overall size of the market.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Small firms tend to predominate in industries where:</a:t>
            </a:r>
          </a:p>
          <a:p>
            <a:pPr marL="1097280" indent="-365760">
              <a:spcBef>
                <a:spcPts val="1200"/>
              </a:spcBef>
              <a:buClr>
                <a:srgbClr val="003399"/>
              </a:buClr>
            </a:pPr>
            <a:r>
              <a:rPr lang="en-US" sz="2800" dirty="0"/>
              <a:t>Output is fairly similar across firms.</a:t>
            </a:r>
          </a:p>
          <a:p>
            <a:pPr marL="1097280" indent="-365760">
              <a:spcBef>
                <a:spcPts val="1200"/>
              </a:spcBef>
              <a:buClr>
                <a:srgbClr val="003399"/>
              </a:buClr>
            </a:pPr>
            <a:r>
              <a:rPr lang="en-US" sz="2800" dirty="0"/>
              <a:t>It’s easy for new firms to enter.</a:t>
            </a:r>
          </a:p>
        </p:txBody>
      </p:sp>
    </p:spTree>
    <p:extLst>
      <p:ext uri="{BB962C8B-B14F-4D97-AF65-F5344CB8AC3E}">
        <p14:creationId xmlns:p14="http://schemas.microsoft.com/office/powerpoint/2010/main" val="88785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oil rig in a field&#10;&#10;Description automatically generated">
            <a:extLst>
              <a:ext uri="{FF2B5EF4-FFF2-40B4-BE49-F238E27FC236}">
                <a16:creationId xmlns:a16="http://schemas.microsoft.com/office/drawing/2014/main" id="{015C26BA-4D7A-E48B-57F9-0F771C88BA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76200"/>
            <a:ext cx="7169150" cy="57353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B41CD76-563C-7CE8-AC15-CA1E986E8B26}"/>
              </a:ext>
            </a:extLst>
          </p:cNvPr>
          <p:cNvSpPr txBox="1"/>
          <p:nvPr/>
        </p:nvSpPr>
        <p:spPr>
          <a:xfrm>
            <a:off x="838200" y="6019800"/>
            <a:ext cx="7863840" cy="5078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2700" dirty="0">
                <a:solidFill>
                  <a:srgbClr val="C00000"/>
                </a:solidFill>
              </a:rPr>
              <a:t>Oil rig in North Dakota takes world oil prices as given</a:t>
            </a:r>
          </a:p>
        </p:txBody>
      </p:sp>
    </p:spTree>
    <p:extLst>
      <p:ext uri="{BB962C8B-B14F-4D97-AF65-F5344CB8AC3E}">
        <p14:creationId xmlns:p14="http://schemas.microsoft.com/office/powerpoint/2010/main" val="1137832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2992</Words>
  <Application>Microsoft Macintosh PowerPoint</Application>
  <PresentationFormat>On-screen Show (4:3)</PresentationFormat>
  <Paragraphs>572</Paragraphs>
  <Slides>71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4" baseType="lpstr">
      <vt:lpstr>Arial</vt:lpstr>
      <vt:lpstr>Calibri</vt:lpstr>
      <vt:lpstr>Office Theme</vt:lpstr>
      <vt:lpstr>Lecture 7 Firms and Profit Maximization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2011-01-19T08:19:55Z</dcterms:created>
  <dcterms:modified xsi:type="dcterms:W3CDTF">2024-09-24T21:43:41Z</dcterms:modified>
</cp:coreProperties>
</file>