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8" r:id="rId1"/>
  </p:sldMasterIdLst>
  <p:notesMasterIdLst>
    <p:notesMasterId r:id="rId36"/>
  </p:notesMasterIdLst>
  <p:handoutMasterIdLst>
    <p:handoutMasterId r:id="rId37"/>
  </p:handoutMasterIdLst>
  <p:sldIdLst>
    <p:sldId id="778" r:id="rId2"/>
    <p:sldId id="1272" r:id="rId3"/>
    <p:sldId id="1231" r:id="rId4"/>
    <p:sldId id="1214" r:id="rId5"/>
    <p:sldId id="1224" r:id="rId6"/>
    <p:sldId id="1227" r:id="rId7"/>
    <p:sldId id="1226" r:id="rId8"/>
    <p:sldId id="1216" r:id="rId9"/>
    <p:sldId id="1303" r:id="rId10"/>
    <p:sldId id="1297" r:id="rId11"/>
    <p:sldId id="1199" r:id="rId12"/>
    <p:sldId id="1298" r:id="rId13"/>
    <p:sldId id="1232" r:id="rId14"/>
    <p:sldId id="1285" r:id="rId15"/>
    <p:sldId id="1289" r:id="rId16"/>
    <p:sldId id="1291" r:id="rId17"/>
    <p:sldId id="1288" r:id="rId18"/>
    <p:sldId id="1290" r:id="rId19"/>
    <p:sldId id="1286" r:id="rId20"/>
    <p:sldId id="1294" r:id="rId21"/>
    <p:sldId id="1086" r:id="rId22"/>
    <p:sldId id="1292" r:id="rId23"/>
    <p:sldId id="1257" r:id="rId24"/>
    <p:sldId id="1300" r:id="rId25"/>
    <p:sldId id="320" r:id="rId26"/>
    <p:sldId id="321" r:id="rId27"/>
    <p:sldId id="315" r:id="rId28"/>
    <p:sldId id="1295" r:id="rId29"/>
    <p:sldId id="1301" r:id="rId30"/>
    <p:sldId id="1228" r:id="rId31"/>
    <p:sldId id="1229" r:id="rId32"/>
    <p:sldId id="1230" r:id="rId33"/>
    <p:sldId id="1296" r:id="rId34"/>
    <p:sldId id="1302"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CC0000"/>
    <a:srgbClr val="0000FF"/>
    <a:srgbClr val="00863D"/>
    <a:srgbClr val="CC3300"/>
    <a:srgbClr val="660066"/>
    <a:srgbClr val="FF0066"/>
    <a:srgbClr val="1F497D"/>
    <a:srgbClr val="0000CC"/>
    <a:srgbClr val="C705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22" autoAdjust="0"/>
    <p:restoredTop sz="94604" autoAdjust="0"/>
  </p:normalViewPr>
  <p:slideViewPr>
    <p:cSldViewPr>
      <p:cViewPr varScale="1">
        <p:scale>
          <a:sx n="128" d="100"/>
          <a:sy n="128" d="100"/>
        </p:scale>
        <p:origin x="26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66" tIns="46583" rIns="93166" bIns="46583" rtlCol="0"/>
          <a:lstStyle>
            <a:lvl1pPr algn="r">
              <a:defRPr sz="1200"/>
            </a:lvl1pPr>
          </a:lstStyle>
          <a:p>
            <a:fld id="{E5A66F56-A5C5-4E5C-98EA-3FFA400B1030}" type="datetimeFigureOut">
              <a:rPr lang="en-US" smtClean="0"/>
              <a:pPr/>
              <a:t>8/24/24</a:t>
            </a:fld>
            <a:endParaRPr lang="en-US" dirty="0"/>
          </a:p>
        </p:txBody>
      </p:sp>
      <p:sp>
        <p:nvSpPr>
          <p:cNvPr id="4" name="Footer Placeholder 3"/>
          <p:cNvSpPr>
            <a:spLocks noGrp="1"/>
          </p:cNvSpPr>
          <p:nvPr>
            <p:ph type="ftr" sz="quarter" idx="2"/>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66" tIns="46583" rIns="93166" bIns="46583" rtlCol="0" anchor="b"/>
          <a:lstStyle>
            <a:lvl1pPr algn="r">
              <a:defRPr sz="1200"/>
            </a:lvl1pPr>
          </a:lstStyle>
          <a:p>
            <a:fld id="{9B30214C-2DF2-4DBB-A967-E418902A82AD}" type="slidenum">
              <a:rPr lang="en-US" smtClean="0"/>
              <a:pPr/>
              <a:t>‹#›</a:t>
            </a:fld>
            <a:endParaRPr lang="en-US" dirty="0"/>
          </a:p>
        </p:txBody>
      </p:sp>
    </p:spTree>
    <p:extLst>
      <p:ext uri="{BB962C8B-B14F-4D97-AF65-F5344CB8AC3E}">
        <p14:creationId xmlns:p14="http://schemas.microsoft.com/office/powerpoint/2010/main" val="218306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9C68A976-CB51-4B99-8C3F-8CD9B0C35D47}" type="datetimeFigureOut">
              <a:rPr lang="en-US" smtClean="0"/>
              <a:pPr/>
              <a:t>8/24/24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D3291083-C2A9-40DF-A677-C5772AEAFE49}" type="slidenum">
              <a:rPr lang="en-US" smtClean="0"/>
              <a:pPr/>
              <a:t>‹#›</a:t>
            </a:fld>
            <a:endParaRPr lang="en-US" dirty="0"/>
          </a:p>
        </p:txBody>
      </p:sp>
    </p:spTree>
    <p:extLst>
      <p:ext uri="{BB962C8B-B14F-4D97-AF65-F5344CB8AC3E}">
        <p14:creationId xmlns:p14="http://schemas.microsoft.com/office/powerpoint/2010/main" val="172314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10</a:t>
            </a:fld>
            <a:endParaRPr lang="en-US" dirty="0"/>
          </a:p>
        </p:txBody>
      </p:sp>
    </p:spTree>
    <p:extLst>
      <p:ext uri="{BB962C8B-B14F-4D97-AF65-F5344CB8AC3E}">
        <p14:creationId xmlns:p14="http://schemas.microsoft.com/office/powerpoint/2010/main" val="2513847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12</a:t>
            </a:fld>
            <a:endParaRPr lang="en-US" dirty="0"/>
          </a:p>
        </p:txBody>
      </p:sp>
    </p:spTree>
    <p:extLst>
      <p:ext uri="{BB962C8B-B14F-4D97-AF65-F5344CB8AC3E}">
        <p14:creationId xmlns:p14="http://schemas.microsoft.com/office/powerpoint/2010/main" val="1227174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14</a:t>
            </a:fld>
            <a:endParaRPr lang="en-US" dirty="0"/>
          </a:p>
        </p:txBody>
      </p:sp>
    </p:spTree>
    <p:extLst>
      <p:ext uri="{BB962C8B-B14F-4D97-AF65-F5344CB8AC3E}">
        <p14:creationId xmlns:p14="http://schemas.microsoft.com/office/powerpoint/2010/main" val="4288558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15</a:t>
            </a:fld>
            <a:endParaRPr lang="en-US" dirty="0"/>
          </a:p>
        </p:txBody>
      </p:sp>
    </p:spTree>
    <p:extLst>
      <p:ext uri="{BB962C8B-B14F-4D97-AF65-F5344CB8AC3E}">
        <p14:creationId xmlns:p14="http://schemas.microsoft.com/office/powerpoint/2010/main" val="1250688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16</a:t>
            </a:fld>
            <a:endParaRPr lang="en-US" dirty="0"/>
          </a:p>
        </p:txBody>
      </p:sp>
    </p:spTree>
    <p:extLst>
      <p:ext uri="{BB962C8B-B14F-4D97-AF65-F5344CB8AC3E}">
        <p14:creationId xmlns:p14="http://schemas.microsoft.com/office/powerpoint/2010/main" val="2698520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17</a:t>
            </a:fld>
            <a:endParaRPr lang="en-US" dirty="0"/>
          </a:p>
        </p:txBody>
      </p:sp>
    </p:spTree>
    <p:extLst>
      <p:ext uri="{BB962C8B-B14F-4D97-AF65-F5344CB8AC3E}">
        <p14:creationId xmlns:p14="http://schemas.microsoft.com/office/powerpoint/2010/main" val="2396087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18</a:t>
            </a:fld>
            <a:endParaRPr lang="en-US" dirty="0"/>
          </a:p>
        </p:txBody>
      </p:sp>
    </p:spTree>
    <p:extLst>
      <p:ext uri="{BB962C8B-B14F-4D97-AF65-F5344CB8AC3E}">
        <p14:creationId xmlns:p14="http://schemas.microsoft.com/office/powerpoint/2010/main" val="1962451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19</a:t>
            </a:fld>
            <a:endParaRPr lang="en-US" dirty="0"/>
          </a:p>
        </p:txBody>
      </p:sp>
    </p:spTree>
    <p:extLst>
      <p:ext uri="{BB962C8B-B14F-4D97-AF65-F5344CB8AC3E}">
        <p14:creationId xmlns:p14="http://schemas.microsoft.com/office/powerpoint/2010/main" val="2765003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a:t>
            </a:fld>
            <a:endParaRPr lang="en-US" dirty="0"/>
          </a:p>
        </p:txBody>
      </p:sp>
    </p:spTree>
    <p:extLst>
      <p:ext uri="{BB962C8B-B14F-4D97-AF65-F5344CB8AC3E}">
        <p14:creationId xmlns:p14="http://schemas.microsoft.com/office/powerpoint/2010/main" val="3401240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20</a:t>
            </a:fld>
            <a:endParaRPr lang="en-US" dirty="0"/>
          </a:p>
        </p:txBody>
      </p:sp>
    </p:spTree>
    <p:extLst>
      <p:ext uri="{BB962C8B-B14F-4D97-AF65-F5344CB8AC3E}">
        <p14:creationId xmlns:p14="http://schemas.microsoft.com/office/powerpoint/2010/main" val="1288119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22</a:t>
            </a:fld>
            <a:endParaRPr lang="en-US" dirty="0"/>
          </a:p>
        </p:txBody>
      </p:sp>
    </p:spTree>
    <p:extLst>
      <p:ext uri="{BB962C8B-B14F-4D97-AF65-F5344CB8AC3E}">
        <p14:creationId xmlns:p14="http://schemas.microsoft.com/office/powerpoint/2010/main" val="972793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23</a:t>
            </a:fld>
            <a:endParaRPr lang="en-US" dirty="0"/>
          </a:p>
        </p:txBody>
      </p:sp>
    </p:spTree>
    <p:extLst>
      <p:ext uri="{BB962C8B-B14F-4D97-AF65-F5344CB8AC3E}">
        <p14:creationId xmlns:p14="http://schemas.microsoft.com/office/powerpoint/2010/main" val="3997214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24</a:t>
            </a:fld>
            <a:endParaRPr lang="en-US" dirty="0"/>
          </a:p>
        </p:txBody>
      </p:sp>
    </p:spTree>
    <p:extLst>
      <p:ext uri="{BB962C8B-B14F-4D97-AF65-F5344CB8AC3E}">
        <p14:creationId xmlns:p14="http://schemas.microsoft.com/office/powerpoint/2010/main" val="4202852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28</a:t>
            </a:fld>
            <a:endParaRPr lang="en-US" dirty="0"/>
          </a:p>
        </p:txBody>
      </p:sp>
    </p:spTree>
    <p:extLst>
      <p:ext uri="{BB962C8B-B14F-4D97-AF65-F5344CB8AC3E}">
        <p14:creationId xmlns:p14="http://schemas.microsoft.com/office/powerpoint/2010/main" val="4050606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29</a:t>
            </a:fld>
            <a:endParaRPr lang="en-US" dirty="0"/>
          </a:p>
        </p:txBody>
      </p:sp>
    </p:spTree>
    <p:extLst>
      <p:ext uri="{BB962C8B-B14F-4D97-AF65-F5344CB8AC3E}">
        <p14:creationId xmlns:p14="http://schemas.microsoft.com/office/powerpoint/2010/main" val="929289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31</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33</a:t>
            </a:fld>
            <a:endParaRPr lang="en-US" dirty="0"/>
          </a:p>
        </p:txBody>
      </p:sp>
    </p:spTree>
    <p:extLst>
      <p:ext uri="{BB962C8B-B14F-4D97-AF65-F5344CB8AC3E}">
        <p14:creationId xmlns:p14="http://schemas.microsoft.com/office/powerpoint/2010/main" val="24499547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34</a:t>
            </a:fld>
            <a:endParaRPr lang="en-US" dirty="0"/>
          </a:p>
        </p:txBody>
      </p:sp>
    </p:spTree>
    <p:extLst>
      <p:ext uri="{BB962C8B-B14F-4D97-AF65-F5344CB8AC3E}">
        <p14:creationId xmlns:p14="http://schemas.microsoft.com/office/powerpoint/2010/main" val="3151910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9</a:t>
            </a:fld>
            <a:endParaRPr lang="en-US" dirty="0"/>
          </a:p>
        </p:txBody>
      </p:sp>
    </p:spTree>
    <p:extLst>
      <p:ext uri="{BB962C8B-B14F-4D97-AF65-F5344CB8AC3E}">
        <p14:creationId xmlns:p14="http://schemas.microsoft.com/office/powerpoint/2010/main" val="3495110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CD1625-AA3B-46DA-BA66-9D7F7C02BD33}" type="datetimeFigureOut">
              <a:rPr lang="en-US" smtClean="0"/>
              <a:pPr/>
              <a:t>8/24/24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D1625-AA3B-46DA-BA66-9D7F7C02BD33}" type="datetimeFigureOut">
              <a:rPr lang="en-US" smtClean="0"/>
              <a:pPr/>
              <a:t>8/24/24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D1625-AA3B-46DA-BA66-9D7F7C02BD33}" type="datetimeFigureOut">
              <a:rPr lang="en-US" smtClean="0"/>
              <a:pPr/>
              <a:t>8/24/24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D1625-AA3B-46DA-BA66-9D7F7C02BD33}" type="datetimeFigureOut">
              <a:rPr lang="en-US" smtClean="0"/>
              <a:pPr/>
              <a:t>8/24/24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CD1625-AA3B-46DA-BA66-9D7F7C02BD33}" type="datetimeFigureOut">
              <a:rPr lang="en-US" smtClean="0"/>
              <a:pPr/>
              <a:t>8/24/24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CD1625-AA3B-46DA-BA66-9D7F7C02BD33}" type="datetimeFigureOut">
              <a:rPr lang="en-US" smtClean="0"/>
              <a:pPr/>
              <a:t>8/24/24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CD1625-AA3B-46DA-BA66-9D7F7C02BD33}" type="datetimeFigureOut">
              <a:rPr lang="en-US" smtClean="0"/>
              <a:pPr/>
              <a:t>8/24/24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D1625-AA3B-46DA-BA66-9D7F7C02BD33}" type="datetimeFigureOut">
              <a:rPr lang="en-US" smtClean="0"/>
              <a:pPr/>
              <a:t>8/24/24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D1625-AA3B-46DA-BA66-9D7F7C02BD33}" type="datetimeFigureOut">
              <a:rPr lang="en-US" smtClean="0"/>
              <a:pPr/>
              <a:t>8/24/24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CD1625-AA3B-46DA-BA66-9D7F7C02BD33}" type="datetimeFigureOut">
              <a:rPr lang="en-US" smtClean="0"/>
              <a:pPr/>
              <a:t>8/24/24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CD1625-AA3B-46DA-BA66-9D7F7C02BD33}" type="datetimeFigureOut">
              <a:rPr lang="en-US" smtClean="0"/>
              <a:pPr/>
              <a:t>8/24/24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D1625-AA3B-46DA-BA66-9D7F7C02BD33}" type="datetimeFigureOut">
              <a:rPr lang="en-US" smtClean="0"/>
              <a:pPr/>
              <a:t>8/24/24</a:t>
            </a:fld>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A058D-C55E-4EC3-9ACB-26470E640C6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tl.berkeley.edu/services-programs/student-response-systems/students-getting-started-iclicker-clou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core-econ.org/the-economy/index.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wir2022.wid.world/" TargetMode="External"/><Relationship Id="rId4" Type="http://schemas.openxmlformats.org/officeDocument/2006/relationships/hyperlink" Target="https://ourworldindata.org/economic-growth"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ml.berkeley.edu/~saez/econ2/econ2.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bcourses.berkeley.edu/courses/1538268"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con.berkeley.edu/undergrad/home/enrollment-procedur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ore-econ.org/the-econom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080" y="1905003"/>
            <a:ext cx="7863840" cy="1523999"/>
          </a:xfrm>
        </p:spPr>
        <p:txBody>
          <a:bodyPr>
            <a:normAutofit fontScale="90000"/>
          </a:bodyPr>
          <a:lstStyle/>
          <a:p>
            <a:r>
              <a:rPr lang="en-US" sz="4000" cap="small" dirty="0">
                <a:solidFill>
                  <a:srgbClr val="003399"/>
                </a:solidFill>
              </a:rPr>
              <a:t>Lecture 1</a:t>
            </a:r>
            <a:br>
              <a:rPr lang="en-US" sz="4000" dirty="0"/>
            </a:br>
            <a:r>
              <a:rPr lang="en-US" sz="3600" dirty="0"/>
              <a:t>Introduction to Economics</a:t>
            </a:r>
            <a:br>
              <a:rPr lang="en-US" sz="3600" dirty="0"/>
            </a:br>
            <a:endParaRPr lang="en-US" sz="3600" dirty="0"/>
          </a:p>
        </p:txBody>
      </p:sp>
      <p:sp>
        <p:nvSpPr>
          <p:cNvPr id="3" name="Subtitle 2"/>
          <p:cNvSpPr>
            <a:spLocks noGrp="1"/>
          </p:cNvSpPr>
          <p:nvPr>
            <p:ph type="subTitle" idx="1"/>
          </p:nvPr>
        </p:nvSpPr>
        <p:spPr/>
        <p:txBody>
          <a:bodyPr/>
          <a:lstStyle/>
          <a:p>
            <a:endParaRPr lang="en-US" dirty="0"/>
          </a:p>
          <a:p>
            <a:endParaRPr lang="en-US" dirty="0">
              <a:solidFill>
                <a:srgbClr val="003399"/>
              </a:solidFill>
            </a:endParaRPr>
          </a:p>
        </p:txBody>
      </p:sp>
      <p:pic>
        <p:nvPicPr>
          <p:cNvPr id="4" name="Picture 3"/>
          <p:cNvPicPr>
            <a:picLocks noChangeAspect="1"/>
          </p:cNvPicPr>
          <p:nvPr/>
        </p:nvPicPr>
        <p:blipFill>
          <a:blip r:embed="rId3" cstate="print"/>
          <a:srcRect/>
          <a:stretch>
            <a:fillRect/>
          </a:stretch>
        </p:blipFill>
        <p:spPr bwMode="auto">
          <a:xfrm>
            <a:off x="1066801" y="4114800"/>
            <a:ext cx="1282763" cy="1282762"/>
          </a:xfrm>
          <a:prstGeom prst="rect">
            <a:avLst/>
          </a:prstGeom>
          <a:noFill/>
          <a:ln w="9525">
            <a:noFill/>
            <a:miter lim="800000"/>
            <a:headEnd/>
            <a:tailEnd/>
          </a:ln>
        </p:spPr>
      </p:pic>
      <p:sp>
        <p:nvSpPr>
          <p:cNvPr id="6" name="Title 1"/>
          <p:cNvSpPr txBox="1">
            <a:spLocks/>
          </p:cNvSpPr>
          <p:nvPr/>
        </p:nvSpPr>
        <p:spPr>
          <a:xfrm>
            <a:off x="640080" y="411480"/>
            <a:ext cx="7863840" cy="7620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a:ln>
                  <a:noFill/>
                </a:ln>
                <a:solidFill>
                  <a:schemeClr val="tx1"/>
                </a:solidFill>
                <a:effectLst/>
                <a:uLnTx/>
                <a:uFillTx/>
                <a:latin typeface="+mj-lt"/>
                <a:ea typeface="+mj-ea"/>
                <a:cs typeface="+mj-cs"/>
              </a:rPr>
              <a:t>Economics</a:t>
            </a:r>
            <a:r>
              <a:rPr kumimoji="0" lang="en-US" b="0" i="0" u="none" strike="noStrike" kern="1200" cap="none" spc="0" normalizeH="0" noProof="0" dirty="0">
                <a:ln>
                  <a:noFill/>
                </a:ln>
                <a:solidFill>
                  <a:schemeClr val="tx1"/>
                </a:solidFill>
                <a:effectLst/>
                <a:uLnTx/>
                <a:uFillTx/>
                <a:latin typeface="+mj-lt"/>
                <a:ea typeface="+mj-ea"/>
                <a:cs typeface="+mj-cs"/>
              </a:rPr>
              <a:t> 2                                                                                                Emmanuel </a:t>
            </a:r>
            <a:r>
              <a:rPr kumimoji="0" lang="en-US" b="0" i="0" u="none" strike="noStrike" kern="1200" cap="none" spc="0" normalizeH="0" noProof="0" dirty="0" err="1">
                <a:ln>
                  <a:noFill/>
                </a:ln>
                <a:solidFill>
                  <a:schemeClr val="tx1"/>
                </a:solidFill>
                <a:effectLst/>
                <a:uLnTx/>
                <a:uFillTx/>
                <a:latin typeface="+mj-lt"/>
                <a:ea typeface="+mj-ea"/>
                <a:cs typeface="+mj-cs"/>
              </a:rPr>
              <a:t>Saez</a:t>
            </a:r>
            <a:endParaRPr kumimoji="0" lang="en-US" b="0" i="0" u="none" strike="noStrike" kern="1200" cap="none" spc="0" normalizeH="0" noProof="0" dirty="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dirty="0">
                <a:latin typeface="+mj-lt"/>
                <a:ea typeface="+mj-ea"/>
                <a:cs typeface="+mj-cs"/>
              </a:rPr>
              <a:t>Fall</a:t>
            </a:r>
            <a:r>
              <a:rPr lang="en-US" baseline="0" dirty="0">
                <a:latin typeface="+mj-lt"/>
                <a:ea typeface="+mj-ea"/>
                <a:cs typeface="+mj-cs"/>
              </a:rPr>
              <a:t> 2024</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79459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I-clicker quizzes</a:t>
            </a:r>
          </a:p>
          <a:p>
            <a:pPr marL="365760" indent="-365760">
              <a:spcBef>
                <a:spcPts val="2400"/>
              </a:spcBef>
              <a:buClr>
                <a:srgbClr val="003399"/>
              </a:buClr>
            </a:pPr>
            <a:r>
              <a:rPr lang="en-US" sz="2800" dirty="0">
                <a:solidFill>
                  <a:srgbClr val="CC0000"/>
                </a:solidFill>
              </a:rPr>
              <a:t>Lectures will have quizzes using </a:t>
            </a:r>
            <a:r>
              <a:rPr lang="en-US" sz="2800" u="sng" dirty="0">
                <a:hlinkClick r:id="rId3"/>
              </a:rPr>
              <a:t>iClicker cloud</a:t>
            </a:r>
            <a:r>
              <a:rPr lang="en-US" sz="2800" dirty="0"/>
              <a:t> free for students, make sure you register (enrollment then synced with B-course)</a:t>
            </a:r>
          </a:p>
          <a:p>
            <a:pPr marL="365760" indent="-365760">
              <a:spcBef>
                <a:spcPts val="2400"/>
              </a:spcBef>
              <a:buClr>
                <a:srgbClr val="003399"/>
              </a:buClr>
            </a:pPr>
            <a:r>
              <a:rPr lang="en-US" sz="2800" dirty="0"/>
              <a:t>Quizzes are to test your understanding, or poll the class. Participation is part of the attendance grade.</a:t>
            </a:r>
          </a:p>
          <a:p>
            <a:pPr marL="365760" indent="-365760">
              <a:spcBef>
                <a:spcPts val="2400"/>
              </a:spcBef>
              <a:buClr>
                <a:srgbClr val="003399"/>
              </a:buClr>
            </a:pPr>
            <a:r>
              <a:rPr lang="en-US" sz="2800" dirty="0">
                <a:solidFill>
                  <a:srgbClr val="CC0000"/>
                </a:solidFill>
              </a:rPr>
              <a:t>FIRST QUIZ: </a:t>
            </a:r>
            <a:r>
              <a:rPr lang="en-US" sz="2800" dirty="0"/>
              <a:t>Do you want to be (or are you) an econ major?  </a:t>
            </a:r>
          </a:p>
          <a:p>
            <a:pPr marL="0" indent="0">
              <a:spcBef>
                <a:spcPts val="0"/>
              </a:spcBef>
              <a:buClr>
                <a:srgbClr val="003399"/>
              </a:buClr>
              <a:buNone/>
            </a:pPr>
            <a:r>
              <a:rPr lang="en-US" sz="2800" dirty="0"/>
              <a:t>			A. Yes</a:t>
            </a:r>
          </a:p>
          <a:p>
            <a:pPr marL="0" indent="0">
              <a:spcBef>
                <a:spcPts val="0"/>
              </a:spcBef>
              <a:buClr>
                <a:srgbClr val="003399"/>
              </a:buClr>
              <a:buNone/>
            </a:pPr>
            <a:r>
              <a:rPr lang="en-US" sz="2800" dirty="0"/>
              <a:t>			B. No</a:t>
            </a:r>
          </a:p>
          <a:p>
            <a:pPr marL="0" indent="0">
              <a:spcBef>
                <a:spcPts val="0"/>
              </a:spcBef>
              <a:buClr>
                <a:srgbClr val="003399"/>
              </a:buClr>
              <a:buNone/>
            </a:pPr>
            <a:r>
              <a:rPr lang="en-US" sz="2800" dirty="0"/>
              <a:t>			C. I don’t know yet</a:t>
            </a:r>
          </a:p>
          <a:p>
            <a:pPr marL="0" indent="0">
              <a:spcBef>
                <a:spcPts val="2400"/>
              </a:spcBef>
              <a:buClr>
                <a:srgbClr val="003399"/>
              </a:buClr>
              <a:buNone/>
            </a:pPr>
            <a:endParaRPr lang="en-US" sz="2800" dirty="0">
              <a:solidFill>
                <a:srgbClr val="CC0000"/>
              </a:solidFill>
            </a:endParaRPr>
          </a:p>
        </p:txBody>
      </p:sp>
    </p:spTree>
    <p:extLst>
      <p:ext uri="{BB962C8B-B14F-4D97-AF65-F5344CB8AC3E}">
        <p14:creationId xmlns:p14="http://schemas.microsoft.com/office/powerpoint/2010/main" val="267060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dirty="0">
              <a:solidFill>
                <a:srgbClr val="FF0000"/>
              </a:solidFill>
            </a:endParaRPr>
          </a:p>
          <a:p>
            <a:pPr algn="ctr">
              <a:buNone/>
            </a:pPr>
            <a:r>
              <a:rPr lang="en-US" cap="small" dirty="0">
                <a:solidFill>
                  <a:srgbClr val="CC0000"/>
                </a:solidFill>
              </a:rPr>
              <a:t>II.  General Introduction</a:t>
            </a:r>
            <a:endParaRPr lang="en-US" sz="3200" i="1" cap="small" dirty="0">
              <a:solidFill>
                <a:srgbClr val="CC0000"/>
              </a:solidFill>
            </a:endParaRPr>
          </a:p>
        </p:txBody>
      </p:sp>
    </p:spTree>
    <p:extLst>
      <p:ext uri="{BB962C8B-B14F-4D97-AF65-F5344CB8AC3E}">
        <p14:creationId xmlns:p14="http://schemas.microsoft.com/office/powerpoint/2010/main" val="480178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dirty="0">
              <a:solidFill>
                <a:srgbClr val="FF0000"/>
              </a:solidFill>
            </a:endParaRPr>
          </a:p>
          <a:p>
            <a:pPr algn="ctr">
              <a:buNone/>
            </a:pPr>
            <a:r>
              <a:rPr lang="en-US" cap="small" dirty="0">
                <a:solidFill>
                  <a:srgbClr val="CC0000"/>
                </a:solidFill>
              </a:rPr>
              <a:t>Asking the Classroom:</a:t>
            </a:r>
          </a:p>
          <a:p>
            <a:pPr algn="ctr">
              <a:buNone/>
            </a:pPr>
            <a:endParaRPr lang="en-US" cap="small" dirty="0">
              <a:solidFill>
                <a:srgbClr val="CC0000"/>
              </a:solidFill>
            </a:endParaRPr>
          </a:p>
          <a:p>
            <a:pPr algn="ctr">
              <a:buNone/>
            </a:pPr>
            <a:r>
              <a:rPr lang="en-US" b="0" i="0" dirty="0">
                <a:solidFill>
                  <a:srgbClr val="222222"/>
                </a:solidFill>
                <a:effectLst/>
                <a:latin typeface="Amiri"/>
              </a:rPr>
              <a:t>What is the most pressing problem that economists should address? </a:t>
            </a:r>
          </a:p>
          <a:p>
            <a:pPr algn="ctr">
              <a:buNone/>
            </a:pPr>
            <a:endParaRPr lang="en-US" dirty="0">
              <a:solidFill>
                <a:srgbClr val="222222"/>
              </a:solidFill>
              <a:latin typeface="Amiri"/>
            </a:endParaRPr>
          </a:p>
          <a:p>
            <a:pPr algn="ctr">
              <a:buNone/>
            </a:pPr>
            <a:r>
              <a:rPr lang="en-US" dirty="0">
                <a:solidFill>
                  <a:srgbClr val="222222"/>
                </a:solidFill>
                <a:latin typeface="Amiri"/>
              </a:rPr>
              <a:t>Type in your answer in one or just a few words in </a:t>
            </a:r>
            <a:r>
              <a:rPr lang="en-US" dirty="0" err="1">
                <a:solidFill>
                  <a:srgbClr val="222222"/>
                </a:solidFill>
                <a:latin typeface="Amiri"/>
              </a:rPr>
              <a:t>i</a:t>
            </a:r>
            <a:r>
              <a:rPr lang="en-US" dirty="0">
                <a:solidFill>
                  <a:srgbClr val="222222"/>
                </a:solidFill>
                <a:latin typeface="Amiri"/>
              </a:rPr>
              <a:t>-clicker</a:t>
            </a:r>
            <a:endParaRPr lang="en-US" cap="small" dirty="0">
              <a:solidFill>
                <a:srgbClr val="CC0000"/>
              </a:solidFill>
              <a:latin typeface="Amiri"/>
            </a:endParaRPr>
          </a:p>
          <a:p>
            <a:pPr algn="ctr">
              <a:buNone/>
            </a:pPr>
            <a:endParaRPr lang="en-US" sz="3200" i="1" cap="small" dirty="0">
              <a:solidFill>
                <a:srgbClr val="CC0000"/>
              </a:solidFill>
            </a:endParaRPr>
          </a:p>
        </p:txBody>
      </p:sp>
    </p:spTree>
    <p:extLst>
      <p:ext uri="{BB962C8B-B14F-4D97-AF65-F5344CB8AC3E}">
        <p14:creationId xmlns:p14="http://schemas.microsoft.com/office/powerpoint/2010/main" val="2650242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Key Economic Features</a:t>
            </a:r>
            <a:endParaRPr lang="en-US" sz="2800" dirty="0"/>
          </a:p>
          <a:p>
            <a:pPr marL="365760" indent="-365760">
              <a:spcBef>
                <a:spcPts val="2400"/>
              </a:spcBef>
              <a:buClr>
                <a:srgbClr val="003399"/>
              </a:buClr>
            </a:pPr>
            <a:r>
              <a:rPr lang="en-US" sz="2600" dirty="0"/>
              <a:t>Humans work in “firms” to produce goods and services that are sold on markets. Workers and firms’ owners share proceeds. </a:t>
            </a:r>
          </a:p>
          <a:p>
            <a:pPr marL="765810" lvl="1" indent="-365760">
              <a:spcBef>
                <a:spcPts val="2400"/>
              </a:spcBef>
              <a:buClr>
                <a:srgbClr val="003399"/>
              </a:buClr>
            </a:pPr>
            <a:r>
              <a:rPr lang="en-US" sz="2200" dirty="0"/>
              <a:t>National income splits 75% for workers, 25% for owners</a:t>
            </a:r>
          </a:p>
          <a:p>
            <a:pPr marL="365760" indent="-365760">
              <a:spcBef>
                <a:spcPts val="2400"/>
              </a:spcBef>
              <a:buClr>
                <a:srgbClr val="003399"/>
              </a:buClr>
            </a:pPr>
            <a:r>
              <a:rPr lang="en-US" sz="2600" dirty="0"/>
              <a:t>People are both producers and consumers.</a:t>
            </a:r>
          </a:p>
          <a:p>
            <a:pPr marL="365760" indent="-365760">
              <a:spcBef>
                <a:spcPts val="2400"/>
              </a:spcBef>
              <a:buClr>
                <a:srgbClr val="003399"/>
              </a:buClr>
            </a:pPr>
            <a:r>
              <a:rPr lang="en-US" sz="2600" dirty="0"/>
              <a:t>Constant improvement in production processes </a:t>
            </a:r>
            <a:r>
              <a:rPr lang="en-US" sz="2600" dirty="0">
                <a:sym typeface="Wingdings" pitchFamily="2" charset="2"/>
              </a:rPr>
              <a:t> secular economic growth but with hiccups</a:t>
            </a:r>
          </a:p>
          <a:p>
            <a:pPr marL="365760" indent="-365760">
              <a:spcBef>
                <a:spcPts val="2400"/>
              </a:spcBef>
              <a:buClr>
                <a:srgbClr val="003399"/>
              </a:buClr>
            </a:pPr>
            <a:r>
              <a:rPr lang="en-US" sz="2600" dirty="0">
                <a:sym typeface="Wingdings" pitchFamily="2" charset="2"/>
              </a:rPr>
              <a:t>Enormous inequality both across countries and within countries</a:t>
            </a:r>
          </a:p>
          <a:p>
            <a:pPr marL="0" indent="0">
              <a:spcBef>
                <a:spcPts val="2400"/>
              </a:spcBef>
              <a:buClr>
                <a:srgbClr val="003399"/>
              </a:buClr>
              <a:buNone/>
            </a:pPr>
            <a:endParaRPr lang="en-US" sz="2800" dirty="0"/>
          </a:p>
          <a:p>
            <a:pPr marL="365760" indent="-365760">
              <a:spcBef>
                <a:spcPts val="2400"/>
              </a:spcBef>
              <a:buClr>
                <a:srgbClr val="003399"/>
              </a:buClr>
            </a:pPr>
            <a:endParaRPr lang="en-US" sz="2800" dirty="0"/>
          </a:p>
          <a:p>
            <a:pPr marL="365760" indent="-365760">
              <a:spcBef>
                <a:spcPts val="2400"/>
              </a:spcBef>
              <a:buClr>
                <a:srgbClr val="003399"/>
              </a:buClr>
            </a:pPr>
            <a:endParaRPr lang="en-US" sz="2800" dirty="0"/>
          </a:p>
          <a:p>
            <a:pPr marL="365760" indent="-365760">
              <a:spcBef>
                <a:spcPts val="2400"/>
              </a:spcBef>
              <a:buClr>
                <a:srgbClr val="003399"/>
              </a:buClr>
            </a:pPr>
            <a:endParaRPr lang="en-US" sz="2800" dirty="0"/>
          </a:p>
          <a:p>
            <a:pPr marL="365760" indent="-365760">
              <a:spcBef>
                <a:spcPts val="2400"/>
              </a:spcBef>
              <a:buClr>
                <a:srgbClr val="003399"/>
              </a:buClr>
            </a:pPr>
            <a:endParaRPr lang="en-US" sz="2800" dirty="0"/>
          </a:p>
        </p:txBody>
      </p:sp>
    </p:spTree>
    <p:extLst>
      <p:ext uri="{BB962C8B-B14F-4D97-AF65-F5344CB8AC3E}">
        <p14:creationId xmlns:p14="http://schemas.microsoft.com/office/powerpoint/2010/main" val="31982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Economic Growth</a:t>
            </a:r>
          </a:p>
          <a:p>
            <a:pPr marL="365760" indent="-365760">
              <a:spcBef>
                <a:spcPts val="2400"/>
              </a:spcBef>
              <a:buClr>
                <a:srgbClr val="003399"/>
              </a:buClr>
            </a:pPr>
            <a:r>
              <a:rPr lang="en-US" sz="2800" dirty="0"/>
              <a:t>Economic growth takes off during 19</a:t>
            </a:r>
            <a:r>
              <a:rPr lang="en-US" sz="2800" baseline="30000" dirty="0"/>
              <a:t>th</a:t>
            </a:r>
            <a:r>
              <a:rPr lang="en-US" sz="2800" dirty="0"/>
              <a:t> century Industrialization (first in Britain, then Europe/US, now  China, India) and never stops. How?</a:t>
            </a:r>
          </a:p>
          <a:p>
            <a:pPr marL="365760" indent="-365760">
              <a:spcBef>
                <a:spcPts val="2400"/>
              </a:spcBef>
              <a:buClr>
                <a:srgbClr val="003399"/>
              </a:buClr>
            </a:pPr>
            <a:r>
              <a:rPr lang="en-US" sz="2800" dirty="0"/>
              <a:t>A number of countries (mostly in Africa) remain low income. How can they catch-up?</a:t>
            </a:r>
          </a:p>
          <a:p>
            <a:pPr marL="365760" indent="-365760">
              <a:spcBef>
                <a:spcPts val="2400"/>
              </a:spcBef>
              <a:buClr>
                <a:srgbClr val="003399"/>
              </a:buClr>
            </a:pPr>
            <a:r>
              <a:rPr lang="en-US" sz="2800" dirty="0"/>
              <a:t>Economic take-off has created sustainability issues, most important is carbon emissions and climate change. How can this be fixed?</a:t>
            </a:r>
          </a:p>
          <a:p>
            <a:pPr marL="365760" indent="-365760">
              <a:spcBef>
                <a:spcPts val="2400"/>
              </a:spcBef>
              <a:buClr>
                <a:srgbClr val="003399"/>
              </a:buClr>
            </a:pPr>
            <a:r>
              <a:rPr lang="en-US" sz="2800" dirty="0"/>
              <a:t>Even rich countries experience temporary painful recessions. How can this be addressed?</a:t>
            </a:r>
          </a:p>
        </p:txBody>
      </p:sp>
    </p:spTree>
    <p:extLst>
      <p:ext uri="{BB962C8B-B14F-4D97-AF65-F5344CB8AC3E}">
        <p14:creationId xmlns:p14="http://schemas.microsoft.com/office/powerpoint/2010/main" val="168286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the growth of the world economy&#10;&#10;Description automatically generated">
            <a:extLst>
              <a:ext uri="{FF2B5EF4-FFF2-40B4-BE49-F238E27FC236}">
                <a16:creationId xmlns:a16="http://schemas.microsoft.com/office/drawing/2014/main" id="{C1C274B0-4A55-1BC5-DEA4-E8FCEF0EA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04800"/>
            <a:ext cx="7772400" cy="6455663"/>
          </a:xfrm>
          <a:prstGeom prst="rect">
            <a:avLst/>
          </a:prstGeom>
        </p:spPr>
      </p:pic>
    </p:spTree>
    <p:extLst>
      <p:ext uri="{BB962C8B-B14F-4D97-AF65-F5344CB8AC3E}">
        <p14:creationId xmlns:p14="http://schemas.microsoft.com/office/powerpoint/2010/main" val="1413692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n a white background&#10;&#10;Description automatically generated">
            <a:extLst>
              <a:ext uri="{FF2B5EF4-FFF2-40B4-BE49-F238E27FC236}">
                <a16:creationId xmlns:a16="http://schemas.microsoft.com/office/drawing/2014/main" id="{6981A4A3-FEBB-96C0-9E62-B6FA4F1A22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76200"/>
            <a:ext cx="7772400" cy="6455663"/>
          </a:xfrm>
          <a:prstGeom prst="rect">
            <a:avLst/>
          </a:prstGeom>
        </p:spPr>
      </p:pic>
    </p:spTree>
    <p:extLst>
      <p:ext uri="{BB962C8B-B14F-4D97-AF65-F5344CB8AC3E}">
        <p14:creationId xmlns:p14="http://schemas.microsoft.com/office/powerpoint/2010/main" val="3993700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the united states&#10;&#10;Description automatically generated">
            <a:extLst>
              <a:ext uri="{FF2B5EF4-FFF2-40B4-BE49-F238E27FC236}">
                <a16:creationId xmlns:a16="http://schemas.microsoft.com/office/drawing/2014/main" id="{80FBBB53-0E8E-53A2-2463-30A639162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74586"/>
            <a:ext cx="8077200" cy="6708827"/>
          </a:xfrm>
          <a:prstGeom prst="rect">
            <a:avLst/>
          </a:prstGeom>
        </p:spPr>
      </p:pic>
    </p:spTree>
    <p:extLst>
      <p:ext uri="{BB962C8B-B14F-4D97-AF65-F5344CB8AC3E}">
        <p14:creationId xmlns:p14="http://schemas.microsoft.com/office/powerpoint/2010/main" val="3611819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growth of a baby&#10;&#10;Description automatically generated with medium confidence">
            <a:extLst>
              <a:ext uri="{FF2B5EF4-FFF2-40B4-BE49-F238E27FC236}">
                <a16:creationId xmlns:a16="http://schemas.microsoft.com/office/drawing/2014/main" id="{F35C509B-A016-7E08-1C9E-F90A16DC4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282389"/>
            <a:ext cx="8915400" cy="6293222"/>
          </a:xfrm>
          <a:prstGeom prst="rect">
            <a:avLst/>
          </a:prstGeom>
        </p:spPr>
      </p:pic>
    </p:spTree>
    <p:extLst>
      <p:ext uri="{BB962C8B-B14F-4D97-AF65-F5344CB8AC3E}">
        <p14:creationId xmlns:p14="http://schemas.microsoft.com/office/powerpoint/2010/main" val="1686277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carbon dioxide emissions&#10;&#10;Description automatically generated">
            <a:extLst>
              <a:ext uri="{FF2B5EF4-FFF2-40B4-BE49-F238E27FC236}">
                <a16:creationId xmlns:a16="http://schemas.microsoft.com/office/drawing/2014/main" id="{5393F65C-78B1-C882-79BC-E73396DBBB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28600"/>
            <a:ext cx="7772400" cy="6185916"/>
          </a:xfrm>
          <a:prstGeom prst="rect">
            <a:avLst/>
          </a:prstGeom>
        </p:spPr>
      </p:pic>
    </p:spTree>
    <p:extLst>
      <p:ext uri="{BB962C8B-B14F-4D97-AF65-F5344CB8AC3E}">
        <p14:creationId xmlns:p14="http://schemas.microsoft.com/office/powerpoint/2010/main" val="298876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A Few Introductions</a:t>
            </a:r>
          </a:p>
          <a:p>
            <a:pPr marL="365760" indent="-365760">
              <a:spcBef>
                <a:spcPts val="2400"/>
              </a:spcBef>
              <a:buClr>
                <a:srgbClr val="003399"/>
              </a:buClr>
            </a:pPr>
            <a:r>
              <a:rPr lang="en-US" sz="2800" dirty="0"/>
              <a:t>Professor Emmanuel </a:t>
            </a:r>
            <a:r>
              <a:rPr lang="en-US" sz="2800" dirty="0" err="1"/>
              <a:t>Saez</a:t>
            </a:r>
            <a:endParaRPr lang="en-US" sz="2800" dirty="0"/>
          </a:p>
          <a:p>
            <a:pPr lvl="1" indent="-342900">
              <a:spcBef>
                <a:spcPts val="2400"/>
              </a:spcBef>
              <a:buClr>
                <a:srgbClr val="003399"/>
              </a:buClr>
            </a:pPr>
            <a:r>
              <a:rPr lang="en-US" sz="2400" dirty="0"/>
              <a:t>	My research is on inequality and public policy</a:t>
            </a:r>
          </a:p>
          <a:p>
            <a:pPr lvl="1" indent="-342900">
              <a:spcBef>
                <a:spcPts val="2400"/>
              </a:spcBef>
              <a:buClr>
                <a:srgbClr val="003399"/>
              </a:buClr>
            </a:pPr>
            <a:r>
              <a:rPr lang="en-US" sz="2400" dirty="0"/>
              <a:t>  I have taught PUBLIC ECONOMICS upper division class</a:t>
            </a:r>
          </a:p>
          <a:p>
            <a:pPr lvl="1" indent="-342900">
              <a:spcBef>
                <a:spcPts val="2400"/>
              </a:spcBef>
              <a:buClr>
                <a:srgbClr val="003399"/>
              </a:buClr>
            </a:pPr>
            <a:r>
              <a:rPr lang="en-US" sz="2400" dirty="0"/>
              <a:t>	Second year I am teaching INTRO ECONOMICS</a:t>
            </a:r>
            <a:endParaRPr lang="en-US" dirty="0"/>
          </a:p>
          <a:p>
            <a:pPr marL="365760" indent="-365760">
              <a:spcBef>
                <a:spcPts val="2400"/>
              </a:spcBef>
              <a:buClr>
                <a:srgbClr val="003399"/>
              </a:buClr>
            </a:pPr>
            <a:r>
              <a:rPr lang="en-US" sz="2800" dirty="0"/>
              <a:t>Sections with GSIs start on Tuesday September 2</a:t>
            </a:r>
          </a:p>
        </p:txBody>
      </p:sp>
    </p:spTree>
    <p:extLst>
      <p:ext uri="{BB962C8B-B14F-4D97-AF65-F5344CB8AC3E}">
        <p14:creationId xmlns:p14="http://schemas.microsoft.com/office/powerpoint/2010/main" val="597043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Our Social Nature and Inequality</a:t>
            </a:r>
          </a:p>
          <a:p>
            <a:pPr marL="365760" indent="-365760">
              <a:spcBef>
                <a:spcPts val="2400"/>
              </a:spcBef>
              <a:buClr>
                <a:srgbClr val="003399"/>
              </a:buClr>
            </a:pPr>
            <a:r>
              <a:rPr lang="en-US" sz="2400" dirty="0"/>
              <a:t>Humans both selfish and social. Traditional economics models humans as selfish but social aspect matters a lot:</a:t>
            </a:r>
          </a:p>
          <a:p>
            <a:pPr marL="365760" indent="-365760">
              <a:spcBef>
                <a:spcPts val="2400"/>
              </a:spcBef>
              <a:buClr>
                <a:srgbClr val="003399"/>
              </a:buClr>
            </a:pPr>
            <a:r>
              <a:rPr lang="en-US" sz="2400" dirty="0"/>
              <a:t>Why we care about inequality? Joint work and production (since prehistory) creates distribution problem. </a:t>
            </a:r>
          </a:p>
          <a:p>
            <a:pPr marL="365760" indent="-365760">
              <a:spcBef>
                <a:spcPts val="2400"/>
              </a:spcBef>
              <a:buClr>
                <a:srgbClr val="003399"/>
              </a:buClr>
            </a:pPr>
            <a:r>
              <a:rPr lang="en-US" sz="2400" dirty="0"/>
              <a:t>Humans have developed a keen sense of fairness</a:t>
            </a:r>
          </a:p>
          <a:p>
            <a:pPr marL="765810" lvl="1" indent="-365760">
              <a:spcBef>
                <a:spcPts val="2400"/>
              </a:spcBef>
              <a:buClr>
                <a:srgbClr val="003399"/>
              </a:buClr>
            </a:pPr>
            <a:r>
              <a:rPr lang="en-US" sz="2200" dirty="0"/>
              <a:t>Left view: share equally don’t let the powerful take too much </a:t>
            </a:r>
          </a:p>
          <a:p>
            <a:pPr marL="765810" lvl="1" indent="-365760">
              <a:spcBef>
                <a:spcPts val="2400"/>
              </a:spcBef>
              <a:buClr>
                <a:srgbClr val="003399"/>
              </a:buClr>
            </a:pPr>
            <a:r>
              <a:rPr lang="en-US" sz="2200" dirty="0"/>
              <a:t>Right view: obey the boss, sharing equally rewards the lazy</a:t>
            </a:r>
          </a:p>
          <a:p>
            <a:pPr marL="365760" indent="-365760">
              <a:spcBef>
                <a:spcPts val="2400"/>
              </a:spcBef>
              <a:buClr>
                <a:srgbClr val="003399"/>
              </a:buClr>
            </a:pPr>
            <a:r>
              <a:rPr lang="en-US" sz="2400" dirty="0"/>
              <a:t>In modern economies: we measure inequality looking at </a:t>
            </a:r>
            <a:r>
              <a:rPr lang="en-US" sz="2400" b="1" dirty="0"/>
              <a:t>income</a:t>
            </a:r>
            <a:r>
              <a:rPr lang="en-US" sz="2400" dirty="0"/>
              <a:t> (what people earn in 1 year) and </a:t>
            </a:r>
            <a:r>
              <a:rPr lang="en-US" sz="2400" b="1" dirty="0"/>
              <a:t>wealth</a:t>
            </a:r>
            <a:r>
              <a:rPr lang="en-US" sz="2400" dirty="0"/>
              <a:t> (the sum value of what a  person owns)</a:t>
            </a:r>
          </a:p>
        </p:txBody>
      </p:sp>
    </p:spTree>
    <p:extLst>
      <p:ext uri="{BB962C8B-B14F-4D97-AF65-F5344CB8AC3E}">
        <p14:creationId xmlns:p14="http://schemas.microsoft.com/office/powerpoint/2010/main" val="182072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graph showing the income and wealth&#10;&#10;Description automatically generated">
            <a:extLst>
              <a:ext uri="{FF2B5EF4-FFF2-40B4-BE49-F238E27FC236}">
                <a16:creationId xmlns:a16="http://schemas.microsoft.com/office/drawing/2014/main" id="{ACDFFB5B-A3A3-C497-DEF3-672B5F37267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533400"/>
            <a:ext cx="8623812" cy="6033191"/>
          </a:xfrm>
        </p:spPr>
      </p:pic>
    </p:spTree>
    <p:extLst>
      <p:ext uri="{BB962C8B-B14F-4D97-AF65-F5344CB8AC3E}">
        <p14:creationId xmlns:p14="http://schemas.microsoft.com/office/powerpoint/2010/main" val="4158847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6A7B25-7D54-10F9-34AE-882A42001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0" y="0"/>
            <a:ext cx="8552330" cy="6608618"/>
          </a:xfrm>
          <a:prstGeom prst="rect">
            <a:avLst/>
          </a:prstGeom>
        </p:spPr>
      </p:pic>
      <p:sp>
        <p:nvSpPr>
          <p:cNvPr id="4" name="TextBox 3">
            <a:extLst>
              <a:ext uri="{FF2B5EF4-FFF2-40B4-BE49-F238E27FC236}">
                <a16:creationId xmlns:a16="http://schemas.microsoft.com/office/drawing/2014/main" id="{53C91CD3-F528-9415-AAD9-25D9E60A67AC}"/>
              </a:ext>
            </a:extLst>
          </p:cNvPr>
          <p:cNvSpPr txBox="1"/>
          <p:nvPr/>
        </p:nvSpPr>
        <p:spPr>
          <a:xfrm>
            <a:off x="1447800" y="249382"/>
            <a:ext cx="7010400" cy="461665"/>
          </a:xfrm>
          <a:prstGeom prst="rect">
            <a:avLst/>
          </a:prstGeom>
          <a:noFill/>
        </p:spPr>
        <p:txBody>
          <a:bodyPr wrap="square" rtlCol="0">
            <a:spAutoFit/>
          </a:bodyPr>
          <a:lstStyle/>
          <a:p>
            <a:r>
              <a:rPr lang="en-US" sz="2400" b="1" dirty="0"/>
              <a:t>Income Inequality in the US has surged since 1980</a:t>
            </a:r>
          </a:p>
        </p:txBody>
      </p:sp>
    </p:spTree>
    <p:extLst>
      <p:ext uri="{BB962C8B-B14F-4D97-AF65-F5344CB8AC3E}">
        <p14:creationId xmlns:p14="http://schemas.microsoft.com/office/powerpoint/2010/main" val="3644545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a:t>
            </a:r>
          </a:p>
          <a:p>
            <a:pPr marL="0" lvl="1" indent="0">
              <a:spcBef>
                <a:spcPts val="2400"/>
              </a:spcBef>
              <a:buClr>
                <a:srgbClr val="003399"/>
              </a:buClr>
              <a:buNone/>
            </a:pPr>
            <a:r>
              <a:rPr lang="en-US" dirty="0"/>
              <a:t>Question: Is wealth more equally distributed than income among people worldwide?</a:t>
            </a:r>
          </a:p>
          <a:p>
            <a:pPr marL="365760" lvl="1" indent="-365760">
              <a:spcBef>
                <a:spcPts val="2400"/>
              </a:spcBef>
              <a:buClr>
                <a:srgbClr val="003399"/>
              </a:buClr>
              <a:buFont typeface="Arial" panose="020B0604020202020204" pitchFamily="34" charset="0"/>
              <a:buChar char="•"/>
            </a:pPr>
            <a:r>
              <a:rPr lang="en-US" dirty="0"/>
              <a:t>A. Wealth is more equally distributed than income</a:t>
            </a:r>
          </a:p>
          <a:p>
            <a:pPr marL="365760" lvl="1" indent="-365760">
              <a:spcBef>
                <a:spcPts val="2400"/>
              </a:spcBef>
              <a:buClr>
                <a:srgbClr val="003399"/>
              </a:buClr>
              <a:buFont typeface="Arial" panose="020B0604020202020204" pitchFamily="34" charset="0"/>
              <a:buChar char="•"/>
            </a:pPr>
            <a:r>
              <a:rPr lang="en-US" dirty="0"/>
              <a:t>B. Wealth and income are equally distributed</a:t>
            </a:r>
          </a:p>
          <a:p>
            <a:pPr marL="365760" lvl="1" indent="-365760">
              <a:spcBef>
                <a:spcPts val="2400"/>
              </a:spcBef>
              <a:buClr>
                <a:srgbClr val="003399"/>
              </a:buClr>
              <a:buFont typeface="Arial" panose="020B0604020202020204" pitchFamily="34" charset="0"/>
              <a:buChar char="•"/>
            </a:pPr>
            <a:r>
              <a:rPr lang="en-US" dirty="0"/>
              <a:t>C. Wealth is less equally distributed than income</a:t>
            </a:r>
          </a:p>
          <a:p>
            <a:pPr marL="365760" lvl="1" indent="-365760">
              <a:spcBef>
                <a:spcPts val="2400"/>
              </a:spcBef>
              <a:buClr>
                <a:srgbClr val="003399"/>
              </a:buClr>
              <a:buFont typeface="Arial" panose="020B0604020202020204" pitchFamily="34" charset="0"/>
              <a:buChar char="•"/>
            </a:pPr>
            <a:r>
              <a:rPr lang="en-US" dirty="0"/>
              <a:t>D. Economists haven’t figured it out yet</a:t>
            </a:r>
          </a:p>
        </p:txBody>
      </p:sp>
    </p:spTree>
    <p:extLst>
      <p:ext uri="{BB962C8B-B14F-4D97-AF65-F5344CB8AC3E}">
        <p14:creationId xmlns:p14="http://schemas.microsoft.com/office/powerpoint/2010/main" val="276610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dirty="0">
              <a:solidFill>
                <a:srgbClr val="FF0000"/>
              </a:solidFill>
            </a:endParaRPr>
          </a:p>
          <a:p>
            <a:pPr algn="ctr">
              <a:buNone/>
            </a:pPr>
            <a:r>
              <a:rPr lang="en-US" cap="small" dirty="0">
                <a:solidFill>
                  <a:srgbClr val="CC0000"/>
                </a:solidFill>
              </a:rPr>
              <a:t>II.  Capitalism</a:t>
            </a:r>
            <a:endParaRPr lang="en-US" sz="3200" i="1" cap="small" dirty="0">
              <a:solidFill>
                <a:srgbClr val="CC0000"/>
              </a:solidFill>
            </a:endParaRPr>
          </a:p>
        </p:txBody>
      </p:sp>
    </p:spTree>
    <p:extLst>
      <p:ext uri="{BB962C8B-B14F-4D97-AF65-F5344CB8AC3E}">
        <p14:creationId xmlns:p14="http://schemas.microsoft.com/office/powerpoint/2010/main" val="1809983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2304"/>
            <a:ext cx="7886700" cy="701731"/>
          </a:xfrm>
        </p:spPr>
        <p:txBody>
          <a:bodyPr>
            <a:normAutofit fontScale="90000"/>
          </a:bodyPr>
          <a:lstStyle/>
          <a:p>
            <a:pPr algn="ctr"/>
            <a:r>
              <a:rPr lang="en-GB" sz="3600" dirty="0">
                <a:solidFill>
                  <a:srgbClr val="003399"/>
                </a:solidFill>
                <a:latin typeface="+mn-lt"/>
              </a:rPr>
              <a:t>Capitalism: Private Property, Firms &amp; Markets</a:t>
            </a:r>
          </a:p>
        </p:txBody>
      </p:sp>
      <p:sp>
        <p:nvSpPr>
          <p:cNvPr id="6" name="TextBox 5"/>
          <p:cNvSpPr txBox="1"/>
          <p:nvPr/>
        </p:nvSpPr>
        <p:spPr>
          <a:xfrm>
            <a:off x="147712" y="1558981"/>
            <a:ext cx="8996288" cy="4893647"/>
          </a:xfrm>
          <a:prstGeom prst="rect">
            <a:avLst/>
          </a:prstGeom>
          <a:noFill/>
        </p:spPr>
        <p:txBody>
          <a:bodyPr wrap="square" rtlCol="0">
            <a:spAutoFit/>
          </a:bodyPr>
          <a:lstStyle/>
          <a:p>
            <a:pPr defTabSz="685800">
              <a:defRPr/>
            </a:pPr>
            <a:r>
              <a:rPr lang="en-US" sz="2400" b="1" dirty="0">
                <a:solidFill>
                  <a:prstClr val="black"/>
                </a:solidFill>
                <a:latin typeface="Calibri"/>
              </a:rPr>
              <a:t>Private property </a:t>
            </a:r>
            <a:r>
              <a:rPr lang="en-US" sz="2400" dirty="0">
                <a:solidFill>
                  <a:prstClr val="black"/>
                </a:solidFill>
                <a:latin typeface="Calibri"/>
              </a:rPr>
              <a:t>= something is private property if the person possessing it has the right to exclude others from it, to benefit from the use of it, and to trade it with others.</a:t>
            </a:r>
          </a:p>
          <a:p>
            <a:pPr defTabSz="685800">
              <a:defRPr/>
            </a:pPr>
            <a:endParaRPr lang="en-US" sz="2400" dirty="0">
              <a:solidFill>
                <a:prstClr val="black"/>
              </a:solidFill>
              <a:latin typeface="Calibri"/>
            </a:endParaRPr>
          </a:p>
          <a:p>
            <a:pPr defTabSz="685800">
              <a:defRPr/>
            </a:pPr>
            <a:r>
              <a:rPr lang="en-US" sz="2400" b="1" dirty="0">
                <a:solidFill>
                  <a:prstClr val="black"/>
                </a:solidFill>
                <a:latin typeface="Calibri"/>
              </a:rPr>
              <a:t>Markets</a:t>
            </a:r>
            <a:r>
              <a:rPr lang="en-US" sz="2400" dirty="0">
                <a:solidFill>
                  <a:prstClr val="black"/>
                </a:solidFill>
                <a:latin typeface="Calibri"/>
              </a:rPr>
              <a:t> = a way that people exchange goods and services by means of directly reciprocated transfers (buying and selling, not gifts), voluntarily entered into for mutual benefit (unlike theft, taxation), that is often impersonal (unlike transfers among friends, family)</a:t>
            </a:r>
          </a:p>
          <a:p>
            <a:pPr defTabSz="685800">
              <a:defRPr/>
            </a:pPr>
            <a:endParaRPr lang="en-US" sz="2400" dirty="0">
              <a:solidFill>
                <a:prstClr val="black"/>
              </a:solidFill>
              <a:latin typeface="Calibri"/>
            </a:endParaRPr>
          </a:p>
          <a:p>
            <a:pPr defTabSz="685800">
              <a:defRPr/>
            </a:pPr>
            <a:r>
              <a:rPr lang="en-GB" sz="2400" b="1" dirty="0">
                <a:solidFill>
                  <a:prstClr val="black"/>
                </a:solidFill>
                <a:latin typeface="Calibri"/>
              </a:rPr>
              <a:t>Firms = </a:t>
            </a:r>
            <a:r>
              <a:rPr lang="en-GB" sz="2400" dirty="0">
                <a:solidFill>
                  <a:prstClr val="black"/>
                </a:solidFill>
                <a:latin typeface="Calibri"/>
              </a:rPr>
              <a:t>Economic organizations where private owners of capital (buildings, equipment) hire and direct </a:t>
            </a:r>
            <a:r>
              <a:rPr lang="en-GB" sz="2400" dirty="0" err="1">
                <a:solidFill>
                  <a:prstClr val="black"/>
                </a:solidFill>
                <a:latin typeface="Calibri"/>
              </a:rPr>
              <a:t>labor</a:t>
            </a:r>
            <a:r>
              <a:rPr lang="en-GB" sz="2400" dirty="0">
                <a:solidFill>
                  <a:prstClr val="black"/>
                </a:solidFill>
                <a:latin typeface="Calibri"/>
              </a:rPr>
              <a:t> to produce goods and services for sale on markets  to make a profit.</a:t>
            </a:r>
          </a:p>
          <a:p>
            <a:pPr defTabSz="685800">
              <a:defRPr/>
            </a:pPr>
            <a:endParaRPr lang="en-US" sz="2400" dirty="0">
              <a:solidFill>
                <a:prstClr val="black"/>
              </a:solidFill>
              <a:latin typeface="Calibri"/>
            </a:endParaRPr>
          </a:p>
        </p:txBody>
      </p:sp>
    </p:spTree>
    <p:extLst>
      <p:ext uri="{BB962C8B-B14F-4D97-AF65-F5344CB8AC3E}">
        <p14:creationId xmlns:p14="http://schemas.microsoft.com/office/powerpoint/2010/main" val="861509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36554"/>
            <a:ext cx="7886700" cy="701731"/>
          </a:xfrm>
        </p:spPr>
        <p:txBody>
          <a:bodyPr>
            <a:normAutofit/>
          </a:bodyPr>
          <a:lstStyle/>
          <a:p>
            <a:pPr algn="ctr"/>
            <a:r>
              <a:rPr lang="en-GB" sz="3600" dirty="0">
                <a:solidFill>
                  <a:srgbClr val="003399"/>
                </a:solidFill>
                <a:latin typeface="+mn-lt"/>
              </a:rPr>
              <a:t>The Capitalist Revolution</a:t>
            </a:r>
          </a:p>
        </p:txBody>
      </p:sp>
      <p:sp>
        <p:nvSpPr>
          <p:cNvPr id="6" name="TextBox 5"/>
          <p:cNvSpPr txBox="1"/>
          <p:nvPr/>
        </p:nvSpPr>
        <p:spPr>
          <a:xfrm>
            <a:off x="533400" y="1295400"/>
            <a:ext cx="8241706" cy="4893647"/>
          </a:xfrm>
          <a:prstGeom prst="rect">
            <a:avLst/>
          </a:prstGeom>
          <a:noFill/>
        </p:spPr>
        <p:txBody>
          <a:bodyPr wrap="square" rtlCol="0">
            <a:spAutoFit/>
          </a:bodyPr>
          <a:lstStyle/>
          <a:p>
            <a:pPr defTabSz="685800">
              <a:defRPr/>
            </a:pPr>
            <a:r>
              <a:rPr lang="en-US" sz="2600" dirty="0">
                <a:solidFill>
                  <a:prstClr val="black"/>
                </a:solidFill>
                <a:latin typeface="Calibri"/>
              </a:rPr>
              <a:t>Capitalism led to growth in living standards because of:</a:t>
            </a:r>
          </a:p>
          <a:p>
            <a:pPr defTabSz="685800">
              <a:defRPr/>
            </a:pPr>
            <a:endParaRPr lang="en-US" sz="2600" dirty="0">
              <a:solidFill>
                <a:prstClr val="black"/>
              </a:solidFill>
              <a:latin typeface="Calibri"/>
            </a:endParaRPr>
          </a:p>
          <a:p>
            <a:pPr marL="342900" indent="-342900" defTabSz="685800">
              <a:buClr>
                <a:srgbClr val="003399"/>
              </a:buClr>
              <a:buFont typeface="Arial"/>
              <a:buChar char="•"/>
              <a:defRPr/>
            </a:pPr>
            <a:r>
              <a:rPr lang="en-GB" sz="2600" u="sng" dirty="0">
                <a:solidFill>
                  <a:prstClr val="black"/>
                </a:solidFill>
                <a:latin typeface="Calibri"/>
              </a:rPr>
              <a:t>Impact on technology</a:t>
            </a:r>
            <a:r>
              <a:rPr lang="en-GB" sz="2600" dirty="0">
                <a:solidFill>
                  <a:prstClr val="black"/>
                </a:solidFill>
                <a:latin typeface="Calibri"/>
              </a:rPr>
              <a:t>: firms competing in markets had strong incentives to adopt and develop new technologies</a:t>
            </a:r>
          </a:p>
          <a:p>
            <a:pPr defTabSz="685800">
              <a:buClr>
                <a:srgbClr val="003399"/>
              </a:buClr>
              <a:defRPr/>
            </a:pPr>
            <a:endParaRPr lang="en-GB" sz="2600" dirty="0">
              <a:solidFill>
                <a:prstClr val="black"/>
              </a:solidFill>
              <a:latin typeface="Calibri"/>
            </a:endParaRPr>
          </a:p>
          <a:p>
            <a:pPr marL="342900" indent="-342900" defTabSz="685800">
              <a:buClr>
                <a:srgbClr val="003399"/>
              </a:buClr>
              <a:buFont typeface="Arial"/>
              <a:buChar char="•"/>
              <a:defRPr/>
            </a:pPr>
            <a:r>
              <a:rPr lang="en-GB" sz="2600" u="sng" dirty="0">
                <a:solidFill>
                  <a:prstClr val="black"/>
                </a:solidFill>
                <a:latin typeface="Calibri"/>
              </a:rPr>
              <a:t>Specialization</a:t>
            </a:r>
            <a:r>
              <a:rPr lang="en-GB" sz="2600" dirty="0">
                <a:solidFill>
                  <a:prstClr val="black"/>
                </a:solidFill>
                <a:latin typeface="Calibri"/>
              </a:rPr>
              <a:t>: the growth of firms and the expansion of markets linking the entire world allowed historically unprecedented specialization in tasks and production</a:t>
            </a:r>
          </a:p>
          <a:p>
            <a:pPr marL="342900" indent="-342900" defTabSz="685800">
              <a:defRPr/>
            </a:pPr>
            <a:endParaRPr lang="en-GB" sz="2600" dirty="0">
              <a:solidFill>
                <a:prstClr val="black"/>
              </a:solidFill>
              <a:latin typeface="Calibri"/>
            </a:endParaRPr>
          </a:p>
          <a:p>
            <a:pPr marL="342900" indent="-342900" defTabSz="685800">
              <a:defRPr/>
            </a:pPr>
            <a:r>
              <a:rPr lang="en-GB" sz="2600" dirty="0">
                <a:solidFill>
                  <a:prstClr val="black"/>
                </a:solidFill>
                <a:latin typeface="Calibri"/>
              </a:rPr>
              <a:t>	Developing countries’ successful growth generally jumpstarted  by cheap mass production of specific goods exported to richer countries. </a:t>
            </a:r>
            <a:endParaRPr lang="en-US" sz="2600" dirty="0">
              <a:solidFill>
                <a:prstClr val="black"/>
              </a:solidFill>
              <a:latin typeface="Calibri"/>
            </a:endParaRPr>
          </a:p>
        </p:txBody>
      </p:sp>
    </p:spTree>
    <p:extLst>
      <p:ext uri="{BB962C8B-B14F-4D97-AF65-F5344CB8AC3E}">
        <p14:creationId xmlns:p14="http://schemas.microsoft.com/office/powerpoint/2010/main" val="2611268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605" y="235265"/>
            <a:ext cx="7886700" cy="701731"/>
          </a:xfrm>
        </p:spPr>
        <p:txBody>
          <a:bodyPr>
            <a:normAutofit/>
          </a:bodyPr>
          <a:lstStyle/>
          <a:p>
            <a:pPr algn="ctr"/>
            <a:r>
              <a:rPr lang="en-GB" sz="3600" dirty="0">
                <a:solidFill>
                  <a:srgbClr val="003399"/>
                </a:solidFill>
                <a:latin typeface="+mn-lt"/>
              </a:rPr>
              <a:t>Political systems</a:t>
            </a:r>
          </a:p>
        </p:txBody>
      </p:sp>
      <p:sp>
        <p:nvSpPr>
          <p:cNvPr id="6" name="TextBox 5"/>
          <p:cNvSpPr txBox="1"/>
          <p:nvPr/>
        </p:nvSpPr>
        <p:spPr>
          <a:xfrm>
            <a:off x="504605" y="936996"/>
            <a:ext cx="8180644" cy="6001643"/>
          </a:xfrm>
          <a:prstGeom prst="rect">
            <a:avLst/>
          </a:prstGeom>
          <a:noFill/>
        </p:spPr>
        <p:txBody>
          <a:bodyPr wrap="square" rtlCol="0">
            <a:spAutoFit/>
          </a:bodyPr>
          <a:lstStyle/>
          <a:p>
            <a:pPr marL="342900" indent="-342900">
              <a:buClr>
                <a:srgbClr val="003399"/>
              </a:buClr>
              <a:buFont typeface="Arial" panose="020B0604020202020204" pitchFamily="34" charset="0"/>
              <a:buChar char="•"/>
            </a:pPr>
            <a:r>
              <a:rPr lang="en-GB" sz="2400" dirty="0"/>
              <a:t>A </a:t>
            </a:r>
            <a:r>
              <a:rPr lang="en-GB" sz="2400" b="1" dirty="0"/>
              <a:t>political system </a:t>
            </a:r>
            <a:r>
              <a:rPr lang="en-GB" sz="2400" dirty="0"/>
              <a:t>determines how governments will be selected, and how those governments will make and implement decisions.</a:t>
            </a:r>
          </a:p>
          <a:p>
            <a:endParaRPr lang="en-GB" sz="2400" dirty="0"/>
          </a:p>
          <a:p>
            <a:pPr marL="342900" indent="-342900">
              <a:buClr>
                <a:srgbClr val="003399"/>
              </a:buClr>
              <a:buFont typeface="Arial" panose="020B0604020202020204" pitchFamily="34" charset="0"/>
              <a:buChar char="•"/>
            </a:pPr>
            <a:r>
              <a:rPr lang="en-GB" sz="2400" b="1" dirty="0"/>
              <a:t>Capitalism coexists with various political systems: </a:t>
            </a:r>
          </a:p>
          <a:p>
            <a:r>
              <a:rPr lang="en-GB" sz="2400" dirty="0"/>
              <a:t>	- Democracies: free elections (1 person=1 vote), free 	political parties and press, individual rights</a:t>
            </a:r>
          </a:p>
          <a:p>
            <a:r>
              <a:rPr lang="en-GB" sz="2400" dirty="0"/>
              <a:t>	- Authoritarian regimes</a:t>
            </a:r>
          </a:p>
          <a:p>
            <a:endParaRPr lang="en-GB" sz="2400" dirty="0"/>
          </a:p>
          <a:p>
            <a:pPr marL="342900" indent="-342900">
              <a:buClr>
                <a:srgbClr val="003399"/>
              </a:buClr>
              <a:buFont typeface="Arial" panose="020B0604020202020204" pitchFamily="34" charset="0"/>
              <a:buChar char="•"/>
            </a:pPr>
            <a:r>
              <a:rPr lang="en-GB" sz="2400" b="1" dirty="0"/>
              <a:t>In advanced economies, mix of capitalism and socialism: </a:t>
            </a:r>
          </a:p>
          <a:p>
            <a:r>
              <a:rPr lang="en-GB" sz="2400" dirty="0"/>
              <a:t>	- 30-50% of pre-tax incomes are “socialized” through 	taxes to provide:</a:t>
            </a:r>
          </a:p>
          <a:p>
            <a:r>
              <a:rPr lang="en-GB" sz="2400" dirty="0"/>
              <a:t>	- </a:t>
            </a:r>
            <a:r>
              <a:rPr lang="en-GB" sz="2400" b="1" dirty="0"/>
              <a:t>public goods</a:t>
            </a:r>
            <a:r>
              <a:rPr lang="en-GB" sz="2400" dirty="0"/>
              <a:t> (infrastructure, police, </a:t>
            </a:r>
            <a:r>
              <a:rPr lang="en-GB" sz="2400" dirty="0" err="1"/>
              <a:t>defense</a:t>
            </a:r>
            <a:r>
              <a:rPr lang="en-GB" sz="2400" dirty="0"/>
              <a:t>, etc.) </a:t>
            </a:r>
          </a:p>
          <a:p>
            <a:r>
              <a:rPr lang="en-GB" sz="2400" dirty="0"/>
              <a:t>	- </a:t>
            </a:r>
            <a:r>
              <a:rPr lang="en-GB" sz="2400" b="1" dirty="0"/>
              <a:t>social state</a:t>
            </a:r>
            <a:r>
              <a:rPr lang="en-GB" sz="2400" dirty="0"/>
              <a:t> (education for kids, health for the sick, 	pensions for the old, income support for the poor) </a:t>
            </a:r>
          </a:p>
          <a:p>
            <a:endParaRPr lang="en-GB" sz="2400" dirty="0"/>
          </a:p>
        </p:txBody>
      </p:sp>
    </p:spTree>
    <p:extLst>
      <p:ext uri="{BB962C8B-B14F-4D97-AF65-F5344CB8AC3E}">
        <p14:creationId xmlns:p14="http://schemas.microsoft.com/office/powerpoint/2010/main" val="1691293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EBAEBF6-1E25-826F-565D-CB88251A416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147" y="152400"/>
            <a:ext cx="9544293" cy="6744483"/>
          </a:xfrm>
        </p:spPr>
      </p:pic>
    </p:spTree>
    <p:extLst>
      <p:ext uri="{BB962C8B-B14F-4D97-AF65-F5344CB8AC3E}">
        <p14:creationId xmlns:p14="http://schemas.microsoft.com/office/powerpoint/2010/main" val="3180291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dirty="0">
              <a:solidFill>
                <a:srgbClr val="FF0000"/>
              </a:solidFill>
            </a:endParaRPr>
          </a:p>
          <a:p>
            <a:pPr algn="ctr">
              <a:buNone/>
            </a:pPr>
            <a:r>
              <a:rPr lang="en-US" cap="small" dirty="0">
                <a:solidFill>
                  <a:srgbClr val="CC0000"/>
                </a:solidFill>
              </a:rPr>
              <a:t>III.  Overview of the Course</a:t>
            </a:r>
            <a:endParaRPr lang="en-US" sz="3200" i="1" cap="small" dirty="0">
              <a:solidFill>
                <a:srgbClr val="CC0000"/>
              </a:solidFill>
            </a:endParaRPr>
          </a:p>
        </p:txBody>
      </p:sp>
    </p:spTree>
    <p:extLst>
      <p:ext uri="{BB962C8B-B14F-4D97-AF65-F5344CB8AC3E}">
        <p14:creationId xmlns:p14="http://schemas.microsoft.com/office/powerpoint/2010/main" val="3810800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dirty="0">
              <a:solidFill>
                <a:srgbClr val="FF0000"/>
              </a:solidFill>
            </a:endParaRPr>
          </a:p>
          <a:p>
            <a:pPr algn="ctr">
              <a:buNone/>
            </a:pPr>
            <a:r>
              <a:rPr lang="en-US" cap="small" dirty="0">
                <a:solidFill>
                  <a:srgbClr val="CC0000"/>
                </a:solidFill>
              </a:rPr>
              <a:t>I.  Course Logistics</a:t>
            </a:r>
            <a:endParaRPr lang="en-US" sz="3200" i="1" cap="small" dirty="0">
              <a:solidFill>
                <a:srgbClr val="CC0000"/>
              </a:solidFill>
            </a:endParaRPr>
          </a:p>
        </p:txBody>
      </p:sp>
    </p:spTree>
    <p:extLst>
      <p:ext uri="{BB962C8B-B14F-4D97-AF65-F5344CB8AC3E}">
        <p14:creationId xmlns:p14="http://schemas.microsoft.com/office/powerpoint/2010/main" val="2332942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Microeconomics</a:t>
            </a:r>
          </a:p>
          <a:p>
            <a:pPr marL="365760" indent="-365760">
              <a:spcBef>
                <a:spcPts val="2400"/>
              </a:spcBef>
              <a:buClr>
                <a:srgbClr val="003399"/>
              </a:buClr>
            </a:pPr>
            <a:r>
              <a:rPr lang="en-US" sz="2800" dirty="0"/>
              <a:t>Study of economic behavior at the level of economic “agents”: this is the micro-level</a:t>
            </a:r>
          </a:p>
          <a:p>
            <a:pPr marL="365760" indent="-365760">
              <a:spcBef>
                <a:spcPts val="2400"/>
              </a:spcBef>
              <a:buClr>
                <a:srgbClr val="003399"/>
              </a:buClr>
            </a:pPr>
            <a:r>
              <a:rPr lang="en-US" sz="2800" dirty="0"/>
              <a:t>How individual consumers and producers make decisions; what happens in the market for particular goods</a:t>
            </a:r>
          </a:p>
          <a:p>
            <a:pPr marL="365760" indent="-365760">
              <a:spcBef>
                <a:spcPts val="2400"/>
              </a:spcBef>
              <a:buClr>
                <a:srgbClr val="003399"/>
              </a:buClr>
            </a:pPr>
            <a:r>
              <a:rPr lang="en-US" sz="2800" dirty="0"/>
              <a:t>Microeconomics shows why markets work well under traditional assumptions.</a:t>
            </a:r>
          </a:p>
          <a:p>
            <a:pPr marL="365760" indent="-365760">
              <a:spcBef>
                <a:spcPts val="2400"/>
              </a:spcBef>
              <a:buClr>
                <a:srgbClr val="003399"/>
              </a:buClr>
            </a:pPr>
            <a:r>
              <a:rPr lang="en-US" sz="2800" dirty="0"/>
              <a:t>We will include much discussion of market failures</a:t>
            </a:r>
          </a:p>
        </p:txBody>
      </p:sp>
    </p:spTree>
    <p:extLst>
      <p:ext uri="{BB962C8B-B14F-4D97-AF65-F5344CB8AC3E}">
        <p14:creationId xmlns:p14="http://schemas.microsoft.com/office/powerpoint/2010/main" val="85840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Macroeconomics</a:t>
            </a:r>
          </a:p>
          <a:p>
            <a:pPr marL="365760" indent="-365760">
              <a:spcBef>
                <a:spcPts val="2400"/>
              </a:spcBef>
              <a:buClr>
                <a:srgbClr val="003399"/>
              </a:buClr>
            </a:pPr>
            <a:r>
              <a:rPr lang="en-US" sz="2800" dirty="0"/>
              <a:t>Study of the behavior of the economy as a whole.</a:t>
            </a:r>
          </a:p>
          <a:p>
            <a:pPr marL="365760" indent="-365760">
              <a:spcBef>
                <a:spcPts val="2400"/>
              </a:spcBef>
              <a:buClr>
                <a:srgbClr val="003399"/>
              </a:buClr>
            </a:pPr>
            <a:r>
              <a:rPr lang="en-US" sz="2800" dirty="0"/>
              <a:t>What determines the behavior of overall employment, total output, and prices?</a:t>
            </a:r>
          </a:p>
          <a:p>
            <a:pPr marL="365760" indent="-365760">
              <a:spcBef>
                <a:spcPts val="2400"/>
              </a:spcBef>
              <a:buClr>
                <a:srgbClr val="003399"/>
              </a:buClr>
            </a:pPr>
            <a:r>
              <a:rPr lang="en-US" sz="2800" dirty="0"/>
              <a:t>Microeconomics does not scale up well at macro level, hence the need for a different approach (Keynes revolution in the 1930s-1940s)</a:t>
            </a:r>
          </a:p>
          <a:p>
            <a:pPr marL="365760" indent="-365760">
              <a:spcBef>
                <a:spcPts val="2400"/>
              </a:spcBef>
              <a:buClr>
                <a:srgbClr val="003399"/>
              </a:buClr>
            </a:pPr>
            <a:r>
              <a:rPr lang="en-US" sz="2800" dirty="0"/>
              <a:t>Government policy has a profound impact on the macroeconomy.</a:t>
            </a:r>
          </a:p>
        </p:txBody>
      </p:sp>
    </p:spTree>
    <p:extLst>
      <p:ext uri="{BB962C8B-B14F-4D97-AF65-F5344CB8AC3E}">
        <p14:creationId xmlns:p14="http://schemas.microsoft.com/office/powerpoint/2010/main" val="422263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Two Key Features of Economic Analysis</a:t>
            </a:r>
          </a:p>
          <a:p>
            <a:pPr marL="365760" indent="-365760">
              <a:spcBef>
                <a:spcPts val="2400"/>
              </a:spcBef>
              <a:buClr>
                <a:srgbClr val="003399"/>
              </a:buClr>
            </a:pPr>
            <a:r>
              <a:rPr lang="en-US" sz="2800" dirty="0">
                <a:solidFill>
                  <a:srgbClr val="CC0000"/>
                </a:solidFill>
              </a:rPr>
              <a:t>Theory:</a:t>
            </a:r>
            <a:r>
              <a:rPr lang="en-US" sz="2800" dirty="0"/>
              <a:t>  Start with assumptions and derive implications. Uses mathematics/diagrams.</a:t>
            </a:r>
          </a:p>
          <a:p>
            <a:pPr marL="365760" indent="-365760">
              <a:spcBef>
                <a:spcPts val="2400"/>
              </a:spcBef>
              <a:buClr>
                <a:srgbClr val="003399"/>
              </a:buClr>
            </a:pPr>
            <a:r>
              <a:rPr lang="en-US" sz="2800" dirty="0">
                <a:solidFill>
                  <a:srgbClr val="CC0000"/>
                </a:solidFill>
              </a:rPr>
              <a:t>Empirical Evidence:  </a:t>
            </a:r>
            <a:r>
              <a:rPr lang="en-US" sz="2800" dirty="0"/>
              <a:t>Are the implications and predictions of the theory verified in real-world data? Uses data and statistics.</a:t>
            </a:r>
          </a:p>
          <a:p>
            <a:pPr marL="365760" indent="-365760">
              <a:spcBef>
                <a:spcPts val="2400"/>
              </a:spcBef>
              <a:buClr>
                <a:srgbClr val="003399"/>
              </a:buClr>
            </a:pPr>
            <a:r>
              <a:rPr lang="en-US" sz="2800" dirty="0"/>
              <a:t>In Econ 2 we will discuss both theory and evidence.</a:t>
            </a:r>
          </a:p>
          <a:p>
            <a:pPr marL="365760" indent="-365760">
              <a:spcBef>
                <a:spcPts val="2400"/>
              </a:spcBef>
              <a:buClr>
                <a:srgbClr val="003399"/>
              </a:buClr>
            </a:pPr>
            <a:r>
              <a:rPr lang="en-US" sz="2800" dirty="0"/>
              <a:t>Goal is to show accessible outstanding recent empirical research testing model predictions.</a:t>
            </a:r>
          </a:p>
        </p:txBody>
      </p:sp>
    </p:spTree>
    <p:extLst>
      <p:ext uri="{BB962C8B-B14F-4D97-AF65-F5344CB8AC3E}">
        <p14:creationId xmlns:p14="http://schemas.microsoft.com/office/powerpoint/2010/main" val="809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Positive vs. Normative Economic Analysis</a:t>
            </a:r>
          </a:p>
          <a:p>
            <a:pPr marL="365760" indent="-365760">
              <a:spcBef>
                <a:spcPts val="2400"/>
              </a:spcBef>
              <a:buClr>
                <a:srgbClr val="003399"/>
              </a:buClr>
            </a:pPr>
            <a:r>
              <a:rPr lang="en-US" sz="2800" dirty="0">
                <a:solidFill>
                  <a:srgbClr val="CC0000"/>
                </a:solidFill>
              </a:rPr>
              <a:t>Positive economics: What is? </a:t>
            </a:r>
            <a:r>
              <a:rPr lang="en-US" sz="2800" dirty="0"/>
              <a:t>Example: what would happen if you tax the rich more?</a:t>
            </a:r>
          </a:p>
          <a:p>
            <a:pPr marL="365760" indent="-365760">
              <a:spcBef>
                <a:spcPts val="2400"/>
              </a:spcBef>
              <a:buClr>
                <a:srgbClr val="003399"/>
              </a:buClr>
            </a:pPr>
            <a:r>
              <a:rPr lang="en-US" sz="2800" dirty="0">
                <a:solidFill>
                  <a:srgbClr val="CC0000"/>
                </a:solidFill>
              </a:rPr>
              <a:t>Normative economics: What ought to be? </a:t>
            </a:r>
            <a:r>
              <a:rPr lang="en-US" sz="2800" dirty="0"/>
              <a:t>Example: how much should we tax the rich?</a:t>
            </a:r>
          </a:p>
          <a:p>
            <a:pPr marL="365760" indent="-365760">
              <a:spcBef>
                <a:spcPts val="2400"/>
              </a:spcBef>
              <a:buClr>
                <a:srgbClr val="003399"/>
              </a:buClr>
            </a:pPr>
            <a:r>
              <a:rPr lang="en-US" sz="2800" dirty="0"/>
              <a:t>Positive economics is a 1</a:t>
            </a:r>
            <a:r>
              <a:rPr lang="en-US" sz="2800" baseline="30000" dirty="0"/>
              <a:t>st</a:t>
            </a:r>
            <a:r>
              <a:rPr lang="en-US" sz="2800" dirty="0"/>
              <a:t> step to address normative economics. </a:t>
            </a:r>
          </a:p>
          <a:p>
            <a:pPr marL="365760" indent="-365760">
              <a:spcBef>
                <a:spcPts val="2400"/>
              </a:spcBef>
              <a:buClr>
                <a:srgbClr val="003399"/>
              </a:buClr>
            </a:pPr>
            <a:r>
              <a:rPr lang="en-US" sz="2800" dirty="0"/>
              <a:t>But normative economics requires to make value judgements. Example: Is it fair to take from the rich to help the poor?</a:t>
            </a:r>
          </a:p>
        </p:txBody>
      </p:sp>
    </p:spTree>
    <p:extLst>
      <p:ext uri="{BB962C8B-B14F-4D97-AF65-F5344CB8AC3E}">
        <p14:creationId xmlns:p14="http://schemas.microsoft.com/office/powerpoint/2010/main" val="309197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References</a:t>
            </a:r>
          </a:p>
          <a:p>
            <a:pPr marL="365760" indent="-365760">
              <a:spcBef>
                <a:spcPts val="2400"/>
              </a:spcBef>
              <a:buClr>
                <a:srgbClr val="003399"/>
              </a:buClr>
            </a:pPr>
            <a:r>
              <a:rPr lang="en-US" sz="2800" dirty="0"/>
              <a:t>CORE-The Economy 2.0, micro, </a:t>
            </a:r>
            <a:r>
              <a:rPr lang="en-US" sz="2800" dirty="0">
                <a:hlinkClick r:id="rId3"/>
              </a:rPr>
              <a:t>Unit 1</a:t>
            </a:r>
            <a:r>
              <a:rPr lang="en-US" sz="2800" dirty="0"/>
              <a:t>.</a:t>
            </a:r>
            <a:endParaRPr lang="en-US" sz="2400" dirty="0"/>
          </a:p>
          <a:p>
            <a:pPr marL="365760" indent="-365760">
              <a:spcBef>
                <a:spcPts val="2400"/>
              </a:spcBef>
              <a:buClr>
                <a:srgbClr val="003399"/>
              </a:buClr>
            </a:pPr>
            <a:r>
              <a:rPr lang="en-US" sz="2800" dirty="0" err="1"/>
              <a:t>Ourworldindata</a:t>
            </a:r>
            <a:r>
              <a:rPr lang="en-US" sz="2800" dirty="0"/>
              <a:t>, </a:t>
            </a:r>
            <a:r>
              <a:rPr lang="en-US" sz="2800" dirty="0">
                <a:hlinkClick r:id="rId4"/>
              </a:rPr>
              <a:t>economic growth</a:t>
            </a:r>
            <a:endParaRPr lang="en-US" sz="2800" dirty="0"/>
          </a:p>
          <a:p>
            <a:pPr marL="365760" indent="-365760">
              <a:spcBef>
                <a:spcPts val="2400"/>
              </a:spcBef>
              <a:buClr>
                <a:srgbClr val="003399"/>
              </a:buClr>
            </a:pPr>
            <a:r>
              <a:rPr lang="en-US" sz="2800" dirty="0">
                <a:hlinkClick r:id="rId5"/>
              </a:rPr>
              <a:t>World Inequality Report, 2022</a:t>
            </a:r>
            <a:endParaRPr lang="en-US" sz="2800" dirty="0"/>
          </a:p>
          <a:p>
            <a:pPr marL="365760" indent="-365760">
              <a:spcBef>
                <a:spcPts val="2400"/>
              </a:spcBef>
              <a:buClr>
                <a:srgbClr val="003399"/>
              </a:buClr>
            </a:pPr>
            <a:r>
              <a:rPr lang="en-US" sz="2800" dirty="0"/>
              <a:t>Piketty, Thomas 2022, A Brief History of Equality. Harvard University Press. </a:t>
            </a:r>
          </a:p>
          <a:p>
            <a:pPr marL="365760" indent="-365760">
              <a:spcBef>
                <a:spcPts val="2400"/>
              </a:spcBef>
              <a:buClr>
                <a:srgbClr val="003399"/>
              </a:buClr>
            </a:pPr>
            <a:r>
              <a:rPr lang="en-US" sz="2800" dirty="0" err="1"/>
              <a:t>Saez</a:t>
            </a:r>
            <a:r>
              <a:rPr lang="en-US" sz="2800" dirty="0"/>
              <a:t>, Emmanuel and Gabriel Zucman. 2019. The Triumph of Injustice, Norton.</a:t>
            </a:r>
          </a:p>
          <a:p>
            <a:pPr marL="0" indent="0">
              <a:spcBef>
                <a:spcPts val="2400"/>
              </a:spcBef>
              <a:buClr>
                <a:srgbClr val="003399"/>
              </a:buClr>
              <a:buNone/>
            </a:pPr>
            <a:endParaRPr lang="en-US" sz="2800" dirty="0"/>
          </a:p>
        </p:txBody>
      </p:sp>
    </p:spTree>
    <p:extLst>
      <p:ext uri="{BB962C8B-B14F-4D97-AF65-F5344CB8AC3E}">
        <p14:creationId xmlns:p14="http://schemas.microsoft.com/office/powerpoint/2010/main" val="256871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External Course Website:</a:t>
            </a:r>
          </a:p>
          <a:p>
            <a:pPr marL="0" indent="0" algn="ctr">
              <a:spcBef>
                <a:spcPts val="3000"/>
              </a:spcBef>
              <a:buClr>
                <a:srgbClr val="0000FF"/>
              </a:buClr>
              <a:buNone/>
            </a:pPr>
            <a:r>
              <a:rPr lang="en-US" sz="2800" dirty="0">
                <a:solidFill>
                  <a:srgbClr val="003399"/>
                </a:solidFill>
                <a:hlinkClick r:id="rId3"/>
              </a:rPr>
              <a:t>https://eml.berkeley.edu/~saez/econ2/econ2.html</a:t>
            </a:r>
            <a:endParaRPr lang="en-US" sz="2800" dirty="0">
              <a:solidFill>
                <a:srgbClr val="003399"/>
              </a:solidFill>
            </a:endParaRPr>
          </a:p>
          <a:p>
            <a:pPr marL="0" indent="0" algn="ctr">
              <a:spcBef>
                <a:spcPts val="3000"/>
              </a:spcBef>
              <a:buClr>
                <a:srgbClr val="0000FF"/>
              </a:buClr>
              <a:buNone/>
            </a:pPr>
            <a:r>
              <a:rPr lang="en-US" sz="2800" dirty="0">
                <a:solidFill>
                  <a:srgbClr val="003399"/>
                </a:solidFill>
              </a:rPr>
              <a:t>For lecture slides and assignments</a:t>
            </a:r>
          </a:p>
          <a:p>
            <a:pPr marL="0" indent="0" algn="ctr">
              <a:spcBef>
                <a:spcPts val="3000"/>
              </a:spcBef>
              <a:buClr>
                <a:srgbClr val="0000FF"/>
              </a:buClr>
              <a:buNone/>
            </a:pPr>
            <a:r>
              <a:rPr lang="en-US" dirty="0">
                <a:solidFill>
                  <a:srgbClr val="003399"/>
                </a:solidFill>
              </a:rPr>
              <a:t>B-Course Website:</a:t>
            </a:r>
          </a:p>
          <a:p>
            <a:pPr marL="0" indent="0" algn="ctr">
              <a:spcBef>
                <a:spcPts val="3000"/>
              </a:spcBef>
              <a:buClr>
                <a:srgbClr val="0000FF"/>
              </a:buClr>
              <a:buNone/>
            </a:pPr>
            <a:r>
              <a:rPr lang="en-US" sz="2800" dirty="0">
                <a:solidFill>
                  <a:srgbClr val="003399"/>
                </a:solidFill>
                <a:hlinkClick r:id="rId4"/>
              </a:rPr>
              <a:t>https://bcourses.berkeley.edu/courses/1538268</a:t>
            </a:r>
            <a:endParaRPr lang="en-US" sz="2800" dirty="0">
              <a:solidFill>
                <a:srgbClr val="003399"/>
              </a:solidFill>
            </a:endParaRPr>
          </a:p>
          <a:p>
            <a:pPr marL="0" indent="0" algn="ctr">
              <a:spcBef>
                <a:spcPts val="3000"/>
              </a:spcBef>
              <a:buClr>
                <a:srgbClr val="0000FF"/>
              </a:buClr>
              <a:buNone/>
            </a:pPr>
            <a:r>
              <a:rPr lang="en-US" sz="2800" dirty="0">
                <a:solidFill>
                  <a:srgbClr val="003399"/>
                </a:solidFill>
              </a:rPr>
              <a:t>For lecture recordings</a:t>
            </a:r>
          </a:p>
          <a:p>
            <a:pPr marL="0" indent="0" algn="ctr">
              <a:spcBef>
                <a:spcPts val="3000"/>
              </a:spcBef>
              <a:buClr>
                <a:srgbClr val="0000FF"/>
              </a:buClr>
              <a:buNone/>
            </a:pPr>
            <a:endParaRPr lang="en-US" sz="2800" dirty="0">
              <a:solidFill>
                <a:srgbClr val="003399"/>
              </a:solidFill>
            </a:endParaRPr>
          </a:p>
          <a:p>
            <a:pPr marL="0" indent="0" algn="ctr">
              <a:spcBef>
                <a:spcPts val="3000"/>
              </a:spcBef>
              <a:buClr>
                <a:srgbClr val="0000FF"/>
              </a:buClr>
              <a:buNone/>
            </a:pPr>
            <a:endParaRPr lang="en-US" sz="2800" dirty="0">
              <a:solidFill>
                <a:srgbClr val="003399"/>
              </a:solidFill>
            </a:endParaRPr>
          </a:p>
          <a:p>
            <a:pPr marL="0" indent="0" algn="ctr">
              <a:spcBef>
                <a:spcPts val="3000"/>
              </a:spcBef>
              <a:buClr>
                <a:srgbClr val="0000FF"/>
              </a:buClr>
              <a:buNone/>
            </a:pPr>
            <a:endParaRPr lang="en-US" sz="2800" dirty="0">
              <a:solidFill>
                <a:srgbClr val="003399"/>
              </a:solidFill>
            </a:endParaRPr>
          </a:p>
        </p:txBody>
      </p:sp>
    </p:spTree>
    <p:extLst>
      <p:ext uri="{BB962C8B-B14F-4D97-AF65-F5344CB8AC3E}">
        <p14:creationId xmlns:p14="http://schemas.microsoft.com/office/powerpoint/2010/main" val="1864184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Teaching</a:t>
            </a:r>
          </a:p>
          <a:p>
            <a:pPr marL="365760" indent="-365760">
              <a:spcBef>
                <a:spcPts val="2400"/>
              </a:spcBef>
              <a:buClr>
                <a:srgbClr val="003399"/>
              </a:buClr>
            </a:pPr>
            <a:r>
              <a:rPr lang="en-US" sz="2800" dirty="0"/>
              <a:t>The lectures are essential, count for 8% of grade</a:t>
            </a:r>
          </a:p>
          <a:p>
            <a:pPr marL="365760" indent="-365760">
              <a:spcBef>
                <a:spcPts val="2400"/>
              </a:spcBef>
              <a:buClr>
                <a:srgbClr val="003399"/>
              </a:buClr>
            </a:pPr>
            <a:r>
              <a:rPr lang="en-US" sz="2800" dirty="0"/>
              <a:t>Strict policy: no laptops, earphones, phones (except for quizzes). Only tablets flat on desk. GSIs at the back monitor policy. </a:t>
            </a:r>
          </a:p>
          <a:p>
            <a:pPr marL="365760" indent="-365760">
              <a:spcBef>
                <a:spcPts val="2400"/>
              </a:spcBef>
              <a:buClr>
                <a:srgbClr val="003399"/>
              </a:buClr>
            </a:pPr>
            <a:r>
              <a:rPr lang="en-US" sz="2800" dirty="0"/>
              <a:t>Lectures will be recorded and posted on </a:t>
            </a:r>
            <a:r>
              <a:rPr lang="en-US" sz="2800" dirty="0" err="1"/>
              <a:t>Bcourse</a:t>
            </a:r>
            <a:endParaRPr lang="en-US" sz="2800" dirty="0"/>
          </a:p>
          <a:p>
            <a:pPr marL="365760" indent="-365760">
              <a:spcBef>
                <a:spcPts val="2400"/>
              </a:spcBef>
              <a:buClr>
                <a:srgbClr val="003399"/>
              </a:buClr>
            </a:pPr>
            <a:r>
              <a:rPr lang="en-US" sz="2800" dirty="0"/>
              <a:t>Slides will be posted by 3pm on the day of lecture. </a:t>
            </a:r>
          </a:p>
          <a:p>
            <a:pPr marL="365760" indent="-365760">
              <a:spcBef>
                <a:spcPts val="2400"/>
              </a:spcBef>
              <a:buClr>
                <a:srgbClr val="003399"/>
              </a:buClr>
            </a:pPr>
            <a:r>
              <a:rPr lang="en-US" sz="2800" dirty="0"/>
              <a:t>Section is also incredibly valuable</a:t>
            </a:r>
          </a:p>
          <a:p>
            <a:pPr marL="365760" indent="-365760">
              <a:spcBef>
                <a:spcPts val="2400"/>
              </a:spcBef>
              <a:buClr>
                <a:srgbClr val="003399"/>
              </a:buClr>
            </a:pPr>
            <a:r>
              <a:rPr lang="en-US" sz="2800" dirty="0"/>
              <a:t>Office hours and additional tutoring available</a:t>
            </a:r>
          </a:p>
          <a:p>
            <a:pPr marL="365760" indent="-365760">
              <a:spcBef>
                <a:spcPts val="2400"/>
              </a:spcBef>
              <a:buClr>
                <a:srgbClr val="003399"/>
              </a:buClr>
            </a:pPr>
            <a:r>
              <a:rPr lang="en-US" sz="2800" dirty="0"/>
              <a:t>Feel free to ask questions during and after class</a:t>
            </a:r>
          </a:p>
        </p:txBody>
      </p:sp>
    </p:spTree>
    <p:extLst>
      <p:ext uri="{BB962C8B-B14F-4D97-AF65-F5344CB8AC3E}">
        <p14:creationId xmlns:p14="http://schemas.microsoft.com/office/powerpoint/2010/main" val="248699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Enrollment</a:t>
            </a:r>
          </a:p>
          <a:p>
            <a:pPr marL="365760" indent="-365760">
              <a:spcBef>
                <a:spcPts val="2400"/>
              </a:spcBef>
              <a:buClr>
                <a:srgbClr val="003399"/>
              </a:buClr>
            </a:pPr>
            <a:r>
              <a:rPr lang="en-US" sz="2800" dirty="0"/>
              <a:t>Enrollment is handled through the </a:t>
            </a:r>
            <a:r>
              <a:rPr lang="en-US" sz="2800" dirty="0" err="1"/>
              <a:t>CalCentral</a:t>
            </a:r>
            <a:r>
              <a:rPr lang="en-US" sz="2800" dirty="0"/>
              <a:t> waiting list.</a:t>
            </a:r>
          </a:p>
          <a:p>
            <a:pPr marL="365760" indent="-365760">
              <a:spcBef>
                <a:spcPts val="2400"/>
              </a:spcBef>
              <a:buClr>
                <a:srgbClr val="003399"/>
              </a:buClr>
            </a:pPr>
            <a:r>
              <a:rPr lang="en-US" sz="2800" dirty="0"/>
              <a:t>There is typically space for everybody on the waiting list due to dropouts</a:t>
            </a:r>
          </a:p>
          <a:p>
            <a:pPr marL="365760" indent="-365760">
              <a:spcBef>
                <a:spcPts val="2400"/>
              </a:spcBef>
              <a:buClr>
                <a:srgbClr val="003399"/>
              </a:buClr>
            </a:pPr>
            <a:r>
              <a:rPr lang="en-US" sz="2800" dirty="0"/>
              <a:t>Other questions, go to: </a:t>
            </a:r>
            <a:r>
              <a:rPr lang="en-US" sz="2800" dirty="0">
                <a:solidFill>
                  <a:srgbClr val="0000FF"/>
                </a:solidFill>
                <a:hlinkClick r:id="rId3"/>
              </a:rPr>
              <a:t>https://www.econ.berkeley.edu/undergrad/home/enrollment-procedures</a:t>
            </a:r>
            <a:endParaRPr lang="en-US" sz="2800" dirty="0">
              <a:solidFill>
                <a:srgbClr val="0000FF"/>
              </a:solidFill>
            </a:endParaRPr>
          </a:p>
        </p:txBody>
      </p:sp>
    </p:spTree>
    <p:extLst>
      <p:ext uri="{BB962C8B-B14F-4D97-AF65-F5344CB8AC3E}">
        <p14:creationId xmlns:p14="http://schemas.microsoft.com/office/powerpoint/2010/main" val="1548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Recommended Readings</a:t>
            </a:r>
          </a:p>
          <a:p>
            <a:pPr marL="365760" indent="-365760">
              <a:spcBef>
                <a:spcPts val="2400"/>
              </a:spcBef>
              <a:buClr>
                <a:srgbClr val="003399"/>
              </a:buClr>
            </a:pPr>
            <a:r>
              <a:rPr lang="en-US" sz="2800" dirty="0">
                <a:solidFill>
                  <a:srgbClr val="CC0000"/>
                </a:solidFill>
              </a:rPr>
              <a:t>Textbook 1:</a:t>
            </a:r>
            <a:r>
              <a:rPr lang="en-US" sz="2800" dirty="0"/>
              <a:t>  Frank, Bernanke, Antonovics, and Heffetz, </a:t>
            </a:r>
            <a:r>
              <a:rPr lang="en-US" sz="2800" i="1" dirty="0"/>
              <a:t>Principles of Economics</a:t>
            </a:r>
            <a:r>
              <a:rPr lang="en-US" sz="2800" dirty="0"/>
              <a:t>, 8</a:t>
            </a:r>
            <a:r>
              <a:rPr lang="en-US" sz="2800" baseline="30000" dirty="0"/>
              <a:t>th</a:t>
            </a:r>
            <a:r>
              <a:rPr lang="en-US" sz="2800" dirty="0"/>
              <a:t> edition.</a:t>
            </a:r>
            <a:endParaRPr lang="en-US" sz="2400" dirty="0"/>
          </a:p>
          <a:p>
            <a:pPr marL="1165860" lvl="2" indent="-365760">
              <a:spcBef>
                <a:spcPts val="1200"/>
              </a:spcBef>
              <a:buClr>
                <a:srgbClr val="003399"/>
              </a:buClr>
            </a:pPr>
            <a:r>
              <a:rPr lang="en-US" sz="2800" dirty="0"/>
              <a:t>Cheap paperback, digital rental at amazon</a:t>
            </a:r>
          </a:p>
          <a:p>
            <a:pPr marL="1165860" lvl="2" indent="-365760">
              <a:spcBef>
                <a:spcPts val="1200"/>
              </a:spcBef>
              <a:buClr>
                <a:srgbClr val="003399"/>
              </a:buClr>
            </a:pPr>
            <a:r>
              <a:rPr lang="en-US" sz="2800" dirty="0"/>
              <a:t>Traditional econ textbook</a:t>
            </a:r>
          </a:p>
          <a:p>
            <a:pPr marL="365760" indent="-365760">
              <a:spcBef>
                <a:spcPts val="2400"/>
              </a:spcBef>
              <a:buClr>
                <a:srgbClr val="003399"/>
              </a:buClr>
            </a:pPr>
            <a:r>
              <a:rPr lang="en-US" sz="2800" dirty="0">
                <a:solidFill>
                  <a:srgbClr val="CC0000"/>
                </a:solidFill>
              </a:rPr>
              <a:t>Textbook 2: </a:t>
            </a:r>
            <a:r>
              <a:rPr lang="en-US" sz="2800" dirty="0"/>
              <a:t>CORE-The Economy 2.0</a:t>
            </a:r>
            <a:endParaRPr lang="en-US" sz="2400" dirty="0"/>
          </a:p>
          <a:p>
            <a:pPr marL="1165860" lvl="2" indent="-365760">
              <a:spcBef>
                <a:spcPts val="1200"/>
              </a:spcBef>
              <a:buClr>
                <a:srgbClr val="003399"/>
              </a:buClr>
            </a:pPr>
            <a:r>
              <a:rPr lang="en-US" sz="2800" dirty="0"/>
              <a:t>Free at </a:t>
            </a:r>
            <a:r>
              <a:rPr lang="en-US" sz="2800" dirty="0">
                <a:hlinkClick r:id="rId3"/>
              </a:rPr>
              <a:t>www.core-econ.org/the-economy/</a:t>
            </a:r>
            <a:endParaRPr lang="en-US" sz="2800" dirty="0"/>
          </a:p>
          <a:p>
            <a:pPr marL="1165860" lvl="2" indent="-365760">
              <a:spcBef>
                <a:spcPts val="1200"/>
              </a:spcBef>
              <a:buClr>
                <a:srgbClr val="003399"/>
              </a:buClr>
            </a:pPr>
            <a:r>
              <a:rPr lang="en-US" sz="2800" dirty="0"/>
              <a:t>Political economy broader view</a:t>
            </a:r>
          </a:p>
          <a:p>
            <a:pPr marL="365760" indent="-365760">
              <a:spcBef>
                <a:spcPts val="2400"/>
              </a:spcBef>
              <a:buClr>
                <a:srgbClr val="003399"/>
              </a:buClr>
            </a:pPr>
            <a:r>
              <a:rPr lang="en-US" sz="2800" dirty="0">
                <a:solidFill>
                  <a:srgbClr val="CC0000"/>
                </a:solidFill>
              </a:rPr>
              <a:t>Journal articles:  </a:t>
            </a:r>
          </a:p>
          <a:p>
            <a:pPr marL="1165860" lvl="2" indent="-365760">
              <a:spcBef>
                <a:spcPts val="1200"/>
              </a:spcBef>
              <a:buClr>
                <a:srgbClr val="003399"/>
              </a:buClr>
            </a:pPr>
            <a:r>
              <a:rPr lang="en-US" sz="2800" dirty="0"/>
              <a:t>Available through links on the slides.</a:t>
            </a:r>
          </a:p>
        </p:txBody>
      </p:sp>
    </p:spTree>
    <p:extLst>
      <p:ext uri="{BB962C8B-B14F-4D97-AF65-F5344CB8AC3E}">
        <p14:creationId xmlns:p14="http://schemas.microsoft.com/office/powerpoint/2010/main" val="345614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152400"/>
            <a:ext cx="7818120" cy="629412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Graded Assignments</a:t>
            </a:r>
          </a:p>
          <a:p>
            <a:pPr marL="365760" indent="-365760">
              <a:spcBef>
                <a:spcPts val="2400"/>
              </a:spcBef>
              <a:buClr>
                <a:srgbClr val="003399"/>
              </a:buClr>
            </a:pPr>
            <a:r>
              <a:rPr lang="en-US" sz="2800" dirty="0">
                <a:solidFill>
                  <a:srgbClr val="CC0000"/>
                </a:solidFill>
              </a:rPr>
              <a:t>Attendance and participation in lectures:</a:t>
            </a:r>
            <a:r>
              <a:rPr lang="en-US" sz="2800" dirty="0"/>
              <a:t> (8% of grade): .5 point per lecture, need 16 lectures out of 24 to get the full 8%. No excuses except long-term (3 weeks+) medical absence.</a:t>
            </a:r>
            <a:endParaRPr lang="en-US" sz="2800" dirty="0">
              <a:solidFill>
                <a:srgbClr val="CC0000"/>
              </a:solidFill>
            </a:endParaRPr>
          </a:p>
          <a:p>
            <a:pPr marL="365760" indent="-365760">
              <a:spcBef>
                <a:spcPts val="2400"/>
              </a:spcBef>
              <a:buClr>
                <a:srgbClr val="003399"/>
              </a:buClr>
            </a:pPr>
            <a:r>
              <a:rPr lang="en-US" sz="2800" dirty="0">
                <a:solidFill>
                  <a:srgbClr val="CC0000"/>
                </a:solidFill>
              </a:rPr>
              <a:t>FOUR Problem Sets: </a:t>
            </a:r>
            <a:r>
              <a:rPr lang="en-US" sz="2800" dirty="0"/>
              <a:t>(20% of grade)</a:t>
            </a:r>
          </a:p>
          <a:p>
            <a:pPr marL="365760" indent="-365760">
              <a:spcBef>
                <a:spcPts val="2400"/>
              </a:spcBef>
              <a:buClr>
                <a:srgbClr val="003399"/>
              </a:buClr>
            </a:pPr>
            <a:r>
              <a:rPr lang="en-US" sz="2800" dirty="0">
                <a:solidFill>
                  <a:srgbClr val="CC0000"/>
                </a:solidFill>
              </a:rPr>
              <a:t>Two Midterms at class time:</a:t>
            </a:r>
            <a:r>
              <a:rPr lang="en-US" sz="2800" dirty="0"/>
              <a:t> (42% of grade) </a:t>
            </a:r>
          </a:p>
          <a:p>
            <a:pPr marL="0" indent="0">
              <a:spcBef>
                <a:spcPts val="2400"/>
              </a:spcBef>
              <a:buClr>
                <a:srgbClr val="003399"/>
              </a:buClr>
              <a:buNone/>
            </a:pPr>
            <a:r>
              <a:rPr lang="en-US" sz="2400" dirty="0"/>
              <a:t>	</a:t>
            </a:r>
            <a:r>
              <a:rPr lang="en-US" sz="2400" b="1" dirty="0"/>
              <a:t>Wed, October 9, 5:10-6:30pm		  	Wed, November 13, 5:10-6:30pm</a:t>
            </a:r>
          </a:p>
          <a:p>
            <a:pPr marL="365760" indent="-365760">
              <a:spcBef>
                <a:spcPts val="2400"/>
              </a:spcBef>
              <a:buClr>
                <a:srgbClr val="003399"/>
              </a:buClr>
            </a:pPr>
            <a:r>
              <a:rPr lang="en-US" sz="2800" dirty="0">
                <a:solidFill>
                  <a:srgbClr val="CC0000"/>
                </a:solidFill>
              </a:rPr>
              <a:t>Final exam: </a:t>
            </a:r>
            <a:r>
              <a:rPr lang="en-US" sz="2800" dirty="0"/>
              <a:t>(30% of grade)</a:t>
            </a:r>
            <a:r>
              <a:rPr lang="en-US" sz="2800" dirty="0">
                <a:solidFill>
                  <a:srgbClr val="CC0000"/>
                </a:solidFill>
              </a:rPr>
              <a:t> </a:t>
            </a:r>
            <a:r>
              <a:rPr lang="en-US" sz="2800" b="1" dirty="0"/>
              <a:t>Fr, Dec 20, 3pm-5pm</a:t>
            </a:r>
          </a:p>
          <a:p>
            <a:pPr marL="365760" indent="-365760">
              <a:spcBef>
                <a:spcPts val="2400"/>
              </a:spcBef>
              <a:buClr>
                <a:srgbClr val="003399"/>
              </a:buClr>
            </a:pPr>
            <a:r>
              <a:rPr lang="en-US" sz="2800" b="1" dirty="0"/>
              <a:t>No alternative times for midterms and final  </a:t>
            </a:r>
          </a:p>
          <a:p>
            <a:pPr marL="0" indent="0">
              <a:spcBef>
                <a:spcPts val="0"/>
              </a:spcBef>
              <a:buClr>
                <a:srgbClr val="003399"/>
              </a:buClr>
              <a:buNone/>
            </a:pPr>
            <a:endParaRPr lang="en-US" sz="2800" dirty="0"/>
          </a:p>
          <a:p>
            <a:pPr marL="0" indent="0">
              <a:spcBef>
                <a:spcPts val="2400"/>
              </a:spcBef>
              <a:buClr>
                <a:srgbClr val="003399"/>
              </a:buClr>
              <a:buNone/>
            </a:pPr>
            <a:endParaRPr lang="en-US" sz="2800" dirty="0">
              <a:solidFill>
                <a:srgbClr val="CC0000"/>
              </a:solidFill>
            </a:endParaRPr>
          </a:p>
        </p:txBody>
      </p:sp>
    </p:spTree>
    <p:extLst>
      <p:ext uri="{BB962C8B-B14F-4D97-AF65-F5344CB8AC3E}">
        <p14:creationId xmlns:p14="http://schemas.microsoft.com/office/powerpoint/2010/main" val="51235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62940" y="281940"/>
            <a:ext cx="7818120" cy="629412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Grade Distribution (from last year)</a:t>
            </a:r>
          </a:p>
          <a:p>
            <a:pPr marL="765810" lvl="1" indent="-365760">
              <a:spcBef>
                <a:spcPts val="2400"/>
              </a:spcBef>
              <a:buClr>
                <a:srgbClr val="003399"/>
              </a:buClr>
            </a:pPr>
            <a:r>
              <a:rPr lang="en-US" sz="2400" dirty="0"/>
              <a:t>A+ = top 10%, A = next 12.5%, A- = next 12.5%   </a:t>
            </a:r>
          </a:p>
          <a:p>
            <a:pPr marL="765810" lvl="1" indent="-365760">
              <a:spcBef>
                <a:spcPts val="2400"/>
              </a:spcBef>
              <a:buClr>
                <a:srgbClr val="003399"/>
              </a:buClr>
            </a:pPr>
            <a:r>
              <a:rPr lang="en-US" sz="2400" dirty="0"/>
              <a:t>B+ = next 15%, B = next 20%, B- = next 10% </a:t>
            </a:r>
          </a:p>
          <a:p>
            <a:pPr marL="765810" lvl="1" indent="-365760">
              <a:spcBef>
                <a:spcPts val="2400"/>
              </a:spcBef>
              <a:buClr>
                <a:srgbClr val="003399"/>
              </a:buClr>
            </a:pPr>
            <a:r>
              <a:rPr lang="en-US" sz="2400" dirty="0"/>
              <a:t>C+ = next 5%, C = next 5%</a:t>
            </a:r>
          </a:p>
          <a:p>
            <a:pPr marL="765810" lvl="1" indent="-365760">
              <a:spcBef>
                <a:spcPts val="2400"/>
              </a:spcBef>
              <a:buClr>
                <a:srgbClr val="003399"/>
              </a:buClr>
            </a:pPr>
            <a:r>
              <a:rPr lang="en-US" sz="2400" dirty="0"/>
              <a:t>C- = next 5% [below major requirement]</a:t>
            </a:r>
          </a:p>
          <a:p>
            <a:pPr marL="765810" lvl="1" indent="-365760">
              <a:spcBef>
                <a:spcPts val="2400"/>
              </a:spcBef>
              <a:buClr>
                <a:srgbClr val="003399"/>
              </a:buClr>
            </a:pPr>
            <a:r>
              <a:rPr lang="en-US" sz="2400" dirty="0"/>
              <a:t>D, F = bottom 5% [non passing grade] typically happen when exams and </a:t>
            </a:r>
            <a:r>
              <a:rPr lang="en-US" sz="2400" dirty="0" err="1"/>
              <a:t>psets</a:t>
            </a:r>
            <a:r>
              <a:rPr lang="en-US" sz="2400" dirty="0"/>
              <a:t> are missing with no valid excuse</a:t>
            </a:r>
          </a:p>
          <a:p>
            <a:pPr marL="365760" indent="-365760">
              <a:spcBef>
                <a:spcPts val="2400"/>
              </a:spcBef>
              <a:buClr>
                <a:srgbClr val="003399"/>
              </a:buClr>
            </a:pPr>
            <a:r>
              <a:rPr lang="en-US" sz="2400" dirty="0"/>
              <a:t>Avoid bottom 10% to meet major requirement: C or better</a:t>
            </a:r>
          </a:p>
          <a:p>
            <a:pPr marL="365760" indent="-365760">
              <a:spcBef>
                <a:spcPts val="2400"/>
              </a:spcBef>
              <a:buClr>
                <a:srgbClr val="003399"/>
              </a:buClr>
            </a:pPr>
            <a:r>
              <a:rPr lang="en-US" sz="2400" dirty="0"/>
              <a:t>Avoid bottom 5% to get passing grade: C- or better </a:t>
            </a:r>
          </a:p>
          <a:p>
            <a:pPr marL="0" indent="0">
              <a:spcBef>
                <a:spcPts val="0"/>
              </a:spcBef>
              <a:buClr>
                <a:srgbClr val="003399"/>
              </a:buClr>
              <a:buNone/>
            </a:pPr>
            <a:endParaRPr lang="en-US" sz="2800" dirty="0"/>
          </a:p>
          <a:p>
            <a:pPr marL="0" indent="0">
              <a:spcBef>
                <a:spcPts val="2400"/>
              </a:spcBef>
              <a:buClr>
                <a:srgbClr val="003399"/>
              </a:buClr>
              <a:buNone/>
            </a:pPr>
            <a:endParaRPr lang="en-US" sz="2800" dirty="0">
              <a:solidFill>
                <a:srgbClr val="CC0000"/>
              </a:solidFill>
            </a:endParaRPr>
          </a:p>
        </p:txBody>
      </p:sp>
    </p:spTree>
    <p:extLst>
      <p:ext uri="{BB962C8B-B14F-4D97-AF65-F5344CB8AC3E}">
        <p14:creationId xmlns:p14="http://schemas.microsoft.com/office/powerpoint/2010/main" val="332141300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1583</Words>
  <Application>Microsoft Macintosh PowerPoint</Application>
  <PresentationFormat>On-screen Show (4:3)</PresentationFormat>
  <Paragraphs>183</Paragraphs>
  <Slides>34</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Amiri</vt:lpstr>
      <vt:lpstr>Arial</vt:lpstr>
      <vt:lpstr>Calibri</vt:lpstr>
      <vt:lpstr>Office Theme</vt:lpstr>
      <vt:lpstr>Lecture 1 Introduction to Economics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Capitalism: Private Property, Firms &amp; Markets</vt:lpstr>
      <vt:lpstr>The Capitalist Revolution</vt:lpstr>
      <vt:lpstr>Political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2011-01-19T08:19:55Z</dcterms:created>
  <dcterms:modified xsi:type="dcterms:W3CDTF">2024-08-28T22:33:13Z</dcterms:modified>
</cp:coreProperties>
</file>