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8" r:id="rId1"/>
  </p:sldMasterIdLst>
  <p:notesMasterIdLst>
    <p:notesMasterId r:id="rId82"/>
  </p:notesMasterIdLst>
  <p:handoutMasterIdLst>
    <p:handoutMasterId r:id="rId83"/>
  </p:handoutMasterIdLst>
  <p:sldIdLst>
    <p:sldId id="778" r:id="rId2"/>
    <p:sldId id="1086" r:id="rId3"/>
    <p:sldId id="1476" r:id="rId4"/>
    <p:sldId id="1416" r:id="rId5"/>
    <p:sldId id="1393" r:id="rId6"/>
    <p:sldId id="1471" r:id="rId7"/>
    <p:sldId id="1297" r:id="rId8"/>
    <p:sldId id="1438" r:id="rId9"/>
    <p:sldId id="1394" r:id="rId10"/>
    <p:sldId id="1401" r:id="rId11"/>
    <p:sldId id="1417" r:id="rId12"/>
    <p:sldId id="1398" r:id="rId13"/>
    <p:sldId id="1526" r:id="rId14"/>
    <p:sldId id="1527" r:id="rId15"/>
    <p:sldId id="1399" r:id="rId16"/>
    <p:sldId id="1419" r:id="rId17"/>
    <p:sldId id="1517" r:id="rId18"/>
    <p:sldId id="1523" r:id="rId19"/>
    <p:sldId id="1402" r:id="rId20"/>
    <p:sldId id="1487" r:id="rId21"/>
    <p:sldId id="1406" r:id="rId22"/>
    <p:sldId id="1478" r:id="rId23"/>
    <p:sldId id="1479" r:id="rId24"/>
    <p:sldId id="1408" r:id="rId25"/>
    <p:sldId id="1420" r:id="rId26"/>
    <p:sldId id="1529" r:id="rId27"/>
    <p:sldId id="1530" r:id="rId28"/>
    <p:sldId id="1421" r:id="rId29"/>
    <p:sldId id="1486" r:id="rId30"/>
    <p:sldId id="1444" r:id="rId31"/>
    <p:sldId id="1524" r:id="rId32"/>
    <p:sldId id="1490" r:id="rId33"/>
    <p:sldId id="1493" r:id="rId34"/>
    <p:sldId id="1497" r:id="rId35"/>
    <p:sldId id="1518" r:id="rId36"/>
    <p:sldId id="1525" r:id="rId37"/>
    <p:sldId id="1499" r:id="rId38"/>
    <p:sldId id="1520" r:id="rId39"/>
    <p:sldId id="1491" r:id="rId40"/>
    <p:sldId id="1503" r:id="rId41"/>
    <p:sldId id="1502" r:id="rId42"/>
    <p:sldId id="1442" r:id="rId43"/>
    <p:sldId id="1521" r:id="rId44"/>
    <p:sldId id="1496" r:id="rId45"/>
    <p:sldId id="1522" r:id="rId46"/>
    <p:sldId id="1528" r:id="rId47"/>
    <p:sldId id="1501" r:id="rId48"/>
    <p:sldId id="1492" r:id="rId49"/>
    <p:sldId id="1512" r:id="rId50"/>
    <p:sldId id="1495" r:id="rId51"/>
    <p:sldId id="261" r:id="rId52"/>
    <p:sldId id="1504" r:id="rId53"/>
    <p:sldId id="1508" r:id="rId54"/>
    <p:sldId id="1507" r:id="rId55"/>
    <p:sldId id="1533" r:id="rId56"/>
    <p:sldId id="1532" r:id="rId57"/>
    <p:sldId id="1534" r:id="rId58"/>
    <p:sldId id="1531" r:id="rId59"/>
    <p:sldId id="1535" r:id="rId60"/>
    <p:sldId id="1500" r:id="rId61"/>
    <p:sldId id="1505" r:id="rId62"/>
    <p:sldId id="1511" r:id="rId63"/>
    <p:sldId id="1510" r:id="rId64"/>
    <p:sldId id="1509" r:id="rId65"/>
    <p:sldId id="1536" r:id="rId66"/>
    <p:sldId id="1506" r:id="rId67"/>
    <p:sldId id="1451" r:id="rId68"/>
    <p:sldId id="1447" r:id="rId69"/>
    <p:sldId id="1410" r:id="rId70"/>
    <p:sldId id="1422" r:id="rId71"/>
    <p:sldId id="1448" r:id="rId72"/>
    <p:sldId id="1457" r:id="rId73"/>
    <p:sldId id="1427" r:id="rId74"/>
    <p:sldId id="1473" r:id="rId75"/>
    <p:sldId id="1432" r:id="rId76"/>
    <p:sldId id="1468" r:id="rId77"/>
    <p:sldId id="1431" r:id="rId78"/>
    <p:sldId id="1434" r:id="rId79"/>
    <p:sldId id="1484" r:id="rId80"/>
    <p:sldId id="1304" r:id="rId8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00863D"/>
    <a:srgbClr val="003399"/>
    <a:srgbClr val="660066"/>
    <a:srgbClr val="CC3300"/>
    <a:srgbClr val="FF0066"/>
    <a:srgbClr val="1F497D"/>
    <a:srgbClr val="0000CC"/>
    <a:srgbClr val="C70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04" autoAdjust="0"/>
  </p:normalViewPr>
  <p:slideViewPr>
    <p:cSldViewPr>
      <p:cViewPr>
        <p:scale>
          <a:sx n="125" d="100"/>
          <a:sy n="125" d="100"/>
        </p:scale>
        <p:origin x="162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5A66F56-A5C5-4E5C-98EA-3FFA400B1030}" type="datetimeFigureOut">
              <a:rPr lang="en-US" smtClean="0"/>
              <a:pPr/>
              <a:t>10/16/24</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B30214C-2DF2-4DBB-A967-E418902A82AD}" type="slidenum">
              <a:rPr lang="en-US" smtClean="0"/>
              <a:pPr/>
              <a:t>‹#›</a:t>
            </a:fld>
            <a:endParaRPr lang="en-US" dirty="0"/>
          </a:p>
        </p:txBody>
      </p:sp>
    </p:spTree>
    <p:extLst>
      <p:ext uri="{BB962C8B-B14F-4D97-AF65-F5344CB8AC3E}">
        <p14:creationId xmlns:p14="http://schemas.microsoft.com/office/powerpoint/2010/main" val="218306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C68A976-CB51-4B99-8C3F-8CD9B0C35D47}" type="datetimeFigureOut">
              <a:rPr lang="en-US" smtClean="0"/>
              <a:pPr/>
              <a:t>10/16/24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3291083-C2A9-40DF-A677-C5772AEAFE49}" type="slidenum">
              <a:rPr lang="en-US" smtClean="0"/>
              <a:pPr/>
              <a:t>‹#›</a:t>
            </a:fld>
            <a:endParaRPr lang="en-US" dirty="0"/>
          </a:p>
        </p:txBody>
      </p:sp>
    </p:spTree>
    <p:extLst>
      <p:ext uri="{BB962C8B-B14F-4D97-AF65-F5344CB8AC3E}">
        <p14:creationId xmlns:p14="http://schemas.microsoft.com/office/powerpoint/2010/main" val="172314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17</a:t>
            </a:fld>
            <a:endParaRPr lang="en-US" dirty="0"/>
          </a:p>
        </p:txBody>
      </p:sp>
    </p:spTree>
    <p:extLst>
      <p:ext uri="{BB962C8B-B14F-4D97-AF65-F5344CB8AC3E}">
        <p14:creationId xmlns:p14="http://schemas.microsoft.com/office/powerpoint/2010/main" val="106788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18</a:t>
            </a:fld>
            <a:endParaRPr lang="en-US" dirty="0"/>
          </a:p>
        </p:txBody>
      </p:sp>
    </p:spTree>
    <p:extLst>
      <p:ext uri="{BB962C8B-B14F-4D97-AF65-F5344CB8AC3E}">
        <p14:creationId xmlns:p14="http://schemas.microsoft.com/office/powerpoint/2010/main" val="86438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20</a:t>
            </a:fld>
            <a:endParaRPr lang="en-US" dirty="0"/>
          </a:p>
        </p:txBody>
      </p:sp>
    </p:spTree>
    <p:extLst>
      <p:ext uri="{BB962C8B-B14F-4D97-AF65-F5344CB8AC3E}">
        <p14:creationId xmlns:p14="http://schemas.microsoft.com/office/powerpoint/2010/main" val="165660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23</a:t>
            </a:fld>
            <a:endParaRPr lang="en-US" dirty="0"/>
          </a:p>
        </p:txBody>
      </p:sp>
    </p:spTree>
    <p:extLst>
      <p:ext uri="{BB962C8B-B14F-4D97-AF65-F5344CB8AC3E}">
        <p14:creationId xmlns:p14="http://schemas.microsoft.com/office/powerpoint/2010/main" val="388730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31</a:t>
            </a:fld>
            <a:endParaRPr lang="en-US" dirty="0"/>
          </a:p>
        </p:txBody>
      </p:sp>
    </p:spTree>
    <p:extLst>
      <p:ext uri="{BB962C8B-B14F-4D97-AF65-F5344CB8AC3E}">
        <p14:creationId xmlns:p14="http://schemas.microsoft.com/office/powerpoint/2010/main" val="374240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32</a:t>
            </a:fld>
            <a:endParaRPr lang="en-US" dirty="0"/>
          </a:p>
        </p:txBody>
      </p:sp>
    </p:spTree>
    <p:extLst>
      <p:ext uri="{BB962C8B-B14F-4D97-AF65-F5344CB8AC3E}">
        <p14:creationId xmlns:p14="http://schemas.microsoft.com/office/powerpoint/2010/main" val="185344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34</a:t>
            </a:fld>
            <a:endParaRPr lang="en-US" dirty="0"/>
          </a:p>
        </p:txBody>
      </p:sp>
    </p:spTree>
    <p:extLst>
      <p:ext uri="{BB962C8B-B14F-4D97-AF65-F5344CB8AC3E}">
        <p14:creationId xmlns:p14="http://schemas.microsoft.com/office/powerpoint/2010/main" val="1035813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38</a:t>
            </a:fld>
            <a:endParaRPr lang="en-US" dirty="0"/>
          </a:p>
        </p:txBody>
      </p:sp>
    </p:spTree>
    <p:extLst>
      <p:ext uri="{BB962C8B-B14F-4D97-AF65-F5344CB8AC3E}">
        <p14:creationId xmlns:p14="http://schemas.microsoft.com/office/powerpoint/2010/main" val="534312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39</a:t>
            </a:fld>
            <a:endParaRPr lang="en-US" dirty="0"/>
          </a:p>
        </p:txBody>
      </p:sp>
    </p:spTree>
    <p:extLst>
      <p:ext uri="{BB962C8B-B14F-4D97-AF65-F5344CB8AC3E}">
        <p14:creationId xmlns:p14="http://schemas.microsoft.com/office/powerpoint/2010/main" val="31458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40</a:t>
            </a:fld>
            <a:endParaRPr lang="en-US" dirty="0"/>
          </a:p>
        </p:txBody>
      </p:sp>
    </p:spTree>
    <p:extLst>
      <p:ext uri="{BB962C8B-B14F-4D97-AF65-F5344CB8AC3E}">
        <p14:creationId xmlns:p14="http://schemas.microsoft.com/office/powerpoint/2010/main" val="1576265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41</a:t>
            </a:fld>
            <a:endParaRPr lang="en-US" dirty="0"/>
          </a:p>
        </p:txBody>
      </p:sp>
    </p:spTree>
    <p:extLst>
      <p:ext uri="{BB962C8B-B14F-4D97-AF65-F5344CB8AC3E}">
        <p14:creationId xmlns:p14="http://schemas.microsoft.com/office/powerpoint/2010/main" val="182551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43</a:t>
            </a:fld>
            <a:endParaRPr lang="en-US" dirty="0"/>
          </a:p>
        </p:txBody>
      </p:sp>
    </p:spTree>
    <p:extLst>
      <p:ext uri="{BB962C8B-B14F-4D97-AF65-F5344CB8AC3E}">
        <p14:creationId xmlns:p14="http://schemas.microsoft.com/office/powerpoint/2010/main" val="1876070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47</a:t>
            </a:fld>
            <a:endParaRPr lang="en-US" dirty="0"/>
          </a:p>
        </p:txBody>
      </p:sp>
    </p:spTree>
    <p:extLst>
      <p:ext uri="{BB962C8B-B14F-4D97-AF65-F5344CB8AC3E}">
        <p14:creationId xmlns:p14="http://schemas.microsoft.com/office/powerpoint/2010/main" val="101036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49</a:t>
            </a:fld>
            <a:endParaRPr lang="en-US" dirty="0"/>
          </a:p>
        </p:txBody>
      </p:sp>
    </p:spTree>
    <p:extLst>
      <p:ext uri="{BB962C8B-B14F-4D97-AF65-F5344CB8AC3E}">
        <p14:creationId xmlns:p14="http://schemas.microsoft.com/office/powerpoint/2010/main" val="244852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3</a:t>
            </a:fld>
            <a:endParaRPr lang="en-US" dirty="0"/>
          </a:p>
        </p:txBody>
      </p:sp>
    </p:spTree>
    <p:extLst>
      <p:ext uri="{BB962C8B-B14F-4D97-AF65-F5344CB8AC3E}">
        <p14:creationId xmlns:p14="http://schemas.microsoft.com/office/powerpoint/2010/main" val="1709969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50</a:t>
            </a:fld>
            <a:endParaRPr lang="en-US" dirty="0"/>
          </a:p>
        </p:txBody>
      </p:sp>
    </p:spTree>
    <p:extLst>
      <p:ext uri="{BB962C8B-B14F-4D97-AF65-F5344CB8AC3E}">
        <p14:creationId xmlns:p14="http://schemas.microsoft.com/office/powerpoint/2010/main" val="1234369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I </a:t>
            </a:r>
            <a:r>
              <a:rPr lang="en-US" altLang="en-US">
                <a:latin typeface="Arial" pitchFamily="34" charset="0"/>
                <a:ea typeface="Arial" pitchFamily="34" charset="0"/>
              </a:rPr>
              <a:t>Union Density and Inequality Measures, 1917–2019
Top-share individual income inequality is from Piketty, Saez, and Zucman (2018). Union density is the number of unionized workers as a share of the nonagricultural workforce from Historical Statistics of the United States, together with individual union density as a share of employed civilian workers ages 16 to 65 from the Current Population Survey. We discuss these data sources in detail in Section II.B and Online Appendix E.
</a:t>
            </a: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 on behalf of the President and Fellows of Harvard College.This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F7978-CCCB-4673-AEE0-C62CFBC909D6}" type="slidenum">
              <a:rPr lang="en-US" altLang="en-US" sz="1200"/>
              <a:t>51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52</a:t>
            </a:fld>
            <a:endParaRPr lang="en-US" dirty="0"/>
          </a:p>
        </p:txBody>
      </p:sp>
    </p:spTree>
    <p:extLst>
      <p:ext uri="{BB962C8B-B14F-4D97-AF65-F5344CB8AC3E}">
        <p14:creationId xmlns:p14="http://schemas.microsoft.com/office/powerpoint/2010/main" val="3312899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53</a:t>
            </a:fld>
            <a:endParaRPr lang="en-US" dirty="0"/>
          </a:p>
        </p:txBody>
      </p:sp>
    </p:spTree>
    <p:extLst>
      <p:ext uri="{BB962C8B-B14F-4D97-AF65-F5344CB8AC3E}">
        <p14:creationId xmlns:p14="http://schemas.microsoft.com/office/powerpoint/2010/main" val="3128551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54</a:t>
            </a:fld>
            <a:endParaRPr lang="en-US" dirty="0"/>
          </a:p>
        </p:txBody>
      </p:sp>
    </p:spTree>
    <p:extLst>
      <p:ext uri="{BB962C8B-B14F-4D97-AF65-F5344CB8AC3E}">
        <p14:creationId xmlns:p14="http://schemas.microsoft.com/office/powerpoint/2010/main" val="2410998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59</a:t>
            </a:fld>
            <a:endParaRPr lang="en-US" dirty="0"/>
          </a:p>
        </p:txBody>
      </p:sp>
    </p:spTree>
    <p:extLst>
      <p:ext uri="{BB962C8B-B14F-4D97-AF65-F5344CB8AC3E}">
        <p14:creationId xmlns:p14="http://schemas.microsoft.com/office/powerpoint/2010/main" val="3756429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60</a:t>
            </a:fld>
            <a:endParaRPr lang="en-US" dirty="0"/>
          </a:p>
        </p:txBody>
      </p:sp>
    </p:spTree>
    <p:extLst>
      <p:ext uri="{BB962C8B-B14F-4D97-AF65-F5344CB8AC3E}">
        <p14:creationId xmlns:p14="http://schemas.microsoft.com/office/powerpoint/2010/main" val="93749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61</a:t>
            </a:fld>
            <a:endParaRPr lang="en-US" dirty="0"/>
          </a:p>
        </p:txBody>
      </p:sp>
    </p:spTree>
    <p:extLst>
      <p:ext uri="{BB962C8B-B14F-4D97-AF65-F5344CB8AC3E}">
        <p14:creationId xmlns:p14="http://schemas.microsoft.com/office/powerpoint/2010/main" val="145002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62</a:t>
            </a:fld>
            <a:endParaRPr lang="en-US" dirty="0"/>
          </a:p>
        </p:txBody>
      </p:sp>
    </p:spTree>
    <p:extLst>
      <p:ext uri="{BB962C8B-B14F-4D97-AF65-F5344CB8AC3E}">
        <p14:creationId xmlns:p14="http://schemas.microsoft.com/office/powerpoint/2010/main" val="3465544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63</a:t>
            </a:fld>
            <a:endParaRPr lang="en-US" dirty="0"/>
          </a:p>
        </p:txBody>
      </p:sp>
    </p:spTree>
    <p:extLst>
      <p:ext uri="{BB962C8B-B14F-4D97-AF65-F5344CB8AC3E}">
        <p14:creationId xmlns:p14="http://schemas.microsoft.com/office/powerpoint/2010/main" val="272447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64</a:t>
            </a:fld>
            <a:endParaRPr lang="en-US" dirty="0"/>
          </a:p>
        </p:txBody>
      </p:sp>
    </p:spTree>
    <p:extLst>
      <p:ext uri="{BB962C8B-B14F-4D97-AF65-F5344CB8AC3E}">
        <p14:creationId xmlns:p14="http://schemas.microsoft.com/office/powerpoint/2010/main" val="1671754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65</a:t>
            </a:fld>
            <a:endParaRPr lang="en-US" dirty="0"/>
          </a:p>
        </p:txBody>
      </p:sp>
    </p:spTree>
    <p:extLst>
      <p:ext uri="{BB962C8B-B14F-4D97-AF65-F5344CB8AC3E}">
        <p14:creationId xmlns:p14="http://schemas.microsoft.com/office/powerpoint/2010/main" val="3294139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66</a:t>
            </a:fld>
            <a:endParaRPr lang="en-US" dirty="0"/>
          </a:p>
        </p:txBody>
      </p:sp>
    </p:spTree>
    <p:extLst>
      <p:ext uri="{BB962C8B-B14F-4D97-AF65-F5344CB8AC3E}">
        <p14:creationId xmlns:p14="http://schemas.microsoft.com/office/powerpoint/2010/main" val="2789034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75</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76</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6</a:t>
            </a:fld>
            <a:endParaRPr lang="en-US" dirty="0"/>
          </a:p>
        </p:txBody>
      </p:sp>
    </p:spTree>
    <p:extLst>
      <p:ext uri="{BB962C8B-B14F-4D97-AF65-F5344CB8AC3E}">
        <p14:creationId xmlns:p14="http://schemas.microsoft.com/office/powerpoint/2010/main" val="854922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80</a:t>
            </a:fld>
            <a:endParaRPr lang="en-US" dirty="0"/>
          </a:p>
        </p:txBody>
      </p:sp>
    </p:spTree>
    <p:extLst>
      <p:ext uri="{BB962C8B-B14F-4D97-AF65-F5344CB8AC3E}">
        <p14:creationId xmlns:p14="http://schemas.microsoft.com/office/powerpoint/2010/main" val="315191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1675"/>
            <a:ext cx="4679950" cy="3511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291083-C2A9-40DF-A677-C5772AEAFE4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CD1625-AA3B-46DA-BA66-9D7F7C02BD33}" type="datetimeFigureOut">
              <a:rPr lang="en-US" smtClean="0"/>
              <a:pPr/>
              <a:t>10/16/24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9A058D-C55E-4EC3-9ACB-26470E640C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D1625-AA3B-46DA-BA66-9D7F7C02BD33}" type="datetimeFigureOut">
              <a:rPr lang="en-US" smtClean="0"/>
              <a:pPr/>
              <a:t>10/16/24</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9A058D-C55E-4EC3-9ACB-26470E640C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Joan_Robins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jstor.org/stable/pdf/2118030.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jstor.org/stable/pdf/2118030.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almatters.org/california-voter-guide-2024/propositions/prop-32-minimum-wag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093/qje/qjab01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06/exeh.2001.077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stor.org/stable/pdf/2523702.pdf"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eml.berkeley.edu/~saez/saez-AEAlecture.pdf" TargetMode="External"/><Relationship Id="rId3" Type="http://schemas.openxmlformats.org/officeDocument/2006/relationships/hyperlink" Target="https://www.core-econ.org/the-economy/book/text/0-3-contents.html" TargetMode="External"/><Relationship Id="rId7" Type="http://schemas.openxmlformats.org/officeDocument/2006/relationships/hyperlink" Target="https://doi.org/10.1093/qje/qjab012"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jstor.org/stable/pdf/2118030.pdf" TargetMode="External"/><Relationship Id="rId5" Type="http://schemas.openxmlformats.org/officeDocument/2006/relationships/hyperlink" Target="https://doi.org/10.1177/001979399004300205" TargetMode="External"/><Relationship Id="rId4" Type="http://schemas.openxmlformats.org/officeDocument/2006/relationships/hyperlink" Target="https://doi.org/10.1006/exeh.2001.077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0" y="1905003"/>
            <a:ext cx="7863840" cy="1523999"/>
          </a:xfrm>
        </p:spPr>
        <p:txBody>
          <a:bodyPr>
            <a:normAutofit fontScale="90000"/>
          </a:bodyPr>
          <a:lstStyle/>
          <a:p>
            <a:r>
              <a:rPr lang="en-US" sz="4000" cap="small" dirty="0">
                <a:solidFill>
                  <a:srgbClr val="003399"/>
                </a:solidFill>
              </a:rPr>
              <a:t>Lecture 10</a:t>
            </a:r>
            <a:br>
              <a:rPr lang="en-US" sz="4000" dirty="0"/>
            </a:br>
            <a:r>
              <a:rPr lang="en-US" sz="3400" dirty="0"/>
              <a:t>Labor and Wages</a:t>
            </a:r>
            <a:br>
              <a:rPr lang="en-US" sz="3400" dirty="0"/>
            </a:br>
            <a:endParaRPr lang="en-US" sz="3400" dirty="0"/>
          </a:p>
        </p:txBody>
      </p:sp>
      <p:pic>
        <p:nvPicPr>
          <p:cNvPr id="4" name="Picture 3"/>
          <p:cNvPicPr>
            <a:picLocks noChangeAspect="1"/>
          </p:cNvPicPr>
          <p:nvPr/>
        </p:nvPicPr>
        <p:blipFill>
          <a:blip r:embed="rId3" cstate="print"/>
          <a:srcRect/>
          <a:stretch>
            <a:fillRect/>
          </a:stretch>
        </p:blipFill>
        <p:spPr bwMode="auto">
          <a:xfrm>
            <a:off x="1066801" y="4114800"/>
            <a:ext cx="1282763" cy="1282762"/>
          </a:xfrm>
          <a:prstGeom prst="rect">
            <a:avLst/>
          </a:prstGeom>
          <a:noFill/>
          <a:ln w="9525">
            <a:noFill/>
            <a:miter lim="800000"/>
            <a:headEnd/>
            <a:tailEnd/>
          </a:ln>
        </p:spPr>
      </p:pic>
      <p:sp>
        <p:nvSpPr>
          <p:cNvPr id="6" name="Title 1"/>
          <p:cNvSpPr txBox="1">
            <a:spLocks/>
          </p:cNvSpPr>
          <p:nvPr/>
        </p:nvSpPr>
        <p:spPr>
          <a:xfrm>
            <a:off x="640080" y="411480"/>
            <a:ext cx="7863840" cy="762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latin typeface="+mj-lt"/>
                <a:ea typeface="+mj-ea"/>
                <a:cs typeface="+mj-cs"/>
              </a:rPr>
              <a:t>Economics</a:t>
            </a:r>
            <a:r>
              <a:rPr kumimoji="0" lang="en-US" b="0" i="0" u="none" strike="noStrike" kern="1200" cap="none" spc="0" normalizeH="0" noProof="0" dirty="0">
                <a:ln>
                  <a:noFill/>
                </a:ln>
                <a:solidFill>
                  <a:schemeClr val="tx1"/>
                </a:solidFill>
                <a:effectLst/>
                <a:uLnTx/>
                <a:uFillTx/>
                <a:latin typeface="+mj-lt"/>
                <a:ea typeface="+mj-ea"/>
                <a:cs typeface="+mj-cs"/>
              </a:rPr>
              <a:t> 2                                                                                                Emmanuel </a:t>
            </a:r>
            <a:r>
              <a:rPr kumimoji="0" lang="en-US" b="0" i="0" u="none" strike="noStrike" kern="1200" cap="none" spc="0" normalizeH="0" noProof="0" dirty="0" err="1">
                <a:ln>
                  <a:noFill/>
                </a:ln>
                <a:solidFill>
                  <a:schemeClr val="tx1"/>
                </a:solidFill>
                <a:effectLst/>
                <a:uLnTx/>
                <a:uFillTx/>
                <a:latin typeface="+mj-lt"/>
                <a:ea typeface="+mj-ea"/>
                <a:cs typeface="+mj-cs"/>
              </a:rPr>
              <a:t>Saez</a:t>
            </a:r>
            <a:endParaRPr kumimoji="0" lang="en-US" b="0" i="0" u="none" strike="noStrike" kern="1200" cap="none" spc="0" normalizeH="0" noProof="0" dirty="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dirty="0">
                <a:latin typeface="+mj-lt"/>
                <a:ea typeface="+mj-ea"/>
                <a:cs typeface="+mj-cs"/>
              </a:rPr>
              <a:t>Fall</a:t>
            </a:r>
            <a:r>
              <a:rPr lang="en-US" baseline="0" dirty="0">
                <a:latin typeface="+mj-lt"/>
                <a:ea typeface="+mj-ea"/>
                <a:cs typeface="+mj-cs"/>
              </a:rPr>
              <a:t> 2024</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6">
            <a:extLst>
              <a:ext uri="{FF2B5EF4-FFF2-40B4-BE49-F238E27FC236}">
                <a16:creationId xmlns:a16="http://schemas.microsoft.com/office/drawing/2014/main" id="{EF26C8DA-FC91-73AE-C082-E3799E4908B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4593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err="1">
                <a:solidFill>
                  <a:srgbClr val="003399"/>
                </a:solidFill>
              </a:rPr>
              <a:t>mrp</a:t>
            </a:r>
            <a:r>
              <a:rPr lang="en-US" baseline="-25000" dirty="0" err="1">
                <a:solidFill>
                  <a:srgbClr val="003399"/>
                </a:solidFill>
              </a:rPr>
              <a:t>L</a:t>
            </a:r>
            <a:r>
              <a:rPr lang="en-US" dirty="0">
                <a:solidFill>
                  <a:srgbClr val="003399"/>
                </a:solidFill>
              </a:rPr>
              <a:t> Declines as L Increases</a:t>
            </a:r>
          </a:p>
          <a:p>
            <a:pPr marL="365760" indent="-365760">
              <a:spcBef>
                <a:spcPts val="2400"/>
              </a:spcBef>
              <a:buClr>
                <a:srgbClr val="003399"/>
              </a:buClr>
            </a:pPr>
            <a:r>
              <a:rPr lang="en-US" sz="2800" dirty="0"/>
              <a:t>Recall:  </a:t>
            </a:r>
            <a:r>
              <a:rPr lang="en-US" sz="2800" dirty="0" err="1"/>
              <a:t>mrp</a:t>
            </a:r>
            <a:r>
              <a:rPr lang="en-US" sz="2800" baseline="-25000" dirty="0" err="1"/>
              <a:t>L</a:t>
            </a:r>
            <a:r>
              <a:rPr lang="en-US" sz="2800" baseline="-25000" dirty="0"/>
              <a:t> </a:t>
            </a:r>
            <a:r>
              <a:rPr lang="en-US" sz="2800" dirty="0"/>
              <a:t>= </a:t>
            </a:r>
            <a:r>
              <a:rPr lang="en-US" sz="2800" dirty="0" err="1"/>
              <a:t>mp</a:t>
            </a:r>
            <a:r>
              <a:rPr lang="en-US" sz="2800" baseline="-25000" dirty="0" err="1"/>
              <a:t>L</a:t>
            </a:r>
            <a:r>
              <a:rPr lang="en-US" sz="2800" dirty="0"/>
              <a:t> </a:t>
            </a:r>
            <a:r>
              <a:rPr lang="en-US" sz="2000" dirty="0"/>
              <a:t>•</a:t>
            </a:r>
            <a:r>
              <a:rPr lang="en-US" sz="2800" dirty="0"/>
              <a:t> </a:t>
            </a:r>
            <a:r>
              <a:rPr lang="en-US" sz="2800" dirty="0" err="1"/>
              <a:t>mr.</a:t>
            </a:r>
            <a:endParaRPr lang="en-US" sz="2800" dirty="0"/>
          </a:p>
          <a:p>
            <a:pPr marL="365760" indent="-365760">
              <a:spcBef>
                <a:spcPts val="2400"/>
              </a:spcBef>
              <a:buClr>
                <a:srgbClr val="003399"/>
              </a:buClr>
            </a:pPr>
            <a:r>
              <a:rPr lang="en-US" sz="2800" dirty="0" err="1"/>
              <a:t>mp</a:t>
            </a:r>
            <a:r>
              <a:rPr lang="en-US" sz="2800" baseline="-25000" dirty="0" err="1"/>
              <a:t>L</a:t>
            </a:r>
            <a:r>
              <a:rPr lang="en-US" sz="2800" dirty="0"/>
              <a:t> declines because of diminishing returns </a:t>
            </a:r>
          </a:p>
          <a:p>
            <a:pPr marL="765810" lvl="1" indent="-365760">
              <a:spcBef>
                <a:spcPts val="2400"/>
              </a:spcBef>
              <a:buClr>
                <a:srgbClr val="003399"/>
              </a:buClr>
            </a:pPr>
            <a:r>
              <a:rPr lang="en-US" sz="2400" dirty="0"/>
              <a:t>extra workers in the firm become less useful without scaling capital as well </a:t>
            </a:r>
          </a:p>
          <a:p>
            <a:pPr marL="365760" indent="-365760">
              <a:spcBef>
                <a:spcPts val="2400"/>
              </a:spcBef>
              <a:buClr>
                <a:srgbClr val="003399"/>
              </a:buClr>
            </a:pPr>
            <a:r>
              <a:rPr lang="en-US" sz="2800" dirty="0" err="1"/>
              <a:t>mr</a:t>
            </a:r>
            <a:r>
              <a:rPr lang="en-US" sz="2800" dirty="0"/>
              <a:t> is either constant (for a competitive firm) or declining (for an imperfectly competitive firm).</a:t>
            </a:r>
          </a:p>
          <a:p>
            <a:pPr marL="365760" indent="-365760">
              <a:spcBef>
                <a:spcPts val="2400"/>
              </a:spcBef>
              <a:buClr>
                <a:srgbClr val="003399"/>
              </a:buClr>
            </a:pPr>
            <a:r>
              <a:rPr lang="en-US" sz="2800" dirty="0"/>
              <a:t>So </a:t>
            </a:r>
            <a:r>
              <a:rPr lang="en-US" sz="2800" dirty="0" err="1"/>
              <a:t>mrp</a:t>
            </a:r>
            <a:r>
              <a:rPr lang="en-US" sz="2800" baseline="-25000" dirty="0" err="1"/>
              <a:t>L</a:t>
            </a:r>
            <a:r>
              <a:rPr lang="en-US" sz="2800" dirty="0"/>
              <a:t> is declining.</a:t>
            </a:r>
          </a:p>
        </p:txBody>
      </p:sp>
    </p:spTree>
    <p:extLst>
      <p:ext uri="{BB962C8B-B14F-4D97-AF65-F5344CB8AC3E}">
        <p14:creationId xmlns:p14="http://schemas.microsoft.com/office/powerpoint/2010/main" val="2219649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00200" y="1143000"/>
            <a:ext cx="5347972" cy="4249691"/>
            <a:chOff x="1599635" y="1158815"/>
            <a:chExt cx="5347972" cy="4249691"/>
          </a:xfrm>
        </p:grpSpPr>
        <p:sp>
          <p:nvSpPr>
            <p:cNvPr id="14" name="TextBox 13"/>
            <p:cNvSpPr txBox="1"/>
            <p:nvPr/>
          </p:nvSpPr>
          <p:spPr>
            <a:xfrm>
              <a:off x="5891966" y="3978215"/>
              <a:ext cx="987361" cy="523220"/>
            </a:xfrm>
            <a:prstGeom prst="rect">
              <a:avLst/>
            </a:prstGeom>
            <a:noFill/>
          </p:spPr>
          <p:txBody>
            <a:bodyPr wrap="square" rtlCol="0">
              <a:spAutoFit/>
            </a:bodyPr>
            <a:lstStyle/>
            <a:p>
              <a:r>
                <a:rPr lang="en-US" sz="2800" dirty="0" err="1">
                  <a:solidFill>
                    <a:srgbClr val="003399"/>
                  </a:solidFill>
                </a:rPr>
                <a:t>mrp</a:t>
              </a:r>
              <a:r>
                <a:rPr lang="en-US" sz="2800" baseline="-25000" dirty="0" err="1">
                  <a:solidFill>
                    <a:srgbClr val="003399"/>
                  </a:solidFill>
                </a:rPr>
                <a:t>L</a:t>
              </a:r>
              <a:endParaRPr lang="en-US" sz="2800" dirty="0">
                <a:solidFill>
                  <a:srgbClr val="003399"/>
                </a:solidFill>
              </a:endParaRPr>
            </a:p>
          </p:txBody>
        </p:sp>
        <p:grpSp>
          <p:nvGrpSpPr>
            <p:cNvPr id="25" name="Group 24"/>
            <p:cNvGrpSpPr/>
            <p:nvPr/>
          </p:nvGrpSpPr>
          <p:grpSpPr>
            <a:xfrm>
              <a:off x="1599635" y="1158815"/>
              <a:ext cx="5347972" cy="4249691"/>
              <a:chOff x="1464311" y="1158815"/>
              <a:chExt cx="5347972" cy="4249691"/>
            </a:xfrm>
          </p:grpSpPr>
          <p:grpSp>
            <p:nvGrpSpPr>
              <p:cNvPr id="5" name="Group 7"/>
              <p:cNvGrpSpPr/>
              <p:nvPr/>
            </p:nvGrpSpPr>
            <p:grpSpPr>
              <a:xfrm>
                <a:off x="1464311" y="1158815"/>
                <a:ext cx="5347972" cy="4249691"/>
                <a:chOff x="1398269" y="1158815"/>
                <a:chExt cx="5347972" cy="424969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98269" y="1158815"/>
                  <a:ext cx="972115" cy="445635"/>
                </a:xfrm>
                <a:prstGeom prst="rect">
                  <a:avLst/>
                </a:prstGeom>
                <a:noFill/>
              </p:spPr>
              <p:txBody>
                <a:bodyPr wrap="square" rtlCol="0">
                  <a:spAutoFit/>
                </a:bodyPr>
                <a:lstStyle/>
                <a:p>
                  <a:pPr>
                    <a:lnSpc>
                      <a:spcPct val="80000"/>
                    </a:lnSpc>
                  </a:pPr>
                  <a:r>
                    <a:rPr lang="en-US" sz="2800" dirty="0" err="1"/>
                    <a:t>mrp</a:t>
                  </a:r>
                  <a:r>
                    <a:rPr lang="en-US" sz="2800" baseline="-25000" dirty="0" err="1"/>
                    <a:t>L</a:t>
                  </a:r>
                  <a:endParaRPr lang="en-US" sz="2800" dirty="0"/>
                </a:p>
              </p:txBody>
            </p:sp>
          </p:grpSp>
          <p:cxnSp>
            <p:nvCxnSpPr>
              <p:cNvPr id="12" name="Straight Connector 11"/>
              <p:cNvCxnSpPr>
                <a:cxnSpLocks noChangeAspect="1"/>
              </p:cNvCxnSpPr>
              <p:nvPr/>
            </p:nvCxnSpPr>
            <p:spPr>
              <a:xfrm>
                <a:off x="2405582" y="1434831"/>
                <a:ext cx="3935529" cy="393256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err="1">
                <a:solidFill>
                  <a:srgbClr val="003399"/>
                </a:solidFill>
              </a:rPr>
              <a:t>mrp</a:t>
            </a:r>
            <a:r>
              <a:rPr lang="en-US" sz="3200" baseline="-25000" dirty="0" err="1">
                <a:solidFill>
                  <a:srgbClr val="003399"/>
                </a:solidFill>
              </a:rPr>
              <a:t>L</a:t>
            </a:r>
            <a:r>
              <a:rPr lang="en-US" sz="3200" dirty="0">
                <a:solidFill>
                  <a:srgbClr val="003399"/>
                </a:solidFill>
              </a:rPr>
              <a:t> for a Particular Firm</a:t>
            </a:r>
          </a:p>
        </p:txBody>
      </p:sp>
      <p:sp>
        <p:nvSpPr>
          <p:cNvPr id="3" name="TextBox 2">
            <a:extLst>
              <a:ext uri="{FF2B5EF4-FFF2-40B4-BE49-F238E27FC236}">
                <a16:creationId xmlns:a16="http://schemas.microsoft.com/office/drawing/2014/main" id="{656DAE30-CC47-1C5A-8A7E-087F279EC6EA}"/>
              </a:ext>
            </a:extLst>
          </p:cNvPr>
          <p:cNvSpPr txBox="1"/>
          <p:nvPr/>
        </p:nvSpPr>
        <p:spPr>
          <a:xfrm>
            <a:off x="307980" y="5986156"/>
            <a:ext cx="9450480" cy="830997"/>
          </a:xfrm>
          <a:prstGeom prst="rect">
            <a:avLst/>
          </a:prstGeom>
          <a:noFill/>
        </p:spPr>
        <p:txBody>
          <a:bodyPr wrap="square" rtlCol="0">
            <a:spAutoFit/>
          </a:bodyPr>
          <a:lstStyle/>
          <a:p>
            <a:r>
              <a:rPr lang="en-US" sz="2400" dirty="0">
                <a:solidFill>
                  <a:srgbClr val="C00000"/>
                </a:solidFill>
              </a:rPr>
              <a:t>An employer gets diminishing value of employing workers as adding</a:t>
            </a:r>
          </a:p>
          <a:p>
            <a:r>
              <a:rPr lang="en-US" sz="2400" dirty="0">
                <a:solidFill>
                  <a:srgbClr val="C00000"/>
                </a:solidFill>
              </a:rPr>
              <a:t>extra workers brings less and less </a:t>
            </a:r>
            <a:r>
              <a:rPr lang="en-US" sz="2400" dirty="0" err="1">
                <a:solidFill>
                  <a:srgbClr val="C00000"/>
                </a:solidFill>
              </a:rPr>
              <a:t>mrp</a:t>
            </a:r>
            <a:r>
              <a:rPr lang="en-US" sz="2400" baseline="-25000" dirty="0" err="1">
                <a:solidFill>
                  <a:srgbClr val="C00000"/>
                </a:solidFill>
              </a:rPr>
              <a:t>L</a:t>
            </a:r>
            <a:r>
              <a:rPr lang="en-US" sz="2400" dirty="0">
                <a:solidFill>
                  <a:srgbClr val="C00000"/>
                </a:solidFill>
              </a:rPr>
              <a:t> </a:t>
            </a:r>
          </a:p>
        </p:txBody>
      </p:sp>
      <p:sp>
        <p:nvSpPr>
          <p:cNvPr id="2" name="TextBox 1">
            <a:extLst>
              <a:ext uri="{FF2B5EF4-FFF2-40B4-BE49-F238E27FC236}">
                <a16:creationId xmlns:a16="http://schemas.microsoft.com/office/drawing/2014/main" id="{5BF09493-ECFB-5F57-1715-1AF0E47AE7A0}"/>
              </a:ext>
            </a:extLst>
          </p:cNvPr>
          <p:cNvSpPr txBox="1"/>
          <p:nvPr/>
        </p:nvSpPr>
        <p:spPr>
          <a:xfrm>
            <a:off x="6781800" y="5469919"/>
            <a:ext cx="1815855" cy="445635"/>
          </a:xfrm>
          <a:prstGeom prst="rect">
            <a:avLst/>
          </a:prstGeom>
          <a:noFill/>
        </p:spPr>
        <p:txBody>
          <a:bodyPr wrap="square" rtlCol="0">
            <a:spAutoFit/>
          </a:bodyPr>
          <a:lstStyle/>
          <a:p>
            <a:pPr>
              <a:lnSpc>
                <a:spcPct val="80000"/>
              </a:lnSpc>
            </a:pPr>
            <a:r>
              <a:rPr lang="en-US" sz="2800" dirty="0"/>
              <a:t>labor</a:t>
            </a:r>
          </a:p>
        </p:txBody>
      </p:sp>
    </p:spTree>
    <p:extLst>
      <p:ext uri="{BB962C8B-B14F-4D97-AF65-F5344CB8AC3E}">
        <p14:creationId xmlns:p14="http://schemas.microsoft.com/office/powerpoint/2010/main" val="1927381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Profit Maximization Implies:</a:t>
            </a:r>
          </a:p>
          <a:p>
            <a:pPr marL="365760" indent="-365760">
              <a:spcBef>
                <a:spcPts val="2400"/>
              </a:spcBef>
              <a:buClr>
                <a:srgbClr val="003399"/>
              </a:buClr>
            </a:pPr>
            <a:r>
              <a:rPr lang="en-US" sz="2800" dirty="0"/>
              <a:t>In competitive labor market model: each individual firm takes W as given</a:t>
            </a:r>
          </a:p>
          <a:p>
            <a:pPr marL="365760" indent="-365760">
              <a:spcBef>
                <a:spcPts val="2400"/>
              </a:spcBef>
              <a:buClr>
                <a:srgbClr val="003399"/>
              </a:buClr>
            </a:pPr>
            <a:r>
              <a:rPr lang="en-US" sz="2800" dirty="0"/>
              <a:t>Firms want to hire labor up to the point where: </a:t>
            </a:r>
            <a:r>
              <a:rPr lang="en-US" sz="2800" dirty="0" err="1"/>
              <a:t>mrp</a:t>
            </a:r>
            <a:r>
              <a:rPr lang="en-US" sz="2800" baseline="-25000" dirty="0" err="1"/>
              <a:t>L</a:t>
            </a:r>
            <a:r>
              <a:rPr lang="en-US" sz="2800" dirty="0"/>
              <a:t> = W. </a:t>
            </a:r>
          </a:p>
          <a:p>
            <a:pPr marL="365760" indent="-365760">
              <a:spcBef>
                <a:spcPts val="2400"/>
              </a:spcBef>
              <a:buClr>
                <a:srgbClr val="003399"/>
              </a:buClr>
            </a:pPr>
            <a:r>
              <a:rPr lang="en-US" sz="2800" dirty="0">
                <a:solidFill>
                  <a:srgbClr val="CC0000"/>
                </a:solidFill>
              </a:rPr>
              <a:t>For a given wage level, a firm wants to hire whatever quantity of labor has a </a:t>
            </a:r>
            <a:r>
              <a:rPr lang="en-US" sz="2800" dirty="0" err="1">
                <a:solidFill>
                  <a:srgbClr val="CC0000"/>
                </a:solidFill>
              </a:rPr>
              <a:t>mrp</a:t>
            </a:r>
            <a:r>
              <a:rPr lang="en-US" sz="2800" baseline="-25000" dirty="0" err="1">
                <a:solidFill>
                  <a:srgbClr val="CC0000"/>
                </a:solidFill>
              </a:rPr>
              <a:t>L</a:t>
            </a:r>
            <a:r>
              <a:rPr lang="en-US" sz="2800" dirty="0">
                <a:solidFill>
                  <a:srgbClr val="CC0000"/>
                </a:solidFill>
              </a:rPr>
              <a:t> equal to that wage.</a:t>
            </a:r>
          </a:p>
          <a:p>
            <a:pPr marL="365760" indent="-365760">
              <a:spcBef>
                <a:spcPts val="2400"/>
              </a:spcBef>
              <a:buClr>
                <a:srgbClr val="003399"/>
              </a:buClr>
            </a:pPr>
            <a:r>
              <a:rPr lang="en-US" sz="2800" dirty="0"/>
              <a:t>Market level demand for labor: horizontal sum of all the individual firms demand for labor</a:t>
            </a:r>
          </a:p>
        </p:txBody>
      </p:sp>
    </p:spTree>
    <p:extLst>
      <p:ext uri="{BB962C8B-B14F-4D97-AF65-F5344CB8AC3E}">
        <p14:creationId xmlns:p14="http://schemas.microsoft.com/office/powerpoint/2010/main" val="118016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00200" y="1143000"/>
            <a:ext cx="5347972" cy="4249691"/>
            <a:chOff x="1599635" y="1158815"/>
            <a:chExt cx="5347972" cy="4249691"/>
          </a:xfrm>
        </p:grpSpPr>
        <p:sp>
          <p:nvSpPr>
            <p:cNvPr id="14" name="TextBox 13"/>
            <p:cNvSpPr txBox="1"/>
            <p:nvPr/>
          </p:nvSpPr>
          <p:spPr>
            <a:xfrm>
              <a:off x="5891966" y="3978215"/>
              <a:ext cx="987361" cy="523220"/>
            </a:xfrm>
            <a:prstGeom prst="rect">
              <a:avLst/>
            </a:prstGeom>
            <a:noFill/>
          </p:spPr>
          <p:txBody>
            <a:bodyPr wrap="square" rtlCol="0">
              <a:spAutoFit/>
            </a:bodyPr>
            <a:lstStyle/>
            <a:p>
              <a:r>
                <a:rPr lang="en-US" sz="2800" dirty="0" err="1">
                  <a:solidFill>
                    <a:srgbClr val="003399"/>
                  </a:solidFill>
                </a:rPr>
                <a:t>mrp</a:t>
              </a:r>
              <a:r>
                <a:rPr lang="en-US" sz="2800" baseline="-25000" dirty="0" err="1">
                  <a:solidFill>
                    <a:srgbClr val="003399"/>
                  </a:solidFill>
                </a:rPr>
                <a:t>L</a:t>
              </a:r>
              <a:endParaRPr lang="en-US" sz="2800" dirty="0">
                <a:solidFill>
                  <a:srgbClr val="003399"/>
                </a:solidFill>
              </a:endParaRPr>
            </a:p>
          </p:txBody>
        </p:sp>
        <p:grpSp>
          <p:nvGrpSpPr>
            <p:cNvPr id="25" name="Group 24"/>
            <p:cNvGrpSpPr/>
            <p:nvPr/>
          </p:nvGrpSpPr>
          <p:grpSpPr>
            <a:xfrm>
              <a:off x="1599635" y="1158815"/>
              <a:ext cx="5347972" cy="4249691"/>
              <a:chOff x="1464311" y="1158815"/>
              <a:chExt cx="5347972" cy="4249691"/>
            </a:xfrm>
          </p:grpSpPr>
          <p:grpSp>
            <p:nvGrpSpPr>
              <p:cNvPr id="5" name="Group 7"/>
              <p:cNvGrpSpPr/>
              <p:nvPr/>
            </p:nvGrpSpPr>
            <p:grpSpPr>
              <a:xfrm>
                <a:off x="1464311" y="1158815"/>
                <a:ext cx="5347972" cy="4249691"/>
                <a:chOff x="1398269" y="1158815"/>
                <a:chExt cx="5347972" cy="424969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98269" y="1158815"/>
                  <a:ext cx="972115" cy="445635"/>
                </a:xfrm>
                <a:prstGeom prst="rect">
                  <a:avLst/>
                </a:prstGeom>
                <a:noFill/>
              </p:spPr>
              <p:txBody>
                <a:bodyPr wrap="square" rtlCol="0">
                  <a:spAutoFit/>
                </a:bodyPr>
                <a:lstStyle/>
                <a:p>
                  <a:pPr>
                    <a:lnSpc>
                      <a:spcPct val="80000"/>
                    </a:lnSpc>
                  </a:pPr>
                  <a:r>
                    <a:rPr lang="en-US" sz="2800" dirty="0" err="1"/>
                    <a:t>mrp</a:t>
                  </a:r>
                  <a:r>
                    <a:rPr lang="en-US" sz="2800" baseline="-25000" dirty="0" err="1"/>
                    <a:t>L</a:t>
                  </a:r>
                  <a:endParaRPr lang="en-US" sz="2800" dirty="0"/>
                </a:p>
              </p:txBody>
            </p:sp>
          </p:grpSp>
          <p:cxnSp>
            <p:nvCxnSpPr>
              <p:cNvPr id="12" name="Straight Connector 11"/>
              <p:cNvCxnSpPr>
                <a:cxnSpLocks noChangeAspect="1"/>
              </p:cNvCxnSpPr>
              <p:nvPr/>
            </p:nvCxnSpPr>
            <p:spPr>
              <a:xfrm>
                <a:off x="2405582" y="1434831"/>
                <a:ext cx="3935529" cy="393256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537775" y="-2726"/>
            <a:ext cx="7818120" cy="1077218"/>
          </a:xfrm>
          <a:prstGeom prst="rect">
            <a:avLst/>
          </a:prstGeom>
          <a:noFill/>
        </p:spPr>
        <p:txBody>
          <a:bodyPr wrap="square" rtlCol="0" anchor="ctr" anchorCtr="0">
            <a:spAutoFit/>
          </a:bodyPr>
          <a:lstStyle/>
          <a:p>
            <a:pPr algn="ctr"/>
            <a:r>
              <a:rPr lang="en-US" sz="3200" dirty="0">
                <a:solidFill>
                  <a:srgbClr val="003399"/>
                </a:solidFill>
              </a:rPr>
              <a:t>Labor demand for the firm in competitive labor market where wage W is given</a:t>
            </a:r>
          </a:p>
        </p:txBody>
      </p:sp>
      <p:sp>
        <p:nvSpPr>
          <p:cNvPr id="3" name="TextBox 2">
            <a:extLst>
              <a:ext uri="{FF2B5EF4-FFF2-40B4-BE49-F238E27FC236}">
                <a16:creationId xmlns:a16="http://schemas.microsoft.com/office/drawing/2014/main" id="{656DAE30-CC47-1C5A-8A7E-087F279EC6EA}"/>
              </a:ext>
            </a:extLst>
          </p:cNvPr>
          <p:cNvSpPr txBox="1"/>
          <p:nvPr/>
        </p:nvSpPr>
        <p:spPr>
          <a:xfrm>
            <a:off x="307980" y="5986156"/>
            <a:ext cx="8370875" cy="830997"/>
          </a:xfrm>
          <a:prstGeom prst="rect">
            <a:avLst/>
          </a:prstGeom>
          <a:noFill/>
        </p:spPr>
        <p:txBody>
          <a:bodyPr wrap="square" rtlCol="0">
            <a:spAutoFit/>
          </a:bodyPr>
          <a:lstStyle/>
          <a:p>
            <a:r>
              <a:rPr lang="en-US" sz="2400" dirty="0">
                <a:solidFill>
                  <a:srgbClr val="C00000"/>
                </a:solidFill>
              </a:rPr>
              <a:t>For a given wage W, employer hires labor L up to the point where marginal worker has </a:t>
            </a:r>
            <a:r>
              <a:rPr lang="en-US" sz="2400" dirty="0" err="1">
                <a:solidFill>
                  <a:srgbClr val="C00000"/>
                </a:solidFill>
              </a:rPr>
              <a:t>mrp</a:t>
            </a:r>
            <a:r>
              <a:rPr lang="en-US" sz="2400" baseline="-25000" dirty="0" err="1">
                <a:solidFill>
                  <a:srgbClr val="C00000"/>
                </a:solidFill>
              </a:rPr>
              <a:t>L</a:t>
            </a:r>
            <a:r>
              <a:rPr lang="en-US" sz="2400" dirty="0">
                <a:solidFill>
                  <a:srgbClr val="C00000"/>
                </a:solidFill>
              </a:rPr>
              <a:t> equal to W</a:t>
            </a:r>
          </a:p>
        </p:txBody>
      </p:sp>
      <p:cxnSp>
        <p:nvCxnSpPr>
          <p:cNvPr id="2" name="Straight Connector 1">
            <a:extLst>
              <a:ext uri="{FF2B5EF4-FFF2-40B4-BE49-F238E27FC236}">
                <a16:creationId xmlns:a16="http://schemas.microsoft.com/office/drawing/2014/main" id="{71F7EC04-BDF3-10E6-8954-5F1AA712A3B5}"/>
              </a:ext>
            </a:extLst>
          </p:cNvPr>
          <p:cNvCxnSpPr/>
          <p:nvPr/>
        </p:nvCxnSpPr>
        <p:spPr>
          <a:xfrm>
            <a:off x="2572315" y="3352800"/>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B3DE9F-2456-EE4F-B14F-48D6AE81A56A}"/>
              </a:ext>
            </a:extLst>
          </p:cNvPr>
          <p:cNvSpPr txBox="1"/>
          <p:nvPr/>
        </p:nvSpPr>
        <p:spPr>
          <a:xfrm>
            <a:off x="1952258" y="3129982"/>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cxnSp>
        <p:nvCxnSpPr>
          <p:cNvPr id="11" name="Straight Connector 10">
            <a:extLst>
              <a:ext uri="{FF2B5EF4-FFF2-40B4-BE49-F238E27FC236}">
                <a16:creationId xmlns:a16="http://schemas.microsoft.com/office/drawing/2014/main" id="{95A9553F-65A8-3772-B7C8-4601EEE20B45}"/>
              </a:ext>
            </a:extLst>
          </p:cNvPr>
          <p:cNvCxnSpPr>
            <a:cxnSpLocks/>
          </p:cNvCxnSpPr>
          <p:nvPr/>
        </p:nvCxnSpPr>
        <p:spPr>
          <a:xfrm>
            <a:off x="4452627" y="3352800"/>
            <a:ext cx="0" cy="2039891"/>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73E66B-C4FA-34CA-568C-07335764F467}"/>
              </a:ext>
            </a:extLst>
          </p:cNvPr>
          <p:cNvSpPr txBox="1"/>
          <p:nvPr/>
        </p:nvSpPr>
        <p:spPr>
          <a:xfrm>
            <a:off x="6688065" y="5500687"/>
            <a:ext cx="1815855" cy="445635"/>
          </a:xfrm>
          <a:prstGeom prst="rect">
            <a:avLst/>
          </a:prstGeom>
          <a:noFill/>
        </p:spPr>
        <p:txBody>
          <a:bodyPr wrap="square" rtlCol="0">
            <a:spAutoFit/>
          </a:bodyPr>
          <a:lstStyle/>
          <a:p>
            <a:pPr>
              <a:lnSpc>
                <a:spcPct val="80000"/>
              </a:lnSpc>
            </a:pPr>
            <a:r>
              <a:rPr lang="en-US" sz="2800" dirty="0"/>
              <a:t>labor</a:t>
            </a:r>
          </a:p>
        </p:txBody>
      </p:sp>
      <p:sp>
        <p:nvSpPr>
          <p:cNvPr id="16" name="TextBox 15">
            <a:extLst>
              <a:ext uri="{FF2B5EF4-FFF2-40B4-BE49-F238E27FC236}">
                <a16:creationId xmlns:a16="http://schemas.microsoft.com/office/drawing/2014/main" id="{C16378DD-59E8-5C59-9240-5E65C5DC489B}"/>
              </a:ext>
            </a:extLst>
          </p:cNvPr>
          <p:cNvSpPr txBox="1"/>
          <p:nvPr/>
        </p:nvSpPr>
        <p:spPr>
          <a:xfrm>
            <a:off x="4213858" y="5421824"/>
            <a:ext cx="465954" cy="523220"/>
          </a:xfrm>
          <a:prstGeom prst="rect">
            <a:avLst/>
          </a:prstGeom>
          <a:noFill/>
        </p:spPr>
        <p:txBody>
          <a:bodyPr wrap="square" rtlCol="0">
            <a:spAutoFit/>
          </a:bodyPr>
          <a:lstStyle/>
          <a:p>
            <a:r>
              <a:rPr lang="en-US" sz="2800" dirty="0"/>
              <a:t>L  </a:t>
            </a:r>
          </a:p>
        </p:txBody>
      </p:sp>
    </p:spTree>
    <p:extLst>
      <p:ext uri="{BB962C8B-B14F-4D97-AF65-F5344CB8AC3E}">
        <p14:creationId xmlns:p14="http://schemas.microsoft.com/office/powerpoint/2010/main" val="170472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600200" y="1143000"/>
            <a:ext cx="5347972" cy="4249691"/>
            <a:chOff x="1599635" y="1158815"/>
            <a:chExt cx="5347972" cy="4249691"/>
          </a:xfrm>
        </p:grpSpPr>
        <p:sp>
          <p:nvSpPr>
            <p:cNvPr id="14" name="TextBox 13"/>
            <p:cNvSpPr txBox="1"/>
            <p:nvPr/>
          </p:nvSpPr>
          <p:spPr>
            <a:xfrm>
              <a:off x="5891966" y="3978215"/>
              <a:ext cx="987361" cy="523220"/>
            </a:xfrm>
            <a:prstGeom prst="rect">
              <a:avLst/>
            </a:prstGeom>
            <a:noFill/>
          </p:spPr>
          <p:txBody>
            <a:bodyPr wrap="square" rtlCol="0">
              <a:spAutoFit/>
            </a:bodyPr>
            <a:lstStyle/>
            <a:p>
              <a:r>
                <a:rPr lang="en-US" sz="2800" dirty="0" err="1">
                  <a:solidFill>
                    <a:srgbClr val="003399"/>
                  </a:solidFill>
                </a:rPr>
                <a:t>mrp</a:t>
              </a:r>
              <a:r>
                <a:rPr lang="en-US" sz="2800" baseline="-25000" dirty="0" err="1">
                  <a:solidFill>
                    <a:srgbClr val="003399"/>
                  </a:solidFill>
                </a:rPr>
                <a:t>L</a:t>
              </a:r>
              <a:endParaRPr lang="en-US" sz="2800" dirty="0">
                <a:solidFill>
                  <a:srgbClr val="003399"/>
                </a:solidFill>
              </a:endParaRPr>
            </a:p>
          </p:txBody>
        </p:sp>
        <p:grpSp>
          <p:nvGrpSpPr>
            <p:cNvPr id="25" name="Group 24"/>
            <p:cNvGrpSpPr/>
            <p:nvPr/>
          </p:nvGrpSpPr>
          <p:grpSpPr>
            <a:xfrm>
              <a:off x="1599635" y="1158815"/>
              <a:ext cx="5347972" cy="4249691"/>
              <a:chOff x="1464311" y="1158815"/>
              <a:chExt cx="5347972" cy="4249691"/>
            </a:xfrm>
          </p:grpSpPr>
          <p:grpSp>
            <p:nvGrpSpPr>
              <p:cNvPr id="5" name="Group 7"/>
              <p:cNvGrpSpPr/>
              <p:nvPr/>
            </p:nvGrpSpPr>
            <p:grpSpPr>
              <a:xfrm>
                <a:off x="1464311" y="1158815"/>
                <a:ext cx="5347972" cy="4249691"/>
                <a:chOff x="1398269" y="1158815"/>
                <a:chExt cx="5347972" cy="4249691"/>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98269" y="1158815"/>
                  <a:ext cx="972115" cy="445635"/>
                </a:xfrm>
                <a:prstGeom prst="rect">
                  <a:avLst/>
                </a:prstGeom>
                <a:noFill/>
              </p:spPr>
              <p:txBody>
                <a:bodyPr wrap="square" rtlCol="0">
                  <a:spAutoFit/>
                </a:bodyPr>
                <a:lstStyle/>
                <a:p>
                  <a:pPr>
                    <a:lnSpc>
                      <a:spcPct val="80000"/>
                    </a:lnSpc>
                  </a:pPr>
                  <a:r>
                    <a:rPr lang="en-US" sz="2800" dirty="0" err="1"/>
                    <a:t>mrp</a:t>
                  </a:r>
                  <a:r>
                    <a:rPr lang="en-US" sz="2800" baseline="-25000" dirty="0" err="1"/>
                    <a:t>L</a:t>
                  </a:r>
                  <a:endParaRPr lang="en-US" sz="2800" dirty="0"/>
                </a:p>
              </p:txBody>
            </p:sp>
          </p:grpSp>
          <p:cxnSp>
            <p:nvCxnSpPr>
              <p:cNvPr id="12" name="Straight Connector 11"/>
              <p:cNvCxnSpPr>
                <a:cxnSpLocks noChangeAspect="1"/>
              </p:cNvCxnSpPr>
              <p:nvPr/>
            </p:nvCxnSpPr>
            <p:spPr>
              <a:xfrm>
                <a:off x="2405582" y="1434831"/>
                <a:ext cx="3935529" cy="393256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543741" y="224565"/>
            <a:ext cx="8272141" cy="584775"/>
          </a:xfrm>
          <a:prstGeom prst="rect">
            <a:avLst/>
          </a:prstGeom>
          <a:noFill/>
        </p:spPr>
        <p:txBody>
          <a:bodyPr wrap="square" rtlCol="0" anchor="ctr" anchorCtr="0">
            <a:spAutoFit/>
          </a:bodyPr>
          <a:lstStyle/>
          <a:p>
            <a:pPr algn="ctr"/>
            <a:r>
              <a:rPr lang="en-US" sz="3200" dirty="0">
                <a:solidFill>
                  <a:srgbClr val="003399"/>
                </a:solidFill>
              </a:rPr>
              <a:t>Firm surplus from hiring workers and labor cost</a:t>
            </a:r>
          </a:p>
        </p:txBody>
      </p:sp>
      <p:sp>
        <p:nvSpPr>
          <p:cNvPr id="3" name="TextBox 2">
            <a:extLst>
              <a:ext uri="{FF2B5EF4-FFF2-40B4-BE49-F238E27FC236}">
                <a16:creationId xmlns:a16="http://schemas.microsoft.com/office/drawing/2014/main" id="{656DAE30-CC47-1C5A-8A7E-087F279EC6EA}"/>
              </a:ext>
            </a:extLst>
          </p:cNvPr>
          <p:cNvSpPr txBox="1"/>
          <p:nvPr/>
        </p:nvSpPr>
        <p:spPr>
          <a:xfrm>
            <a:off x="307980" y="5986156"/>
            <a:ext cx="8605831" cy="830997"/>
          </a:xfrm>
          <a:prstGeom prst="rect">
            <a:avLst/>
          </a:prstGeom>
          <a:noFill/>
        </p:spPr>
        <p:txBody>
          <a:bodyPr wrap="square" rtlCol="0">
            <a:spAutoFit/>
          </a:bodyPr>
          <a:lstStyle/>
          <a:p>
            <a:r>
              <a:rPr lang="en-US" sz="2400" dirty="0">
                <a:solidFill>
                  <a:srgbClr val="C00000"/>
                </a:solidFill>
              </a:rPr>
              <a:t>Employer surplus is red triangle below </a:t>
            </a:r>
            <a:r>
              <a:rPr lang="en-US" sz="2400" dirty="0" err="1">
                <a:solidFill>
                  <a:srgbClr val="C00000"/>
                </a:solidFill>
              </a:rPr>
              <a:t>mrp</a:t>
            </a:r>
            <a:r>
              <a:rPr lang="en-US" sz="2400" baseline="-25000" dirty="0" err="1">
                <a:solidFill>
                  <a:srgbClr val="C00000"/>
                </a:solidFill>
              </a:rPr>
              <a:t>L</a:t>
            </a:r>
            <a:r>
              <a:rPr lang="en-US" sz="2400" dirty="0">
                <a:solidFill>
                  <a:srgbClr val="C00000"/>
                </a:solidFill>
              </a:rPr>
              <a:t> and above wage line W</a:t>
            </a:r>
          </a:p>
          <a:p>
            <a:r>
              <a:rPr lang="en-US" sz="2400" dirty="0">
                <a:solidFill>
                  <a:srgbClr val="C00000"/>
                </a:solidFill>
              </a:rPr>
              <a:t>Labor cost paid out to workers is the green rectangle W×L.  </a:t>
            </a:r>
          </a:p>
        </p:txBody>
      </p:sp>
      <p:cxnSp>
        <p:nvCxnSpPr>
          <p:cNvPr id="2" name="Straight Connector 1">
            <a:extLst>
              <a:ext uri="{FF2B5EF4-FFF2-40B4-BE49-F238E27FC236}">
                <a16:creationId xmlns:a16="http://schemas.microsoft.com/office/drawing/2014/main" id="{71F7EC04-BDF3-10E6-8954-5F1AA712A3B5}"/>
              </a:ext>
            </a:extLst>
          </p:cNvPr>
          <p:cNvCxnSpPr/>
          <p:nvPr/>
        </p:nvCxnSpPr>
        <p:spPr>
          <a:xfrm>
            <a:off x="2572315" y="3352800"/>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B3DE9F-2456-EE4F-B14F-48D6AE81A56A}"/>
              </a:ext>
            </a:extLst>
          </p:cNvPr>
          <p:cNvSpPr txBox="1"/>
          <p:nvPr/>
        </p:nvSpPr>
        <p:spPr>
          <a:xfrm>
            <a:off x="1952258" y="3129982"/>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cxnSp>
        <p:nvCxnSpPr>
          <p:cNvPr id="11" name="Straight Connector 10">
            <a:extLst>
              <a:ext uri="{FF2B5EF4-FFF2-40B4-BE49-F238E27FC236}">
                <a16:creationId xmlns:a16="http://schemas.microsoft.com/office/drawing/2014/main" id="{95A9553F-65A8-3772-B7C8-4601EEE20B45}"/>
              </a:ext>
            </a:extLst>
          </p:cNvPr>
          <p:cNvCxnSpPr>
            <a:cxnSpLocks/>
          </p:cNvCxnSpPr>
          <p:nvPr/>
        </p:nvCxnSpPr>
        <p:spPr>
          <a:xfrm>
            <a:off x="4452627" y="3352800"/>
            <a:ext cx="0" cy="2039891"/>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973E66B-C4FA-34CA-568C-07335764F467}"/>
              </a:ext>
            </a:extLst>
          </p:cNvPr>
          <p:cNvSpPr txBox="1"/>
          <p:nvPr/>
        </p:nvSpPr>
        <p:spPr>
          <a:xfrm>
            <a:off x="6688065" y="5500687"/>
            <a:ext cx="1815855" cy="445635"/>
          </a:xfrm>
          <a:prstGeom prst="rect">
            <a:avLst/>
          </a:prstGeom>
          <a:noFill/>
        </p:spPr>
        <p:txBody>
          <a:bodyPr wrap="square" rtlCol="0">
            <a:spAutoFit/>
          </a:bodyPr>
          <a:lstStyle/>
          <a:p>
            <a:pPr>
              <a:lnSpc>
                <a:spcPct val="80000"/>
              </a:lnSpc>
            </a:pPr>
            <a:r>
              <a:rPr lang="en-US" sz="2800" dirty="0"/>
              <a:t>labor</a:t>
            </a:r>
          </a:p>
        </p:txBody>
      </p:sp>
      <p:sp>
        <p:nvSpPr>
          <p:cNvPr id="16" name="TextBox 15">
            <a:extLst>
              <a:ext uri="{FF2B5EF4-FFF2-40B4-BE49-F238E27FC236}">
                <a16:creationId xmlns:a16="http://schemas.microsoft.com/office/drawing/2014/main" id="{C16378DD-59E8-5C59-9240-5E65C5DC489B}"/>
              </a:ext>
            </a:extLst>
          </p:cNvPr>
          <p:cNvSpPr txBox="1"/>
          <p:nvPr/>
        </p:nvSpPr>
        <p:spPr>
          <a:xfrm>
            <a:off x="4213858" y="5421824"/>
            <a:ext cx="465954" cy="523220"/>
          </a:xfrm>
          <a:prstGeom prst="rect">
            <a:avLst/>
          </a:prstGeom>
          <a:noFill/>
        </p:spPr>
        <p:txBody>
          <a:bodyPr wrap="square" rtlCol="0">
            <a:spAutoFit/>
          </a:bodyPr>
          <a:lstStyle/>
          <a:p>
            <a:r>
              <a:rPr lang="en-US" sz="2800" dirty="0"/>
              <a:t>L  </a:t>
            </a:r>
          </a:p>
        </p:txBody>
      </p:sp>
      <p:sp>
        <p:nvSpPr>
          <p:cNvPr id="8" name="Right Triangle 7">
            <a:extLst>
              <a:ext uri="{FF2B5EF4-FFF2-40B4-BE49-F238E27FC236}">
                <a16:creationId xmlns:a16="http://schemas.microsoft.com/office/drawing/2014/main" id="{66E315D1-9E1D-7F66-D377-BEAB88BD9F2B}"/>
              </a:ext>
            </a:extLst>
          </p:cNvPr>
          <p:cNvSpPr/>
          <p:nvPr/>
        </p:nvSpPr>
        <p:spPr>
          <a:xfrm>
            <a:off x="2572315" y="1536047"/>
            <a:ext cx="1783080" cy="17830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13" name="Rectangle 12">
            <a:extLst>
              <a:ext uri="{FF2B5EF4-FFF2-40B4-BE49-F238E27FC236}">
                <a16:creationId xmlns:a16="http://schemas.microsoft.com/office/drawing/2014/main" id="{F20648F2-D7CF-FA6F-7328-7623B972B68A}"/>
              </a:ext>
            </a:extLst>
          </p:cNvPr>
          <p:cNvSpPr/>
          <p:nvPr/>
        </p:nvSpPr>
        <p:spPr>
          <a:xfrm>
            <a:off x="2572315" y="3378674"/>
            <a:ext cx="1874520" cy="197290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42937EC-0DCB-926E-E5EA-08BFA8890328}"/>
              </a:ext>
            </a:extLst>
          </p:cNvPr>
          <p:cNvSpPr txBox="1"/>
          <p:nvPr/>
        </p:nvSpPr>
        <p:spPr>
          <a:xfrm>
            <a:off x="3357198" y="1583926"/>
            <a:ext cx="1921167" cy="461665"/>
          </a:xfrm>
          <a:prstGeom prst="rect">
            <a:avLst/>
          </a:prstGeom>
          <a:noFill/>
        </p:spPr>
        <p:txBody>
          <a:bodyPr wrap="none" rtlCol="0">
            <a:spAutoFit/>
          </a:bodyPr>
          <a:lstStyle/>
          <a:p>
            <a:r>
              <a:rPr lang="en-US" sz="2400" dirty="0">
                <a:solidFill>
                  <a:srgbClr val="C00000"/>
                </a:solidFill>
              </a:rPr>
              <a:t>Firm’s Surplus</a:t>
            </a:r>
          </a:p>
        </p:txBody>
      </p:sp>
      <p:cxnSp>
        <p:nvCxnSpPr>
          <p:cNvPr id="18" name="Straight Arrow Connector 17">
            <a:extLst>
              <a:ext uri="{FF2B5EF4-FFF2-40B4-BE49-F238E27FC236}">
                <a16:creationId xmlns:a16="http://schemas.microsoft.com/office/drawing/2014/main" id="{AAEE2130-159D-FCDA-697D-722D00D13D61}"/>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8B47B3-118F-F02B-B345-225D377A7DB1}"/>
              </a:ext>
            </a:extLst>
          </p:cNvPr>
          <p:cNvSpPr txBox="1"/>
          <p:nvPr/>
        </p:nvSpPr>
        <p:spPr>
          <a:xfrm>
            <a:off x="2737513" y="3993177"/>
            <a:ext cx="1506887" cy="461665"/>
          </a:xfrm>
          <a:prstGeom prst="rect">
            <a:avLst/>
          </a:prstGeom>
          <a:noFill/>
        </p:spPr>
        <p:txBody>
          <a:bodyPr wrap="none" rtlCol="0">
            <a:spAutoFit/>
          </a:bodyPr>
          <a:lstStyle/>
          <a:p>
            <a:r>
              <a:rPr lang="en-US" sz="2400" dirty="0"/>
              <a:t>Labor Cost</a:t>
            </a:r>
          </a:p>
        </p:txBody>
      </p:sp>
    </p:spTree>
    <p:extLst>
      <p:ext uri="{BB962C8B-B14F-4D97-AF65-F5344CB8AC3E}">
        <p14:creationId xmlns:p14="http://schemas.microsoft.com/office/powerpoint/2010/main" val="606412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Labor Demand Curves</a:t>
            </a:r>
          </a:p>
        </p:txBody>
      </p:sp>
      <p:grpSp>
        <p:nvGrpSpPr>
          <p:cNvPr id="2" name="Group 1"/>
          <p:cNvGrpSpPr/>
          <p:nvPr/>
        </p:nvGrpSpPr>
        <p:grpSpPr>
          <a:xfrm>
            <a:off x="714375" y="1920240"/>
            <a:ext cx="3886200" cy="3745920"/>
            <a:chOff x="638175" y="1837267"/>
            <a:chExt cx="3886200" cy="3745920"/>
          </a:xfrm>
        </p:grpSpPr>
        <p:cxnSp>
          <p:nvCxnSpPr>
            <p:cNvPr id="6" name="Straight Connector 5"/>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8421" y="5059967"/>
              <a:ext cx="465954" cy="523220"/>
            </a:xfrm>
            <a:prstGeom prst="rect">
              <a:avLst/>
            </a:prstGeom>
            <a:noFill/>
          </p:spPr>
          <p:txBody>
            <a:bodyPr wrap="square" rtlCol="0">
              <a:spAutoFit/>
            </a:bodyPr>
            <a:lstStyle/>
            <a:p>
              <a:r>
                <a:rPr lang="en-US" sz="2800" dirty="0">
                  <a:latin typeface="Mistral" panose="03090702030407020403" pitchFamily="66" charset="0"/>
                </a:rPr>
                <a:t>l  </a:t>
              </a:r>
            </a:p>
          </p:txBody>
        </p:sp>
        <p:sp>
          <p:nvSpPr>
            <p:cNvPr id="9" name="TextBox 8"/>
            <p:cNvSpPr txBox="1"/>
            <p:nvPr/>
          </p:nvSpPr>
          <p:spPr>
            <a:xfrm>
              <a:off x="638175" y="1837267"/>
              <a:ext cx="414868" cy="445635"/>
            </a:xfrm>
            <a:prstGeom prst="rect">
              <a:avLst/>
            </a:prstGeom>
            <a:noFill/>
          </p:spPr>
          <p:txBody>
            <a:bodyPr wrap="square" rtlCol="0">
              <a:spAutoFit/>
            </a:bodyPr>
            <a:lstStyle/>
            <a:p>
              <a:pPr>
                <a:lnSpc>
                  <a:spcPct val="80000"/>
                </a:lnSpc>
              </a:pPr>
              <a:r>
                <a:rPr lang="en-US" sz="2800" dirty="0"/>
                <a:t>W</a:t>
              </a:r>
            </a:p>
          </p:txBody>
        </p:sp>
      </p:grpSp>
      <p:grpSp>
        <p:nvGrpSpPr>
          <p:cNvPr id="26" name="Group 25"/>
          <p:cNvGrpSpPr/>
          <p:nvPr/>
        </p:nvGrpSpPr>
        <p:grpSpPr>
          <a:xfrm>
            <a:off x="4616025" y="1920240"/>
            <a:ext cx="3832650" cy="3745920"/>
            <a:chOff x="653625" y="1837267"/>
            <a:chExt cx="3832650" cy="3745920"/>
          </a:xfrm>
        </p:grpSpPr>
        <p:cxnSp>
          <p:nvCxnSpPr>
            <p:cNvPr id="27" name="Straight Connector 26"/>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20321" y="5059967"/>
              <a:ext cx="465954" cy="523220"/>
            </a:xfrm>
            <a:prstGeom prst="rect">
              <a:avLst/>
            </a:prstGeom>
            <a:noFill/>
          </p:spPr>
          <p:txBody>
            <a:bodyPr wrap="square" rtlCol="0">
              <a:spAutoFit/>
            </a:bodyPr>
            <a:lstStyle/>
            <a:p>
              <a:r>
                <a:rPr lang="en-US" sz="2800" dirty="0"/>
                <a:t>L  </a:t>
              </a:r>
            </a:p>
          </p:txBody>
        </p:sp>
        <p:sp>
          <p:nvSpPr>
            <p:cNvPr id="30" name="TextBox 29"/>
            <p:cNvSpPr txBox="1"/>
            <p:nvPr/>
          </p:nvSpPr>
          <p:spPr>
            <a:xfrm>
              <a:off x="653625" y="1837267"/>
              <a:ext cx="414868" cy="445635"/>
            </a:xfrm>
            <a:prstGeom prst="rect">
              <a:avLst/>
            </a:prstGeom>
            <a:noFill/>
          </p:spPr>
          <p:txBody>
            <a:bodyPr wrap="square" rtlCol="0">
              <a:spAutoFit/>
            </a:bodyPr>
            <a:lstStyle/>
            <a:p>
              <a:pPr>
                <a:lnSpc>
                  <a:spcPct val="80000"/>
                </a:lnSpc>
              </a:pPr>
              <a:r>
                <a:rPr lang="en-US" sz="2800" dirty="0"/>
                <a:t>W</a:t>
              </a:r>
            </a:p>
          </p:txBody>
        </p:sp>
      </p:grpSp>
      <p:sp>
        <p:nvSpPr>
          <p:cNvPr id="10" name="TextBox 9"/>
          <p:cNvSpPr txBox="1"/>
          <p:nvPr/>
        </p:nvSpPr>
        <p:spPr>
          <a:xfrm>
            <a:off x="1447800" y="1188720"/>
            <a:ext cx="2514600" cy="523220"/>
          </a:xfrm>
          <a:prstGeom prst="rect">
            <a:avLst/>
          </a:prstGeom>
          <a:noFill/>
        </p:spPr>
        <p:txBody>
          <a:bodyPr wrap="square" rtlCol="0">
            <a:spAutoFit/>
          </a:bodyPr>
          <a:lstStyle/>
          <a:p>
            <a:r>
              <a:rPr lang="en-US" sz="2800" u="sng" dirty="0">
                <a:solidFill>
                  <a:srgbClr val="CC0000"/>
                </a:solidFill>
              </a:rPr>
              <a:t>Individual Firm</a:t>
            </a:r>
          </a:p>
        </p:txBody>
      </p:sp>
      <p:sp>
        <p:nvSpPr>
          <p:cNvPr id="31" name="TextBox 30"/>
          <p:cNvSpPr txBox="1"/>
          <p:nvPr/>
        </p:nvSpPr>
        <p:spPr>
          <a:xfrm>
            <a:off x="5943600" y="1188720"/>
            <a:ext cx="1524000" cy="523220"/>
          </a:xfrm>
          <a:prstGeom prst="rect">
            <a:avLst/>
          </a:prstGeom>
          <a:noFill/>
        </p:spPr>
        <p:txBody>
          <a:bodyPr wrap="square" rtlCol="0">
            <a:spAutoFit/>
          </a:bodyPr>
          <a:lstStyle/>
          <a:p>
            <a:r>
              <a:rPr lang="en-US" sz="2800" u="sng" dirty="0">
                <a:solidFill>
                  <a:srgbClr val="CC0000"/>
                </a:solidFill>
              </a:rPr>
              <a:t>Market</a:t>
            </a:r>
            <a:r>
              <a:rPr lang="en-US" sz="2800" dirty="0">
                <a:solidFill>
                  <a:srgbClr val="CC0000"/>
                </a:solidFill>
              </a:rPr>
              <a:t>  </a:t>
            </a:r>
          </a:p>
        </p:txBody>
      </p:sp>
    </p:spTree>
    <p:extLst>
      <p:ext uri="{BB962C8B-B14F-4D97-AF65-F5344CB8AC3E}">
        <p14:creationId xmlns:p14="http://schemas.microsoft.com/office/powerpoint/2010/main" val="247666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Labor Demand Curves</a:t>
            </a:r>
          </a:p>
        </p:txBody>
      </p:sp>
      <p:grpSp>
        <p:nvGrpSpPr>
          <p:cNvPr id="2" name="Group 1"/>
          <p:cNvGrpSpPr/>
          <p:nvPr/>
        </p:nvGrpSpPr>
        <p:grpSpPr>
          <a:xfrm>
            <a:off x="714375" y="1920240"/>
            <a:ext cx="3886200" cy="3745920"/>
            <a:chOff x="638175" y="1837267"/>
            <a:chExt cx="3886200" cy="3745920"/>
          </a:xfrm>
        </p:grpSpPr>
        <p:cxnSp>
          <p:nvCxnSpPr>
            <p:cNvPr id="6" name="Straight Connector 5"/>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8421" y="5059967"/>
              <a:ext cx="465954" cy="523220"/>
            </a:xfrm>
            <a:prstGeom prst="rect">
              <a:avLst/>
            </a:prstGeom>
            <a:noFill/>
          </p:spPr>
          <p:txBody>
            <a:bodyPr wrap="square" rtlCol="0">
              <a:spAutoFit/>
            </a:bodyPr>
            <a:lstStyle/>
            <a:p>
              <a:r>
                <a:rPr lang="en-US" sz="2800" dirty="0">
                  <a:latin typeface="Mistral" panose="03090702030407020403" pitchFamily="66" charset="0"/>
                </a:rPr>
                <a:t>l</a:t>
              </a:r>
              <a:r>
                <a:rPr lang="en-US" sz="2800" dirty="0"/>
                <a:t>  </a:t>
              </a:r>
            </a:p>
          </p:txBody>
        </p:sp>
        <p:sp>
          <p:nvSpPr>
            <p:cNvPr id="9" name="TextBox 8"/>
            <p:cNvSpPr txBox="1"/>
            <p:nvPr/>
          </p:nvSpPr>
          <p:spPr>
            <a:xfrm>
              <a:off x="638175" y="1837267"/>
              <a:ext cx="414868" cy="445635"/>
            </a:xfrm>
            <a:prstGeom prst="rect">
              <a:avLst/>
            </a:prstGeom>
            <a:noFill/>
          </p:spPr>
          <p:txBody>
            <a:bodyPr wrap="square" rtlCol="0">
              <a:spAutoFit/>
            </a:bodyPr>
            <a:lstStyle/>
            <a:p>
              <a:pPr>
                <a:lnSpc>
                  <a:spcPct val="80000"/>
                </a:lnSpc>
              </a:pPr>
              <a:r>
                <a:rPr lang="en-US" sz="2800" dirty="0"/>
                <a:t>W</a:t>
              </a:r>
            </a:p>
          </p:txBody>
        </p:sp>
      </p:grpSp>
      <p:grpSp>
        <p:nvGrpSpPr>
          <p:cNvPr id="26" name="Group 25"/>
          <p:cNvGrpSpPr/>
          <p:nvPr/>
        </p:nvGrpSpPr>
        <p:grpSpPr>
          <a:xfrm>
            <a:off x="4616025" y="1920240"/>
            <a:ext cx="3832650" cy="3745920"/>
            <a:chOff x="653625" y="1837267"/>
            <a:chExt cx="3832650" cy="3745920"/>
          </a:xfrm>
        </p:grpSpPr>
        <p:cxnSp>
          <p:nvCxnSpPr>
            <p:cNvPr id="27" name="Straight Connector 26"/>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20321" y="5059967"/>
              <a:ext cx="465954" cy="523220"/>
            </a:xfrm>
            <a:prstGeom prst="rect">
              <a:avLst/>
            </a:prstGeom>
            <a:noFill/>
          </p:spPr>
          <p:txBody>
            <a:bodyPr wrap="square" rtlCol="0">
              <a:spAutoFit/>
            </a:bodyPr>
            <a:lstStyle/>
            <a:p>
              <a:r>
                <a:rPr lang="en-US" sz="2800" dirty="0"/>
                <a:t>L  </a:t>
              </a:r>
            </a:p>
          </p:txBody>
        </p:sp>
        <p:sp>
          <p:nvSpPr>
            <p:cNvPr id="30" name="TextBox 29"/>
            <p:cNvSpPr txBox="1"/>
            <p:nvPr/>
          </p:nvSpPr>
          <p:spPr>
            <a:xfrm>
              <a:off x="653625" y="1837267"/>
              <a:ext cx="414868" cy="445635"/>
            </a:xfrm>
            <a:prstGeom prst="rect">
              <a:avLst/>
            </a:prstGeom>
            <a:noFill/>
          </p:spPr>
          <p:txBody>
            <a:bodyPr wrap="square" rtlCol="0">
              <a:spAutoFit/>
            </a:bodyPr>
            <a:lstStyle/>
            <a:p>
              <a:pPr>
                <a:lnSpc>
                  <a:spcPct val="80000"/>
                </a:lnSpc>
              </a:pPr>
              <a:r>
                <a:rPr lang="en-US" sz="2800" dirty="0"/>
                <a:t>W</a:t>
              </a:r>
            </a:p>
          </p:txBody>
        </p:sp>
      </p:grpSp>
      <p:sp>
        <p:nvSpPr>
          <p:cNvPr id="10" name="TextBox 9"/>
          <p:cNvSpPr txBox="1"/>
          <p:nvPr/>
        </p:nvSpPr>
        <p:spPr>
          <a:xfrm>
            <a:off x="1447800" y="1188720"/>
            <a:ext cx="2514600" cy="523220"/>
          </a:xfrm>
          <a:prstGeom prst="rect">
            <a:avLst/>
          </a:prstGeom>
          <a:noFill/>
        </p:spPr>
        <p:txBody>
          <a:bodyPr wrap="square" rtlCol="0">
            <a:spAutoFit/>
          </a:bodyPr>
          <a:lstStyle/>
          <a:p>
            <a:r>
              <a:rPr lang="en-US" sz="2800" u="sng" dirty="0">
                <a:solidFill>
                  <a:srgbClr val="CC0000"/>
                </a:solidFill>
              </a:rPr>
              <a:t>Individual Firm</a:t>
            </a:r>
          </a:p>
        </p:txBody>
      </p:sp>
      <p:sp>
        <p:nvSpPr>
          <p:cNvPr id="31" name="TextBox 30"/>
          <p:cNvSpPr txBox="1"/>
          <p:nvPr/>
        </p:nvSpPr>
        <p:spPr>
          <a:xfrm>
            <a:off x="5943600" y="1188720"/>
            <a:ext cx="1524000" cy="523220"/>
          </a:xfrm>
          <a:prstGeom prst="rect">
            <a:avLst/>
          </a:prstGeom>
          <a:noFill/>
        </p:spPr>
        <p:txBody>
          <a:bodyPr wrap="square" rtlCol="0">
            <a:spAutoFit/>
          </a:bodyPr>
          <a:lstStyle/>
          <a:p>
            <a:r>
              <a:rPr lang="en-US" sz="2800" u="sng" dirty="0">
                <a:solidFill>
                  <a:srgbClr val="CC0000"/>
                </a:solidFill>
              </a:rPr>
              <a:t>Market</a:t>
            </a:r>
            <a:r>
              <a:rPr lang="en-US" sz="2800" dirty="0">
                <a:solidFill>
                  <a:srgbClr val="CC0000"/>
                </a:solidFill>
              </a:rPr>
              <a:t>  </a:t>
            </a:r>
          </a:p>
        </p:txBody>
      </p:sp>
      <p:cxnSp>
        <p:nvCxnSpPr>
          <p:cNvPr id="11" name="Straight Connector 10"/>
          <p:cNvCxnSpPr/>
          <p:nvPr/>
        </p:nvCxnSpPr>
        <p:spPr>
          <a:xfrm>
            <a:off x="1447800" y="2133600"/>
            <a:ext cx="2209800" cy="238322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93390" y="4505980"/>
            <a:ext cx="1426210" cy="523220"/>
          </a:xfrm>
          <a:prstGeom prst="rect">
            <a:avLst/>
          </a:prstGeom>
          <a:noFill/>
        </p:spPr>
        <p:txBody>
          <a:bodyPr wrap="square" rtlCol="0">
            <a:spAutoFit/>
          </a:bodyPr>
          <a:lstStyle/>
          <a:p>
            <a:r>
              <a:rPr lang="en-US" sz="2800" dirty="0" err="1">
                <a:solidFill>
                  <a:srgbClr val="003399"/>
                </a:solidFill>
              </a:rPr>
              <a:t>mrp</a:t>
            </a:r>
            <a:r>
              <a:rPr lang="en-US" sz="2800" baseline="-25000" dirty="0" err="1">
                <a:solidFill>
                  <a:srgbClr val="003399"/>
                </a:solidFill>
              </a:rPr>
              <a:t>L</a:t>
            </a:r>
            <a:r>
              <a:rPr lang="en-US" sz="2800" dirty="0" err="1">
                <a:solidFill>
                  <a:srgbClr val="003399"/>
                </a:solidFill>
              </a:rPr>
              <a:t>,d</a:t>
            </a:r>
            <a:endParaRPr lang="en-US" sz="2800" dirty="0">
              <a:solidFill>
                <a:srgbClr val="003399"/>
              </a:solidFill>
            </a:endParaRPr>
          </a:p>
        </p:txBody>
      </p:sp>
      <p:cxnSp>
        <p:nvCxnSpPr>
          <p:cNvPr id="24" name="Straight Connector 23"/>
          <p:cNvCxnSpPr/>
          <p:nvPr/>
        </p:nvCxnSpPr>
        <p:spPr>
          <a:xfrm>
            <a:off x="5343525" y="2169727"/>
            <a:ext cx="2209800" cy="238322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10400" y="4496455"/>
            <a:ext cx="1411478" cy="523220"/>
          </a:xfrm>
          <a:prstGeom prst="rect">
            <a:avLst/>
          </a:prstGeom>
          <a:noFill/>
        </p:spPr>
        <p:txBody>
          <a:bodyPr wrap="square" rtlCol="0">
            <a:spAutoFit/>
          </a:bodyPr>
          <a:lstStyle/>
          <a:p>
            <a:r>
              <a:rPr lang="en-US" sz="2800" dirty="0" err="1">
                <a:solidFill>
                  <a:srgbClr val="003399"/>
                </a:solidFill>
              </a:rPr>
              <a:t>MRP</a:t>
            </a:r>
            <a:r>
              <a:rPr lang="en-US" sz="2800" baseline="-25000" dirty="0" err="1">
                <a:solidFill>
                  <a:srgbClr val="003399"/>
                </a:solidFill>
              </a:rPr>
              <a:t>L</a:t>
            </a:r>
            <a:r>
              <a:rPr lang="en-US" sz="2800" dirty="0" err="1">
                <a:solidFill>
                  <a:srgbClr val="003399"/>
                </a:solidFill>
              </a:rPr>
              <a:t>,D</a:t>
            </a:r>
            <a:endParaRPr lang="en-US" sz="2800" dirty="0">
              <a:solidFill>
                <a:srgbClr val="003399"/>
              </a:solidFill>
            </a:endParaRPr>
          </a:p>
        </p:txBody>
      </p:sp>
    </p:spTree>
    <p:extLst>
      <p:ext uri="{BB962C8B-B14F-4D97-AF65-F5344CB8AC3E}">
        <p14:creationId xmlns:p14="http://schemas.microsoft.com/office/powerpoint/2010/main" val="77601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3048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Why is the demand for labor declining with the wage?</a:t>
            </a:r>
          </a:p>
          <a:p>
            <a:pPr marL="365760" lvl="1" indent="-365760">
              <a:spcBef>
                <a:spcPts val="2400"/>
              </a:spcBef>
              <a:buClr>
                <a:srgbClr val="003399"/>
              </a:buClr>
              <a:buFont typeface="Arial" panose="020B0604020202020204" pitchFamily="34" charset="0"/>
              <a:buChar char="•"/>
            </a:pPr>
            <a:r>
              <a:rPr lang="en-US" sz="2600" dirty="0"/>
              <a:t>A. Because workers prefer higher wages</a:t>
            </a:r>
          </a:p>
          <a:p>
            <a:pPr marL="365760" lvl="1" indent="-365760">
              <a:spcBef>
                <a:spcPts val="2400"/>
              </a:spcBef>
              <a:buClr>
                <a:srgbClr val="003399"/>
              </a:buClr>
              <a:buFont typeface="Arial" panose="020B0604020202020204" pitchFamily="34" charset="0"/>
              <a:buChar char="•"/>
            </a:pPr>
            <a:r>
              <a:rPr lang="en-US" sz="2600" dirty="0"/>
              <a:t>B. Because extra workers become less and less useful for each firm</a:t>
            </a:r>
          </a:p>
          <a:p>
            <a:pPr marL="365760" lvl="1" indent="-365760">
              <a:spcBef>
                <a:spcPts val="2400"/>
              </a:spcBef>
              <a:buClr>
                <a:srgbClr val="003399"/>
              </a:buClr>
              <a:buFont typeface="Arial" panose="020B0604020202020204" pitchFamily="34" charset="0"/>
              <a:buChar char="•"/>
            </a:pPr>
            <a:r>
              <a:rPr lang="en-US" sz="2600" dirty="0"/>
              <a:t>C. Because we are considering the competitive case.</a:t>
            </a:r>
          </a:p>
          <a:p>
            <a:pPr marL="365760" lvl="1" indent="-365760">
              <a:spcBef>
                <a:spcPts val="2400"/>
              </a:spcBef>
              <a:buClr>
                <a:srgbClr val="003399"/>
              </a:buClr>
              <a:buFont typeface="Arial" panose="020B0604020202020204" pitchFamily="34" charset="0"/>
              <a:buChar char="•"/>
            </a:pPr>
            <a:r>
              <a:rPr lang="en-US" sz="2600" dirty="0"/>
              <a:t>D. Because consumers’ always have demand curves declining with prices </a:t>
            </a:r>
          </a:p>
          <a:p>
            <a:pPr marL="365760" lvl="1" indent="-365760">
              <a:spcBef>
                <a:spcPts val="2400"/>
              </a:spcBef>
              <a:buClr>
                <a:srgbClr val="003399"/>
              </a:buClr>
              <a:buFont typeface="Arial" panose="020B0604020202020204" pitchFamily="34" charset="0"/>
              <a:buChar char="•"/>
            </a:pPr>
            <a:r>
              <a:rPr lang="en-US" sz="2600" dirty="0"/>
              <a:t>E. All of the above </a:t>
            </a:r>
          </a:p>
        </p:txBody>
      </p:sp>
    </p:spTree>
    <p:extLst>
      <p:ext uri="{BB962C8B-B14F-4D97-AF65-F5344CB8AC3E}">
        <p14:creationId xmlns:p14="http://schemas.microsoft.com/office/powerpoint/2010/main" val="1230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52400"/>
            <a:ext cx="7894320" cy="65532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A given firm hires L (identical) workers all paid the same wage W. Which one below is true?</a:t>
            </a:r>
          </a:p>
          <a:p>
            <a:pPr marL="365760" lvl="1" indent="-365760">
              <a:spcBef>
                <a:spcPts val="2400"/>
              </a:spcBef>
              <a:buClr>
                <a:srgbClr val="003399"/>
              </a:buClr>
              <a:buFont typeface="Arial" panose="020B0604020202020204" pitchFamily="34" charset="0"/>
              <a:buChar char="•"/>
            </a:pPr>
            <a:r>
              <a:rPr lang="en-US" sz="2600" dirty="0"/>
              <a:t>A. Each worker gets paid its marginal contribution to revenue of the firm</a:t>
            </a:r>
          </a:p>
          <a:p>
            <a:pPr marL="365760" lvl="1" indent="-365760">
              <a:spcBef>
                <a:spcPts val="2400"/>
              </a:spcBef>
              <a:buClr>
                <a:srgbClr val="003399"/>
              </a:buClr>
              <a:buFont typeface="Arial" panose="020B0604020202020204" pitchFamily="34" charset="0"/>
              <a:buChar char="•"/>
            </a:pPr>
            <a:r>
              <a:rPr lang="en-US" sz="2600" dirty="0"/>
              <a:t>B. The firm gets more from its workers that what it pays them </a:t>
            </a:r>
          </a:p>
          <a:p>
            <a:pPr marL="365760" lvl="1" indent="-365760">
              <a:spcBef>
                <a:spcPts val="2400"/>
              </a:spcBef>
              <a:buClr>
                <a:srgbClr val="003399"/>
              </a:buClr>
              <a:buFont typeface="Arial" panose="020B0604020202020204" pitchFamily="34" charset="0"/>
              <a:buChar char="•"/>
            </a:pPr>
            <a:r>
              <a:rPr lang="en-US" sz="2600" dirty="0"/>
              <a:t>C.  All workers (but one) get paid less than their contribution to the revenue of the firm</a:t>
            </a:r>
          </a:p>
          <a:p>
            <a:pPr marL="365760" lvl="1" indent="-365760">
              <a:spcBef>
                <a:spcPts val="2400"/>
              </a:spcBef>
              <a:buClr>
                <a:srgbClr val="003399"/>
              </a:buClr>
              <a:buFont typeface="Arial" panose="020B0604020202020204" pitchFamily="34" charset="0"/>
              <a:buChar char="•"/>
            </a:pPr>
            <a:r>
              <a:rPr lang="en-US" sz="2600" dirty="0"/>
              <a:t>D. All of A, B, C are true</a:t>
            </a:r>
          </a:p>
          <a:p>
            <a:pPr marL="365760" lvl="1" indent="-365760">
              <a:spcBef>
                <a:spcPts val="2400"/>
              </a:spcBef>
              <a:buClr>
                <a:srgbClr val="003399"/>
              </a:buClr>
              <a:buFont typeface="Arial" panose="020B0604020202020204" pitchFamily="34" charset="0"/>
              <a:buChar char="•"/>
            </a:pPr>
            <a:r>
              <a:rPr lang="en-US" sz="2600" dirty="0"/>
              <a:t>E. None of A, B, C are true </a:t>
            </a:r>
          </a:p>
        </p:txBody>
      </p:sp>
    </p:spTree>
    <p:extLst>
      <p:ext uri="{BB962C8B-B14F-4D97-AF65-F5344CB8AC3E}">
        <p14:creationId xmlns:p14="http://schemas.microsoft.com/office/powerpoint/2010/main" val="43498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III.  Labor Supply and Equilibrium in the Labor Market</a:t>
            </a:r>
            <a:endParaRPr lang="en-US" sz="3200" i="1" cap="small" dirty="0">
              <a:solidFill>
                <a:srgbClr val="CC0000"/>
              </a:solidFill>
            </a:endParaRPr>
          </a:p>
        </p:txBody>
      </p:sp>
    </p:spTree>
    <p:extLst>
      <p:ext uri="{BB962C8B-B14F-4D97-AF65-F5344CB8AC3E}">
        <p14:creationId xmlns:p14="http://schemas.microsoft.com/office/powerpoint/2010/main" val="287217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  Overview</a:t>
            </a:r>
            <a:endParaRPr lang="en-US" sz="3200" i="1" cap="small" dirty="0">
              <a:solidFill>
                <a:srgbClr val="CC0000"/>
              </a:solidFill>
            </a:endParaRPr>
          </a:p>
        </p:txBody>
      </p:sp>
    </p:spTree>
    <p:extLst>
      <p:ext uri="{BB962C8B-B14F-4D97-AF65-F5344CB8AC3E}">
        <p14:creationId xmlns:p14="http://schemas.microsoft.com/office/powerpoint/2010/main" val="415884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lvl="1" indent="0" algn="ctr">
              <a:spcBef>
                <a:spcPts val="0"/>
              </a:spcBef>
              <a:buClr>
                <a:srgbClr val="003399"/>
              </a:buClr>
              <a:buNone/>
            </a:pPr>
            <a:r>
              <a:rPr lang="en-US" sz="3200" dirty="0">
                <a:solidFill>
                  <a:srgbClr val="003399"/>
                </a:solidFill>
              </a:rPr>
              <a:t>Poll on labor supply</a:t>
            </a:r>
          </a:p>
          <a:p>
            <a:pPr marL="365760" lvl="1" indent="-365760">
              <a:spcBef>
                <a:spcPts val="2400"/>
              </a:spcBef>
              <a:buClr>
                <a:srgbClr val="003399"/>
              </a:buClr>
              <a:buFont typeface="Arial" panose="020B0604020202020204" pitchFamily="34" charset="0"/>
              <a:buChar char="•"/>
            </a:pPr>
            <a:r>
              <a:rPr lang="en-US" dirty="0">
                <a:solidFill>
                  <a:srgbClr val="CC0000"/>
                </a:solidFill>
              </a:rPr>
              <a:t>Poll: </a:t>
            </a:r>
            <a:r>
              <a:rPr lang="en-US" sz="2400" dirty="0"/>
              <a:t>Suppose you have a paying job at UC Berkeley (e.g., library attendant or work study) 10 hours/week to help support yourself. Suppose the wage goes up from current $20/hour up to $25/hour. How would this affect your hours of work choice?</a:t>
            </a:r>
          </a:p>
          <a:p>
            <a:pPr marL="514350" lvl="1" indent="-514350">
              <a:spcBef>
                <a:spcPts val="2400"/>
              </a:spcBef>
              <a:buClr>
                <a:srgbClr val="003399"/>
              </a:buClr>
              <a:buAutoNum type="alphaUcPeriod"/>
            </a:pPr>
            <a:r>
              <a:rPr lang="en-US" dirty="0"/>
              <a:t>I would want to work longer hours.</a:t>
            </a:r>
          </a:p>
          <a:p>
            <a:pPr marL="514350" lvl="1" indent="-514350">
              <a:spcBef>
                <a:spcPts val="2400"/>
              </a:spcBef>
              <a:buClr>
                <a:srgbClr val="003399"/>
              </a:buClr>
              <a:buAutoNum type="alphaUcPeriod"/>
            </a:pPr>
            <a:r>
              <a:rPr lang="en-US" dirty="0"/>
              <a:t>I would want to work the same</a:t>
            </a:r>
          </a:p>
          <a:p>
            <a:pPr marL="514350" lvl="1" indent="-514350">
              <a:spcBef>
                <a:spcPts val="2400"/>
              </a:spcBef>
              <a:buClr>
                <a:srgbClr val="003399"/>
              </a:buClr>
              <a:buAutoNum type="alphaUcPeriod"/>
            </a:pPr>
            <a:r>
              <a:rPr lang="en-US" dirty="0"/>
              <a:t>I would want to work shorter hours.</a:t>
            </a:r>
          </a:p>
        </p:txBody>
      </p:sp>
    </p:spTree>
    <p:extLst>
      <p:ext uri="{BB962C8B-B14F-4D97-AF65-F5344CB8AC3E}">
        <p14:creationId xmlns:p14="http://schemas.microsoft.com/office/powerpoint/2010/main" val="6290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Labor supply behavior comes from utility maximization on the part of households</a:t>
            </a:r>
          </a:p>
          <a:p>
            <a:pPr marL="365760" indent="-365760">
              <a:spcBef>
                <a:spcPts val="2400"/>
              </a:spcBef>
              <a:buClr>
                <a:srgbClr val="003399"/>
              </a:buClr>
            </a:pPr>
            <a:r>
              <a:rPr lang="en-US" sz="2400" dirty="0"/>
              <a:t>Households not only like goods and services, they like </a:t>
            </a:r>
            <a:r>
              <a:rPr lang="en-US" sz="2400" dirty="0">
                <a:solidFill>
                  <a:srgbClr val="C00000"/>
                </a:solidFill>
              </a:rPr>
              <a:t>leisure (=time not working in the market for pay) </a:t>
            </a:r>
            <a:r>
              <a:rPr lang="en-US" sz="2400" dirty="0"/>
              <a:t>to sleep and rest, family, chores, study (if student), plus all other true leisure activities</a:t>
            </a:r>
          </a:p>
          <a:p>
            <a:pPr marL="365760" indent="-365760">
              <a:spcBef>
                <a:spcPts val="2400"/>
              </a:spcBef>
              <a:buClr>
                <a:srgbClr val="003399"/>
              </a:buClr>
            </a:pPr>
            <a:r>
              <a:rPr lang="en-US" sz="2400" dirty="0"/>
              <a:t>The </a:t>
            </a:r>
            <a:r>
              <a:rPr lang="en-US" sz="2400" dirty="0" err="1"/>
              <a:t>mu</a:t>
            </a:r>
            <a:r>
              <a:rPr lang="en-US" sz="2400" baseline="-25000" dirty="0" err="1"/>
              <a:t>Leisure</a:t>
            </a:r>
            <a:r>
              <a:rPr lang="en-US" sz="2400" dirty="0"/>
              <a:t> declines as the quantity of leisure increases.</a:t>
            </a:r>
          </a:p>
          <a:p>
            <a:pPr marL="365760" lvl="1" indent="-365760">
              <a:spcBef>
                <a:spcPts val="2400"/>
              </a:spcBef>
              <a:buClr>
                <a:srgbClr val="003399"/>
              </a:buClr>
              <a:buFont typeface="Arial" pitchFamily="34" charset="0"/>
              <a:buChar char="•"/>
            </a:pPr>
            <a:r>
              <a:rPr lang="en-US" sz="2400" dirty="0" err="1"/>
              <a:t>P</a:t>
            </a:r>
            <a:r>
              <a:rPr lang="en-US" sz="2400" baseline="-25000" dirty="0" err="1"/>
              <a:t>Leisure</a:t>
            </a:r>
            <a:r>
              <a:rPr lang="en-US" sz="2400" dirty="0"/>
              <a:t> is the wage: getting 1 hour extra of leisure means cutting work by 1 hour and losing 1 hour of wage.</a:t>
            </a:r>
          </a:p>
          <a:p>
            <a:pPr marL="365760" lvl="1" indent="-365760">
              <a:spcBef>
                <a:spcPts val="2400"/>
              </a:spcBef>
              <a:buClr>
                <a:srgbClr val="003399"/>
              </a:buClr>
              <a:buFont typeface="Arial" pitchFamily="34" charset="0"/>
              <a:buChar char="•"/>
            </a:pPr>
            <a:r>
              <a:rPr lang="en-US" sz="2400" dirty="0"/>
              <a:t>Think of a household choosing between leisure and everything else.</a:t>
            </a:r>
          </a:p>
        </p:txBody>
      </p:sp>
    </p:spTree>
    <p:extLst>
      <p:ext uri="{BB962C8B-B14F-4D97-AF65-F5344CB8AC3E}">
        <p14:creationId xmlns:p14="http://schemas.microsoft.com/office/powerpoint/2010/main" val="217633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Condition for Utility Maximization</a:t>
            </a:r>
          </a:p>
          <a:p>
            <a:pPr marL="0" lvl="1" indent="0" algn="ctr">
              <a:lnSpc>
                <a:spcPct val="125000"/>
              </a:lnSpc>
              <a:spcBef>
                <a:spcPts val="2400"/>
              </a:spcBef>
              <a:buClr>
                <a:srgbClr val="003399"/>
              </a:buClr>
              <a:buNone/>
            </a:pPr>
            <a:r>
              <a:rPr lang="en-US" dirty="0" err="1">
                <a:solidFill>
                  <a:srgbClr val="CC0000"/>
                </a:solidFill>
              </a:rPr>
              <a:t>mu</a:t>
            </a:r>
            <a:r>
              <a:rPr lang="en-US" baseline="-25000" dirty="0" err="1">
                <a:solidFill>
                  <a:srgbClr val="CC0000"/>
                </a:solidFill>
              </a:rPr>
              <a:t>Leisure</a:t>
            </a:r>
            <a:r>
              <a:rPr lang="en-US" dirty="0">
                <a:solidFill>
                  <a:srgbClr val="CC0000"/>
                </a:solidFill>
              </a:rPr>
              <a:t>                  </a:t>
            </a:r>
            <a:r>
              <a:rPr lang="en-US" dirty="0" err="1">
                <a:solidFill>
                  <a:srgbClr val="CC0000"/>
                </a:solidFill>
              </a:rPr>
              <a:t>mu</a:t>
            </a:r>
            <a:r>
              <a:rPr lang="en-US" baseline="-25000" dirty="0" err="1">
                <a:solidFill>
                  <a:srgbClr val="CC0000"/>
                </a:solidFill>
              </a:rPr>
              <a:t>Goods</a:t>
            </a:r>
            <a:r>
              <a:rPr lang="en-US" baseline="-25000" dirty="0">
                <a:solidFill>
                  <a:srgbClr val="CC0000"/>
                </a:solidFill>
              </a:rPr>
              <a:t> and Services</a:t>
            </a:r>
          </a:p>
          <a:p>
            <a:pPr marL="0" lvl="1" indent="0">
              <a:lnSpc>
                <a:spcPct val="125000"/>
              </a:lnSpc>
              <a:spcBef>
                <a:spcPts val="600"/>
              </a:spcBef>
              <a:buClr>
                <a:srgbClr val="003399"/>
              </a:buClr>
              <a:buNone/>
            </a:pPr>
            <a:r>
              <a:rPr lang="en-US" baseline="-25000" dirty="0">
                <a:solidFill>
                  <a:srgbClr val="CC0000"/>
                </a:solidFill>
              </a:rPr>
              <a:t>                           </a:t>
            </a:r>
            <a:r>
              <a:rPr lang="en-US" dirty="0" err="1">
                <a:solidFill>
                  <a:srgbClr val="CC0000"/>
                </a:solidFill>
              </a:rPr>
              <a:t>P</a:t>
            </a:r>
            <a:r>
              <a:rPr lang="en-US" baseline="-25000" dirty="0" err="1">
                <a:solidFill>
                  <a:srgbClr val="CC0000"/>
                </a:solidFill>
              </a:rPr>
              <a:t>Leisure</a:t>
            </a:r>
            <a:r>
              <a:rPr lang="en-US" dirty="0">
                <a:solidFill>
                  <a:srgbClr val="CC0000"/>
                </a:solidFill>
              </a:rPr>
              <a:t>                       </a:t>
            </a:r>
            <a:r>
              <a:rPr lang="en-US" dirty="0" err="1">
                <a:solidFill>
                  <a:srgbClr val="CC0000"/>
                </a:solidFill>
              </a:rPr>
              <a:t>P</a:t>
            </a:r>
            <a:r>
              <a:rPr lang="en-US" baseline="-25000" dirty="0" err="1">
                <a:solidFill>
                  <a:srgbClr val="CC0000"/>
                </a:solidFill>
              </a:rPr>
              <a:t>Goods</a:t>
            </a:r>
            <a:r>
              <a:rPr lang="en-US" baseline="-25000" dirty="0">
                <a:solidFill>
                  <a:srgbClr val="CC0000"/>
                </a:solidFill>
              </a:rPr>
              <a:t> and Services</a:t>
            </a:r>
          </a:p>
          <a:p>
            <a:pPr marL="0" indent="0" algn="ctr">
              <a:spcBef>
                <a:spcPts val="1800"/>
              </a:spcBef>
              <a:buClr>
                <a:srgbClr val="0000FF"/>
              </a:buClr>
              <a:buNone/>
            </a:pPr>
            <a:endParaRPr lang="en-US" dirty="0">
              <a:solidFill>
                <a:srgbClr val="003399"/>
              </a:solidFill>
            </a:endParaRPr>
          </a:p>
        </p:txBody>
      </p:sp>
      <p:cxnSp>
        <p:nvCxnSpPr>
          <p:cNvPr id="3" name="Straight Connector 2"/>
          <p:cNvCxnSpPr/>
          <p:nvPr/>
        </p:nvCxnSpPr>
        <p:spPr>
          <a:xfrm>
            <a:off x="1981200" y="1847850"/>
            <a:ext cx="137160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734560" y="1847850"/>
            <a:ext cx="2377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86200" y="1524000"/>
            <a:ext cx="609600" cy="646331"/>
          </a:xfrm>
          <a:prstGeom prst="rect">
            <a:avLst/>
          </a:prstGeom>
          <a:noFill/>
        </p:spPr>
        <p:txBody>
          <a:bodyPr wrap="square" rtlCol="0">
            <a:spAutoFit/>
          </a:bodyPr>
          <a:lstStyle/>
          <a:p>
            <a:r>
              <a:rPr lang="en-US" sz="3600" dirty="0">
                <a:solidFill>
                  <a:srgbClr val="CC0000"/>
                </a:solidFill>
              </a:rPr>
              <a:t>=</a:t>
            </a:r>
          </a:p>
        </p:txBody>
      </p:sp>
    </p:spTree>
    <p:extLst>
      <p:ext uri="{BB962C8B-B14F-4D97-AF65-F5344CB8AC3E}">
        <p14:creationId xmlns:p14="http://schemas.microsoft.com/office/powerpoint/2010/main" val="95941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lvl="1" indent="0" algn="ctr">
              <a:spcBef>
                <a:spcPts val="0"/>
              </a:spcBef>
              <a:buClr>
                <a:srgbClr val="003399"/>
              </a:buClr>
              <a:buNone/>
            </a:pPr>
            <a:r>
              <a:rPr lang="en-US" sz="3200" dirty="0">
                <a:solidFill>
                  <a:srgbClr val="003399"/>
                </a:solidFill>
              </a:rPr>
              <a:t>Effect of an Increase in the Wage = </a:t>
            </a:r>
            <a:r>
              <a:rPr lang="en-US" sz="3200" dirty="0" err="1">
                <a:solidFill>
                  <a:srgbClr val="003399"/>
                </a:solidFill>
              </a:rPr>
              <a:t>P</a:t>
            </a:r>
            <a:r>
              <a:rPr lang="en-US" sz="3200" baseline="-25000" dirty="0" err="1">
                <a:solidFill>
                  <a:srgbClr val="003399"/>
                </a:solidFill>
              </a:rPr>
              <a:t>Leisure</a:t>
            </a:r>
            <a:endParaRPr lang="en-US" sz="3200" baseline="-25000" dirty="0">
              <a:solidFill>
                <a:srgbClr val="003399"/>
              </a:solidFill>
            </a:endParaRPr>
          </a:p>
          <a:p>
            <a:pPr marL="0" lvl="1" indent="0" algn="ctr">
              <a:lnSpc>
                <a:spcPct val="125000"/>
              </a:lnSpc>
              <a:spcBef>
                <a:spcPts val="0"/>
              </a:spcBef>
              <a:buClr>
                <a:srgbClr val="003399"/>
              </a:buClr>
              <a:buNone/>
            </a:pPr>
            <a:r>
              <a:rPr lang="en-US" dirty="0" err="1">
                <a:solidFill>
                  <a:srgbClr val="CC0000"/>
                </a:solidFill>
              </a:rPr>
              <a:t>mu</a:t>
            </a:r>
            <a:r>
              <a:rPr lang="en-US" baseline="-25000" dirty="0" err="1">
                <a:solidFill>
                  <a:srgbClr val="CC0000"/>
                </a:solidFill>
              </a:rPr>
              <a:t>Leisure</a:t>
            </a:r>
            <a:r>
              <a:rPr lang="en-US" dirty="0">
                <a:solidFill>
                  <a:srgbClr val="CC0000"/>
                </a:solidFill>
              </a:rPr>
              <a:t>                    </a:t>
            </a:r>
            <a:r>
              <a:rPr lang="en-US" dirty="0" err="1">
                <a:solidFill>
                  <a:srgbClr val="CC0000"/>
                </a:solidFill>
              </a:rPr>
              <a:t>mu</a:t>
            </a:r>
            <a:r>
              <a:rPr lang="en-US" baseline="-25000" dirty="0" err="1">
                <a:solidFill>
                  <a:srgbClr val="CC0000"/>
                </a:solidFill>
              </a:rPr>
              <a:t>Goods</a:t>
            </a:r>
            <a:r>
              <a:rPr lang="en-US" baseline="-25000" dirty="0">
                <a:solidFill>
                  <a:srgbClr val="CC0000"/>
                </a:solidFill>
              </a:rPr>
              <a:t> and Services</a:t>
            </a:r>
          </a:p>
          <a:p>
            <a:pPr marL="0" lvl="1" indent="0">
              <a:lnSpc>
                <a:spcPct val="125000"/>
              </a:lnSpc>
              <a:spcBef>
                <a:spcPts val="600"/>
              </a:spcBef>
              <a:buClr>
                <a:srgbClr val="003399"/>
              </a:buClr>
              <a:buNone/>
            </a:pPr>
            <a:r>
              <a:rPr lang="en-US" baseline="-25000" dirty="0">
                <a:solidFill>
                  <a:srgbClr val="CC0000"/>
                </a:solidFill>
              </a:rPr>
              <a:t>         </a:t>
            </a:r>
            <a:r>
              <a:rPr lang="en-US" dirty="0">
                <a:solidFill>
                  <a:srgbClr val="CC0000"/>
                </a:solidFill>
              </a:rPr>
              <a:t>            </a:t>
            </a:r>
            <a:r>
              <a:rPr lang="en-US" dirty="0" err="1">
                <a:solidFill>
                  <a:srgbClr val="CC0000"/>
                </a:solidFill>
              </a:rPr>
              <a:t>P</a:t>
            </a:r>
            <a:r>
              <a:rPr lang="en-US" baseline="-25000" dirty="0" err="1">
                <a:solidFill>
                  <a:srgbClr val="CC0000"/>
                </a:solidFill>
              </a:rPr>
              <a:t>Leisure</a:t>
            </a:r>
            <a:r>
              <a:rPr lang="en-US" dirty="0">
                <a:solidFill>
                  <a:srgbClr val="CC0000"/>
                </a:solidFill>
              </a:rPr>
              <a:t>                       P </a:t>
            </a:r>
            <a:r>
              <a:rPr lang="en-US" baseline="-25000" dirty="0">
                <a:solidFill>
                  <a:srgbClr val="CC0000"/>
                </a:solidFill>
              </a:rPr>
              <a:t>Goods and</a:t>
            </a:r>
            <a:r>
              <a:rPr lang="en-US" dirty="0">
                <a:solidFill>
                  <a:srgbClr val="CC0000"/>
                </a:solidFill>
              </a:rPr>
              <a:t> </a:t>
            </a:r>
            <a:r>
              <a:rPr lang="en-US" baseline="-25000" dirty="0">
                <a:solidFill>
                  <a:srgbClr val="CC0000"/>
                </a:solidFill>
              </a:rPr>
              <a:t>Services</a:t>
            </a:r>
          </a:p>
          <a:p>
            <a:pPr marL="365760" lvl="1" indent="-365760">
              <a:spcBef>
                <a:spcPts val="2400"/>
              </a:spcBef>
              <a:buClr>
                <a:srgbClr val="003399"/>
              </a:buClr>
              <a:buFont typeface="Arial" panose="020B0604020202020204" pitchFamily="34" charset="0"/>
              <a:buChar char="•"/>
            </a:pPr>
            <a:r>
              <a:rPr lang="en-US" sz="2400" dirty="0">
                <a:solidFill>
                  <a:srgbClr val="CC0000"/>
                </a:solidFill>
              </a:rPr>
              <a:t>Substitution Effect:  </a:t>
            </a:r>
            <a:r>
              <a:rPr lang="en-US" sz="2400" dirty="0"/>
              <a:t>When the wage rises, the consumer wants to substitute away from leisure (so work more).</a:t>
            </a:r>
          </a:p>
          <a:p>
            <a:pPr marL="365760" lvl="1" indent="-365760">
              <a:spcBef>
                <a:spcPts val="2400"/>
              </a:spcBef>
              <a:buClr>
                <a:srgbClr val="003399"/>
              </a:buClr>
              <a:buFont typeface="Arial" panose="020B0604020202020204" pitchFamily="34" charset="0"/>
              <a:buChar char="•"/>
            </a:pPr>
            <a:r>
              <a:rPr lang="en-US" sz="2400" dirty="0">
                <a:solidFill>
                  <a:srgbClr val="CC0000"/>
                </a:solidFill>
              </a:rPr>
              <a:t>Income Effect: </a:t>
            </a:r>
            <a:r>
              <a:rPr lang="en-US" sz="2400" dirty="0"/>
              <a:t> When the wage rises, the consumer is richer and wants more leisure (so work less) and goods</a:t>
            </a:r>
          </a:p>
          <a:p>
            <a:pPr marL="365760" lvl="1" indent="-365760">
              <a:spcBef>
                <a:spcPts val="2400"/>
              </a:spcBef>
              <a:buClr>
                <a:srgbClr val="003399"/>
              </a:buClr>
              <a:buFont typeface="Arial" panose="020B0604020202020204" pitchFamily="34" charset="0"/>
              <a:buChar char="•"/>
            </a:pPr>
            <a:r>
              <a:rPr lang="en-US" sz="2400" dirty="0"/>
              <a:t>Unlike consumer goods where income and substitution go in the same direction, here the effects go in opposite directions </a:t>
            </a:r>
          </a:p>
          <a:p>
            <a:pPr marL="365760" lvl="1" indent="-365760">
              <a:spcBef>
                <a:spcPts val="2400"/>
              </a:spcBef>
              <a:buClr>
                <a:srgbClr val="003399"/>
              </a:buClr>
              <a:buFont typeface="Arial" panose="020B0604020202020204" pitchFamily="34" charset="0"/>
              <a:buChar char="•"/>
            </a:pPr>
            <a:r>
              <a:rPr lang="en-US" sz="2400" dirty="0"/>
              <a:t>Which effect dominates is an empirical matter (see poll).</a:t>
            </a:r>
          </a:p>
        </p:txBody>
      </p:sp>
      <p:cxnSp>
        <p:nvCxnSpPr>
          <p:cNvPr id="3" name="Straight Connector 2"/>
          <p:cNvCxnSpPr/>
          <p:nvPr/>
        </p:nvCxnSpPr>
        <p:spPr>
          <a:xfrm>
            <a:off x="1905000" y="1552575"/>
            <a:ext cx="137160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815840" y="1552575"/>
            <a:ext cx="2377440"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86200" y="1219200"/>
            <a:ext cx="503802" cy="646331"/>
          </a:xfrm>
          <a:prstGeom prst="rect">
            <a:avLst/>
          </a:prstGeom>
          <a:noFill/>
        </p:spPr>
        <p:txBody>
          <a:bodyPr wrap="square" rtlCol="0">
            <a:spAutoFit/>
          </a:bodyPr>
          <a:lstStyle/>
          <a:p>
            <a:r>
              <a:rPr lang="en-US" sz="3600" dirty="0">
                <a:solidFill>
                  <a:srgbClr val="CC0000"/>
                </a:solidFill>
              </a:rPr>
              <a:t>&lt;</a:t>
            </a:r>
          </a:p>
        </p:txBody>
      </p:sp>
    </p:spTree>
    <p:extLst>
      <p:ext uri="{BB962C8B-B14F-4D97-AF65-F5344CB8AC3E}">
        <p14:creationId xmlns:p14="http://schemas.microsoft.com/office/powerpoint/2010/main" val="379386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Labor Supply Curves</a:t>
            </a:r>
          </a:p>
        </p:txBody>
      </p:sp>
      <p:grpSp>
        <p:nvGrpSpPr>
          <p:cNvPr id="2" name="Group 1"/>
          <p:cNvGrpSpPr/>
          <p:nvPr/>
        </p:nvGrpSpPr>
        <p:grpSpPr>
          <a:xfrm>
            <a:off x="714375" y="1920240"/>
            <a:ext cx="3886200" cy="3745920"/>
            <a:chOff x="638175" y="1837267"/>
            <a:chExt cx="3886200" cy="3745920"/>
          </a:xfrm>
        </p:grpSpPr>
        <p:cxnSp>
          <p:nvCxnSpPr>
            <p:cNvPr id="6" name="Straight Connector 5"/>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8421" y="5059967"/>
              <a:ext cx="465954" cy="523220"/>
            </a:xfrm>
            <a:prstGeom prst="rect">
              <a:avLst/>
            </a:prstGeom>
            <a:noFill/>
          </p:spPr>
          <p:txBody>
            <a:bodyPr wrap="square" rtlCol="0">
              <a:spAutoFit/>
            </a:bodyPr>
            <a:lstStyle/>
            <a:p>
              <a:r>
                <a:rPr lang="en-US" sz="2800" dirty="0">
                  <a:latin typeface="Mistral" panose="03090702030407020403" pitchFamily="66" charset="0"/>
                </a:rPr>
                <a:t>l  </a:t>
              </a:r>
            </a:p>
          </p:txBody>
        </p:sp>
        <p:sp>
          <p:nvSpPr>
            <p:cNvPr id="9" name="TextBox 8"/>
            <p:cNvSpPr txBox="1"/>
            <p:nvPr/>
          </p:nvSpPr>
          <p:spPr>
            <a:xfrm>
              <a:off x="638175" y="1837267"/>
              <a:ext cx="414868" cy="445635"/>
            </a:xfrm>
            <a:prstGeom prst="rect">
              <a:avLst/>
            </a:prstGeom>
            <a:noFill/>
          </p:spPr>
          <p:txBody>
            <a:bodyPr wrap="square" rtlCol="0">
              <a:spAutoFit/>
            </a:bodyPr>
            <a:lstStyle/>
            <a:p>
              <a:pPr>
                <a:lnSpc>
                  <a:spcPct val="80000"/>
                </a:lnSpc>
              </a:pPr>
              <a:r>
                <a:rPr lang="en-US" sz="2800" dirty="0"/>
                <a:t>W</a:t>
              </a:r>
            </a:p>
          </p:txBody>
        </p:sp>
      </p:grpSp>
      <p:grpSp>
        <p:nvGrpSpPr>
          <p:cNvPr id="26" name="Group 25"/>
          <p:cNvGrpSpPr/>
          <p:nvPr/>
        </p:nvGrpSpPr>
        <p:grpSpPr>
          <a:xfrm>
            <a:off x="4616025" y="1920240"/>
            <a:ext cx="3832650" cy="3745920"/>
            <a:chOff x="653625" y="1837267"/>
            <a:chExt cx="3832650" cy="3745920"/>
          </a:xfrm>
        </p:grpSpPr>
        <p:cxnSp>
          <p:nvCxnSpPr>
            <p:cNvPr id="27" name="Straight Connector 26"/>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20321" y="5059967"/>
              <a:ext cx="465954" cy="523220"/>
            </a:xfrm>
            <a:prstGeom prst="rect">
              <a:avLst/>
            </a:prstGeom>
            <a:noFill/>
          </p:spPr>
          <p:txBody>
            <a:bodyPr wrap="square" rtlCol="0">
              <a:spAutoFit/>
            </a:bodyPr>
            <a:lstStyle/>
            <a:p>
              <a:r>
                <a:rPr lang="en-US" sz="2800" dirty="0"/>
                <a:t>L  </a:t>
              </a:r>
            </a:p>
          </p:txBody>
        </p:sp>
        <p:sp>
          <p:nvSpPr>
            <p:cNvPr id="30" name="TextBox 29"/>
            <p:cNvSpPr txBox="1"/>
            <p:nvPr/>
          </p:nvSpPr>
          <p:spPr>
            <a:xfrm>
              <a:off x="653625" y="1837267"/>
              <a:ext cx="414868" cy="445635"/>
            </a:xfrm>
            <a:prstGeom prst="rect">
              <a:avLst/>
            </a:prstGeom>
            <a:noFill/>
          </p:spPr>
          <p:txBody>
            <a:bodyPr wrap="square" rtlCol="0">
              <a:spAutoFit/>
            </a:bodyPr>
            <a:lstStyle/>
            <a:p>
              <a:pPr>
                <a:lnSpc>
                  <a:spcPct val="80000"/>
                </a:lnSpc>
              </a:pPr>
              <a:r>
                <a:rPr lang="en-US" sz="2800" dirty="0"/>
                <a:t>W</a:t>
              </a:r>
            </a:p>
          </p:txBody>
        </p:sp>
      </p:grpSp>
      <p:sp>
        <p:nvSpPr>
          <p:cNvPr id="10" name="TextBox 9"/>
          <p:cNvSpPr txBox="1"/>
          <p:nvPr/>
        </p:nvSpPr>
        <p:spPr>
          <a:xfrm>
            <a:off x="1066800" y="1188720"/>
            <a:ext cx="3291840" cy="954107"/>
          </a:xfrm>
          <a:prstGeom prst="rect">
            <a:avLst/>
          </a:prstGeom>
          <a:noFill/>
        </p:spPr>
        <p:txBody>
          <a:bodyPr wrap="square" rtlCol="0">
            <a:spAutoFit/>
          </a:bodyPr>
          <a:lstStyle/>
          <a:p>
            <a:r>
              <a:rPr lang="en-US" sz="2800" u="sng" dirty="0">
                <a:solidFill>
                  <a:srgbClr val="CC0000"/>
                </a:solidFill>
              </a:rPr>
              <a:t>Individual Household</a:t>
            </a:r>
          </a:p>
        </p:txBody>
      </p:sp>
      <p:sp>
        <p:nvSpPr>
          <p:cNvPr id="31" name="TextBox 30"/>
          <p:cNvSpPr txBox="1"/>
          <p:nvPr/>
        </p:nvSpPr>
        <p:spPr>
          <a:xfrm>
            <a:off x="5943600" y="1188720"/>
            <a:ext cx="1524000" cy="523220"/>
          </a:xfrm>
          <a:prstGeom prst="rect">
            <a:avLst/>
          </a:prstGeom>
          <a:noFill/>
        </p:spPr>
        <p:txBody>
          <a:bodyPr wrap="square" rtlCol="0">
            <a:spAutoFit/>
          </a:bodyPr>
          <a:lstStyle/>
          <a:p>
            <a:r>
              <a:rPr lang="en-US" sz="2800" u="sng" dirty="0">
                <a:solidFill>
                  <a:srgbClr val="CC0000"/>
                </a:solidFill>
              </a:rPr>
              <a:t>Market</a:t>
            </a:r>
            <a:r>
              <a:rPr lang="en-US" sz="2800" dirty="0">
                <a:solidFill>
                  <a:srgbClr val="CC0000"/>
                </a:solidFill>
              </a:rPr>
              <a:t>  </a:t>
            </a:r>
          </a:p>
        </p:txBody>
      </p:sp>
    </p:spTree>
    <p:extLst>
      <p:ext uri="{BB962C8B-B14F-4D97-AF65-F5344CB8AC3E}">
        <p14:creationId xmlns:p14="http://schemas.microsoft.com/office/powerpoint/2010/main" val="1731331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47693"/>
            <a:ext cx="7863840" cy="584775"/>
          </a:xfrm>
          <a:prstGeom prst="rect">
            <a:avLst/>
          </a:prstGeom>
          <a:noFill/>
        </p:spPr>
        <p:txBody>
          <a:bodyPr wrap="square" rtlCol="0" anchor="ctr" anchorCtr="0">
            <a:spAutoFit/>
          </a:bodyPr>
          <a:lstStyle/>
          <a:p>
            <a:pPr algn="ctr"/>
            <a:r>
              <a:rPr lang="en-US" sz="3200" dirty="0">
                <a:solidFill>
                  <a:srgbClr val="003399"/>
                </a:solidFill>
              </a:rPr>
              <a:t>Labor Supply Curves</a:t>
            </a:r>
          </a:p>
        </p:txBody>
      </p:sp>
      <p:grpSp>
        <p:nvGrpSpPr>
          <p:cNvPr id="2" name="Group 1"/>
          <p:cNvGrpSpPr/>
          <p:nvPr/>
        </p:nvGrpSpPr>
        <p:grpSpPr>
          <a:xfrm>
            <a:off x="714375" y="1920240"/>
            <a:ext cx="3886200" cy="3745920"/>
            <a:chOff x="638175" y="1837267"/>
            <a:chExt cx="3886200" cy="3745920"/>
          </a:xfrm>
        </p:grpSpPr>
        <p:cxnSp>
          <p:nvCxnSpPr>
            <p:cNvPr id="6" name="Straight Connector 5"/>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58421" y="5059967"/>
              <a:ext cx="465954" cy="523220"/>
            </a:xfrm>
            <a:prstGeom prst="rect">
              <a:avLst/>
            </a:prstGeom>
            <a:noFill/>
          </p:spPr>
          <p:txBody>
            <a:bodyPr wrap="square" rtlCol="0">
              <a:spAutoFit/>
            </a:bodyPr>
            <a:lstStyle/>
            <a:p>
              <a:r>
                <a:rPr lang="en-US" sz="2800" dirty="0">
                  <a:latin typeface="Mistral" panose="03090702030407020403" pitchFamily="66" charset="0"/>
                </a:rPr>
                <a:t>l  </a:t>
              </a:r>
            </a:p>
          </p:txBody>
        </p:sp>
        <p:sp>
          <p:nvSpPr>
            <p:cNvPr id="9" name="TextBox 8"/>
            <p:cNvSpPr txBox="1"/>
            <p:nvPr/>
          </p:nvSpPr>
          <p:spPr>
            <a:xfrm>
              <a:off x="638175" y="1837267"/>
              <a:ext cx="414868" cy="445635"/>
            </a:xfrm>
            <a:prstGeom prst="rect">
              <a:avLst/>
            </a:prstGeom>
            <a:noFill/>
          </p:spPr>
          <p:txBody>
            <a:bodyPr wrap="square" rtlCol="0">
              <a:spAutoFit/>
            </a:bodyPr>
            <a:lstStyle/>
            <a:p>
              <a:pPr>
                <a:lnSpc>
                  <a:spcPct val="80000"/>
                </a:lnSpc>
              </a:pPr>
              <a:r>
                <a:rPr lang="en-US" sz="2800" dirty="0"/>
                <a:t>W</a:t>
              </a:r>
            </a:p>
          </p:txBody>
        </p:sp>
      </p:grpSp>
      <p:grpSp>
        <p:nvGrpSpPr>
          <p:cNvPr id="26" name="Group 25"/>
          <p:cNvGrpSpPr/>
          <p:nvPr/>
        </p:nvGrpSpPr>
        <p:grpSpPr>
          <a:xfrm>
            <a:off x="4616025" y="1920240"/>
            <a:ext cx="3832650" cy="3745920"/>
            <a:chOff x="653625" y="1837267"/>
            <a:chExt cx="3832650" cy="3745920"/>
          </a:xfrm>
        </p:grpSpPr>
        <p:cxnSp>
          <p:nvCxnSpPr>
            <p:cNvPr id="27" name="Straight Connector 26"/>
            <p:cNvCxnSpPr/>
            <p:nvPr/>
          </p:nvCxnSpPr>
          <p:spPr>
            <a:xfrm rot="5400000">
              <a:off x="-474557" y="3492841"/>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18870" y="5083099"/>
              <a:ext cx="32004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20321" y="5059967"/>
              <a:ext cx="465954" cy="523220"/>
            </a:xfrm>
            <a:prstGeom prst="rect">
              <a:avLst/>
            </a:prstGeom>
            <a:noFill/>
          </p:spPr>
          <p:txBody>
            <a:bodyPr wrap="square" rtlCol="0">
              <a:spAutoFit/>
            </a:bodyPr>
            <a:lstStyle/>
            <a:p>
              <a:r>
                <a:rPr lang="en-US" sz="2800" dirty="0"/>
                <a:t>L  </a:t>
              </a:r>
            </a:p>
          </p:txBody>
        </p:sp>
        <p:sp>
          <p:nvSpPr>
            <p:cNvPr id="30" name="TextBox 29"/>
            <p:cNvSpPr txBox="1"/>
            <p:nvPr/>
          </p:nvSpPr>
          <p:spPr>
            <a:xfrm>
              <a:off x="653625" y="1837267"/>
              <a:ext cx="414868" cy="445635"/>
            </a:xfrm>
            <a:prstGeom prst="rect">
              <a:avLst/>
            </a:prstGeom>
            <a:noFill/>
          </p:spPr>
          <p:txBody>
            <a:bodyPr wrap="square" rtlCol="0">
              <a:spAutoFit/>
            </a:bodyPr>
            <a:lstStyle/>
            <a:p>
              <a:pPr>
                <a:lnSpc>
                  <a:spcPct val="80000"/>
                </a:lnSpc>
              </a:pPr>
              <a:r>
                <a:rPr lang="en-US" sz="2800" dirty="0"/>
                <a:t>W</a:t>
              </a:r>
            </a:p>
          </p:txBody>
        </p:sp>
      </p:grpSp>
      <p:sp>
        <p:nvSpPr>
          <p:cNvPr id="10" name="TextBox 9"/>
          <p:cNvSpPr txBox="1"/>
          <p:nvPr/>
        </p:nvSpPr>
        <p:spPr>
          <a:xfrm>
            <a:off x="1066800" y="1188720"/>
            <a:ext cx="3291840" cy="954107"/>
          </a:xfrm>
          <a:prstGeom prst="rect">
            <a:avLst/>
          </a:prstGeom>
          <a:noFill/>
        </p:spPr>
        <p:txBody>
          <a:bodyPr wrap="square" rtlCol="0">
            <a:spAutoFit/>
          </a:bodyPr>
          <a:lstStyle/>
          <a:p>
            <a:r>
              <a:rPr lang="en-US" sz="2800" u="sng" dirty="0">
                <a:solidFill>
                  <a:srgbClr val="CC0000"/>
                </a:solidFill>
              </a:rPr>
              <a:t>Individual Household</a:t>
            </a:r>
          </a:p>
        </p:txBody>
      </p:sp>
      <p:sp>
        <p:nvSpPr>
          <p:cNvPr id="31" name="TextBox 30"/>
          <p:cNvSpPr txBox="1"/>
          <p:nvPr/>
        </p:nvSpPr>
        <p:spPr>
          <a:xfrm>
            <a:off x="5943600" y="1188720"/>
            <a:ext cx="1524000" cy="523220"/>
          </a:xfrm>
          <a:prstGeom prst="rect">
            <a:avLst/>
          </a:prstGeom>
          <a:noFill/>
        </p:spPr>
        <p:txBody>
          <a:bodyPr wrap="square" rtlCol="0">
            <a:spAutoFit/>
          </a:bodyPr>
          <a:lstStyle/>
          <a:p>
            <a:r>
              <a:rPr lang="en-US" sz="2800" u="sng" dirty="0">
                <a:solidFill>
                  <a:srgbClr val="CC0000"/>
                </a:solidFill>
              </a:rPr>
              <a:t>Market</a:t>
            </a:r>
            <a:r>
              <a:rPr lang="en-US" sz="2800" dirty="0">
                <a:solidFill>
                  <a:srgbClr val="CC0000"/>
                </a:solidFill>
              </a:rPr>
              <a:t>  </a:t>
            </a:r>
          </a:p>
        </p:txBody>
      </p:sp>
      <p:cxnSp>
        <p:nvCxnSpPr>
          <p:cNvPr id="24" name="Straight Connector 23"/>
          <p:cNvCxnSpPr/>
          <p:nvPr/>
        </p:nvCxnSpPr>
        <p:spPr>
          <a:xfrm rot="-5640000">
            <a:off x="5353050" y="2399313"/>
            <a:ext cx="2209800" cy="238322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47170" y="2105025"/>
            <a:ext cx="510980" cy="523220"/>
          </a:xfrm>
          <a:prstGeom prst="rect">
            <a:avLst/>
          </a:prstGeom>
          <a:noFill/>
        </p:spPr>
        <p:txBody>
          <a:bodyPr wrap="square" rtlCol="0">
            <a:spAutoFit/>
          </a:bodyPr>
          <a:lstStyle/>
          <a:p>
            <a:r>
              <a:rPr lang="en-US" sz="2800" dirty="0">
                <a:solidFill>
                  <a:srgbClr val="003399"/>
                </a:solidFill>
              </a:rPr>
              <a:t>S</a:t>
            </a:r>
          </a:p>
        </p:txBody>
      </p:sp>
      <p:cxnSp>
        <p:nvCxnSpPr>
          <p:cNvPr id="19" name="Straight Connector 18"/>
          <p:cNvCxnSpPr/>
          <p:nvPr/>
        </p:nvCxnSpPr>
        <p:spPr>
          <a:xfrm rot="-5640000">
            <a:off x="1486942" y="2384495"/>
            <a:ext cx="2209800" cy="238322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2105025"/>
            <a:ext cx="510980" cy="523220"/>
          </a:xfrm>
          <a:prstGeom prst="rect">
            <a:avLst/>
          </a:prstGeom>
          <a:noFill/>
        </p:spPr>
        <p:txBody>
          <a:bodyPr wrap="square" rtlCol="0">
            <a:spAutoFit/>
          </a:bodyPr>
          <a:lstStyle/>
          <a:p>
            <a:r>
              <a:rPr lang="en-US" sz="2800" dirty="0">
                <a:solidFill>
                  <a:srgbClr val="003399"/>
                </a:solidFill>
              </a:rPr>
              <a:t>s</a:t>
            </a:r>
          </a:p>
        </p:txBody>
      </p:sp>
      <p:sp>
        <p:nvSpPr>
          <p:cNvPr id="3" name="TextBox 2">
            <a:extLst>
              <a:ext uri="{FF2B5EF4-FFF2-40B4-BE49-F238E27FC236}">
                <a16:creationId xmlns:a16="http://schemas.microsoft.com/office/drawing/2014/main" id="{749CBF98-307B-388E-C444-A40F80356532}"/>
              </a:ext>
            </a:extLst>
          </p:cNvPr>
          <p:cNvSpPr txBox="1"/>
          <p:nvPr/>
        </p:nvSpPr>
        <p:spPr>
          <a:xfrm>
            <a:off x="552578" y="5786060"/>
            <a:ext cx="8670002" cy="1015663"/>
          </a:xfrm>
          <a:prstGeom prst="rect">
            <a:avLst/>
          </a:prstGeom>
          <a:noFill/>
        </p:spPr>
        <p:txBody>
          <a:bodyPr wrap="none" rtlCol="0">
            <a:spAutoFit/>
          </a:bodyPr>
          <a:lstStyle/>
          <a:p>
            <a:r>
              <a:rPr lang="en-US" sz="2000" dirty="0">
                <a:solidFill>
                  <a:srgbClr val="C00000"/>
                </a:solidFill>
              </a:rPr>
              <a:t>We assume here that labor supply </a:t>
            </a:r>
            <a:r>
              <a:rPr lang="en-US" sz="2000" dirty="0">
                <a:solidFill>
                  <a:srgbClr val="C00000"/>
                </a:solidFill>
                <a:latin typeface="Mistral" panose="03090702030407020403" pitchFamily="66" charset="0"/>
              </a:rPr>
              <a:t>l</a:t>
            </a:r>
            <a:r>
              <a:rPr lang="en-US" sz="2000" dirty="0">
                <a:solidFill>
                  <a:srgbClr val="C00000"/>
                </a:solidFill>
              </a:rPr>
              <a:t> increases with W but empirically, it could also</a:t>
            </a:r>
          </a:p>
          <a:p>
            <a:r>
              <a:rPr lang="en-US" sz="2000" dirty="0">
                <a:solidFill>
                  <a:srgbClr val="C00000"/>
                </a:solidFill>
              </a:rPr>
              <a:t>decrease especially when W becomes very high. Market labor supply L is the </a:t>
            </a:r>
          </a:p>
          <a:p>
            <a:r>
              <a:rPr lang="en-US" sz="2000" b="1" dirty="0">
                <a:solidFill>
                  <a:srgbClr val="C00000"/>
                </a:solidFill>
              </a:rPr>
              <a:t>horizontal </a:t>
            </a:r>
            <a:r>
              <a:rPr lang="en-US" sz="2000" dirty="0">
                <a:solidFill>
                  <a:srgbClr val="C00000"/>
                </a:solidFill>
              </a:rPr>
              <a:t>sum of all individual labor supply curves.</a:t>
            </a:r>
          </a:p>
        </p:txBody>
      </p:sp>
    </p:spTree>
    <p:extLst>
      <p:ext uri="{BB962C8B-B14F-4D97-AF65-F5344CB8AC3E}">
        <p14:creationId xmlns:p14="http://schemas.microsoft.com/office/powerpoint/2010/main" val="2565109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noChangeAspect="1"/>
          </p:cNvCxnSpPr>
          <p:nvPr/>
        </p:nvCxnSpPr>
        <p:spPr>
          <a:xfrm flipV="1">
            <a:off x="2678505" y="1874170"/>
            <a:ext cx="3533366" cy="353603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22" name="TextBox 21"/>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Labor Supply in Competitive labor market</a:t>
            </a:r>
          </a:p>
          <a:p>
            <a:pPr algn="ctr"/>
            <a:r>
              <a:rPr lang="en-US" sz="3100" dirty="0">
                <a:solidFill>
                  <a:srgbClr val="003399"/>
                </a:solidFill>
              </a:rPr>
              <a:t>where W is taken as given</a:t>
            </a:r>
          </a:p>
        </p:txBody>
      </p:sp>
      <p:sp>
        <p:nvSpPr>
          <p:cNvPr id="4" name="TextBox 3">
            <a:extLst>
              <a:ext uri="{FF2B5EF4-FFF2-40B4-BE49-F238E27FC236}">
                <a16:creationId xmlns:a16="http://schemas.microsoft.com/office/drawing/2014/main" id="{7A3FE066-4615-E7CC-A8A1-EE5D339E1510}"/>
              </a:ext>
            </a:extLst>
          </p:cNvPr>
          <p:cNvSpPr txBox="1"/>
          <p:nvPr/>
        </p:nvSpPr>
        <p:spPr>
          <a:xfrm>
            <a:off x="269084" y="6089754"/>
            <a:ext cx="8605831" cy="830997"/>
          </a:xfrm>
          <a:prstGeom prst="rect">
            <a:avLst/>
          </a:prstGeom>
          <a:noFill/>
        </p:spPr>
        <p:txBody>
          <a:bodyPr wrap="square" rtlCol="0">
            <a:spAutoFit/>
          </a:bodyPr>
          <a:lstStyle/>
          <a:p>
            <a:r>
              <a:rPr lang="en-US" sz="2400" dirty="0">
                <a:solidFill>
                  <a:srgbClr val="C00000"/>
                </a:solidFill>
              </a:rPr>
              <a:t>At wage W, L individuals are willing to work. Last worker opportunity cost of work is exactly equal to W</a:t>
            </a:r>
          </a:p>
        </p:txBody>
      </p:sp>
    </p:spTree>
    <p:extLst>
      <p:ext uri="{BB962C8B-B14F-4D97-AF65-F5344CB8AC3E}">
        <p14:creationId xmlns:p14="http://schemas.microsoft.com/office/powerpoint/2010/main" val="2417380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1BFDAE27-0C66-DAF3-4AE0-87E427F9FAE9}"/>
              </a:ext>
            </a:extLst>
          </p:cNvPr>
          <p:cNvSpPr/>
          <p:nvPr/>
        </p:nvSpPr>
        <p:spPr>
          <a:xfrm rot="5400000">
            <a:off x="2671594" y="3568873"/>
            <a:ext cx="1810512" cy="1810512"/>
          </a:xfrm>
          <a:prstGeom prst="rtTriangle">
            <a:avLst/>
          </a:pr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a:cxnSpLocks noChangeAspect="1"/>
          </p:cNvCxnSpPr>
          <p:nvPr/>
        </p:nvCxnSpPr>
        <p:spPr>
          <a:xfrm flipV="1">
            <a:off x="2678505" y="1874170"/>
            <a:ext cx="3533366" cy="353603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22" name="TextBox 21"/>
          <p:cNvSpPr txBox="1"/>
          <p:nvPr/>
        </p:nvSpPr>
        <p:spPr>
          <a:xfrm>
            <a:off x="749804" y="257874"/>
            <a:ext cx="7863840" cy="569387"/>
          </a:xfrm>
          <a:prstGeom prst="rect">
            <a:avLst/>
          </a:prstGeom>
          <a:noFill/>
        </p:spPr>
        <p:txBody>
          <a:bodyPr wrap="square" rtlCol="0" anchor="ctr" anchorCtr="0">
            <a:spAutoFit/>
          </a:bodyPr>
          <a:lstStyle/>
          <a:p>
            <a:pPr algn="ctr"/>
            <a:r>
              <a:rPr lang="en-US" sz="3100" dirty="0">
                <a:solidFill>
                  <a:srgbClr val="003399"/>
                </a:solidFill>
              </a:rPr>
              <a:t>Labor Supply in Aggregate</a:t>
            </a:r>
          </a:p>
        </p:txBody>
      </p:sp>
      <p:sp>
        <p:nvSpPr>
          <p:cNvPr id="4" name="TextBox 3">
            <a:extLst>
              <a:ext uri="{FF2B5EF4-FFF2-40B4-BE49-F238E27FC236}">
                <a16:creationId xmlns:a16="http://schemas.microsoft.com/office/drawing/2014/main" id="{7A3FE066-4615-E7CC-A8A1-EE5D339E1510}"/>
              </a:ext>
            </a:extLst>
          </p:cNvPr>
          <p:cNvSpPr txBox="1"/>
          <p:nvPr/>
        </p:nvSpPr>
        <p:spPr>
          <a:xfrm>
            <a:off x="307980" y="5986156"/>
            <a:ext cx="8605831" cy="830997"/>
          </a:xfrm>
          <a:prstGeom prst="rect">
            <a:avLst/>
          </a:prstGeom>
          <a:noFill/>
        </p:spPr>
        <p:txBody>
          <a:bodyPr wrap="square" rtlCol="0">
            <a:spAutoFit/>
          </a:bodyPr>
          <a:lstStyle/>
          <a:p>
            <a:r>
              <a:rPr lang="en-US" sz="2400" dirty="0">
                <a:solidFill>
                  <a:srgbClr val="C00000"/>
                </a:solidFill>
              </a:rPr>
              <a:t>Workers’ surplus is green triangle above supply curve and below wage line W.</a:t>
            </a:r>
          </a:p>
        </p:txBody>
      </p:sp>
      <p:cxnSp>
        <p:nvCxnSpPr>
          <p:cNvPr id="5" name="Straight Arrow Connector 4">
            <a:extLst>
              <a:ext uri="{FF2B5EF4-FFF2-40B4-BE49-F238E27FC236}">
                <a16:creationId xmlns:a16="http://schemas.microsoft.com/office/drawing/2014/main" id="{CE034987-8BFD-E681-FA1E-36314D0A9ED4}"/>
              </a:ext>
            </a:extLst>
          </p:cNvPr>
          <p:cNvCxnSpPr>
            <a:cxnSpLocks/>
          </p:cNvCxnSpPr>
          <p:nvPr/>
        </p:nvCxnSpPr>
        <p:spPr>
          <a:xfrm flipH="1" flipV="1">
            <a:off x="3418255" y="4001047"/>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49128A4-617F-FF7C-325A-935183417819}"/>
              </a:ext>
            </a:extLst>
          </p:cNvPr>
          <p:cNvSpPr txBox="1"/>
          <p:nvPr/>
        </p:nvSpPr>
        <p:spPr>
          <a:xfrm>
            <a:off x="3561610" y="4676535"/>
            <a:ext cx="2451850" cy="461665"/>
          </a:xfrm>
          <a:prstGeom prst="rect">
            <a:avLst/>
          </a:prstGeom>
          <a:noFill/>
        </p:spPr>
        <p:txBody>
          <a:bodyPr wrap="square" rtlCol="0">
            <a:spAutoFit/>
          </a:bodyPr>
          <a:lstStyle/>
          <a:p>
            <a:r>
              <a:rPr lang="en-US" sz="2400" dirty="0">
                <a:solidFill>
                  <a:srgbClr val="00863D"/>
                </a:solidFill>
              </a:rPr>
              <a:t>Workers’ Surplus</a:t>
            </a:r>
          </a:p>
        </p:txBody>
      </p:sp>
    </p:spTree>
    <p:extLst>
      <p:ext uri="{BB962C8B-B14F-4D97-AF65-F5344CB8AC3E}">
        <p14:creationId xmlns:p14="http://schemas.microsoft.com/office/powerpoint/2010/main" val="9714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78505" y="1874170"/>
            <a:ext cx="3533366" cy="353603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22" name="TextBox 21"/>
          <p:cNvSpPr txBox="1"/>
          <p:nvPr/>
        </p:nvSpPr>
        <p:spPr>
          <a:xfrm>
            <a:off x="749804" y="257874"/>
            <a:ext cx="7863840" cy="569387"/>
          </a:xfrm>
          <a:prstGeom prst="rect">
            <a:avLst/>
          </a:prstGeom>
          <a:noFill/>
        </p:spPr>
        <p:txBody>
          <a:bodyPr wrap="square" rtlCol="0" anchor="ctr" anchorCtr="0">
            <a:spAutoFit/>
          </a:bodyPr>
          <a:lstStyle/>
          <a:p>
            <a:pPr algn="ctr"/>
            <a:r>
              <a:rPr lang="en-US" sz="3100" dirty="0">
                <a:solidFill>
                  <a:srgbClr val="003399"/>
                </a:solidFill>
              </a:rPr>
              <a:t>Equilibrium in the Competitive Labor Market</a:t>
            </a:r>
          </a:p>
        </p:txBody>
      </p:sp>
      <p:sp>
        <p:nvSpPr>
          <p:cNvPr id="2" name="Oval 1">
            <a:extLst>
              <a:ext uri="{FF2B5EF4-FFF2-40B4-BE49-F238E27FC236}">
                <a16:creationId xmlns:a16="http://schemas.microsoft.com/office/drawing/2014/main" id="{EB7EA230-752C-FB43-4C44-724FB9869C71}"/>
              </a:ext>
            </a:extLst>
          </p:cNvPr>
          <p:cNvSpPr/>
          <p:nvPr/>
        </p:nvSpPr>
        <p:spPr>
          <a:xfrm>
            <a:off x="4479643" y="3495077"/>
            <a:ext cx="103810"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947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22">
            <a:extLst>
              <a:ext uri="{FF2B5EF4-FFF2-40B4-BE49-F238E27FC236}">
                <a16:creationId xmlns:a16="http://schemas.microsoft.com/office/drawing/2014/main" id="{1D119ABD-A0EA-F3C2-FF56-57E985669449}"/>
              </a:ext>
            </a:extLst>
          </p:cNvPr>
          <p:cNvSpPr/>
          <p:nvPr/>
        </p:nvSpPr>
        <p:spPr>
          <a:xfrm rot="5400000">
            <a:off x="2671594" y="3568873"/>
            <a:ext cx="1810512" cy="1810512"/>
          </a:xfrm>
          <a:prstGeom prst="rtTriangle">
            <a:avLst/>
          </a:pr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60492" y="187417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15" name="Right Triangle 14">
            <a:extLst>
              <a:ext uri="{FF2B5EF4-FFF2-40B4-BE49-F238E27FC236}">
                <a16:creationId xmlns:a16="http://schemas.microsoft.com/office/drawing/2014/main" id="{04EF82A6-A862-3AC8-93DE-176DB5A4115C}"/>
              </a:ext>
            </a:extLst>
          </p:cNvPr>
          <p:cNvSpPr/>
          <p:nvPr/>
        </p:nvSpPr>
        <p:spPr>
          <a:xfrm>
            <a:off x="2694740" y="1749151"/>
            <a:ext cx="1783080" cy="17830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556021" cy="461665"/>
          </a:xfrm>
          <a:prstGeom prst="rect">
            <a:avLst/>
          </a:prstGeom>
          <a:noFill/>
        </p:spPr>
        <p:txBody>
          <a:bodyPr wrap="none" rtlCol="0">
            <a:spAutoFit/>
          </a:bodyPr>
          <a:lstStyle/>
          <a:p>
            <a:r>
              <a:rPr lang="en-US" sz="2400" dirty="0">
                <a:solidFill>
                  <a:srgbClr val="C00000"/>
                </a:solidFill>
              </a:rPr>
              <a:t>Employers’ Surplus</a:t>
            </a:r>
          </a:p>
        </p:txBody>
      </p:sp>
      <p:sp>
        <p:nvSpPr>
          <p:cNvPr id="24" name="TextBox 23">
            <a:extLst>
              <a:ext uri="{FF2B5EF4-FFF2-40B4-BE49-F238E27FC236}">
                <a16:creationId xmlns:a16="http://schemas.microsoft.com/office/drawing/2014/main" id="{89B2BE59-7ED4-531F-E998-767499F8F308}"/>
              </a:ext>
            </a:extLst>
          </p:cNvPr>
          <p:cNvSpPr txBox="1"/>
          <p:nvPr/>
        </p:nvSpPr>
        <p:spPr>
          <a:xfrm>
            <a:off x="3313055" y="4727532"/>
            <a:ext cx="2451850" cy="461665"/>
          </a:xfrm>
          <a:prstGeom prst="rect">
            <a:avLst/>
          </a:prstGeom>
          <a:noFill/>
        </p:spPr>
        <p:txBody>
          <a:bodyPr wrap="square" rtlCol="0">
            <a:spAutoFit/>
          </a:bodyPr>
          <a:lstStyle/>
          <a:p>
            <a:r>
              <a:rPr lang="en-US" sz="2400" dirty="0">
                <a:solidFill>
                  <a:srgbClr val="00863D"/>
                </a:solidFill>
              </a:rPr>
              <a:t>Workers’ Surplus</a:t>
            </a:r>
          </a:p>
        </p:txBody>
      </p:sp>
      <p:cxnSp>
        <p:nvCxnSpPr>
          <p:cNvPr id="25" name="Straight Arrow Connector 24">
            <a:extLst>
              <a:ext uri="{FF2B5EF4-FFF2-40B4-BE49-F238E27FC236}">
                <a16:creationId xmlns:a16="http://schemas.microsoft.com/office/drawing/2014/main" id="{12FACF75-B1CA-D454-BE24-54B56A5EAED1}"/>
              </a:ext>
            </a:extLst>
          </p:cNvPr>
          <p:cNvCxnSpPr>
            <a:cxnSpLocks/>
          </p:cNvCxnSpPr>
          <p:nvPr/>
        </p:nvCxnSpPr>
        <p:spPr>
          <a:xfrm flipH="1" flipV="1">
            <a:off x="3418255" y="4001047"/>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4E8ED5-938B-E2DE-EEB5-9DF239EDDACA}"/>
              </a:ext>
            </a:extLst>
          </p:cNvPr>
          <p:cNvSpPr txBox="1"/>
          <p:nvPr/>
        </p:nvSpPr>
        <p:spPr>
          <a:xfrm>
            <a:off x="749804" y="257874"/>
            <a:ext cx="7863840" cy="569387"/>
          </a:xfrm>
          <a:prstGeom prst="rect">
            <a:avLst/>
          </a:prstGeom>
          <a:noFill/>
        </p:spPr>
        <p:txBody>
          <a:bodyPr wrap="square" rtlCol="0" anchor="ctr" anchorCtr="0">
            <a:spAutoFit/>
          </a:bodyPr>
          <a:lstStyle/>
          <a:p>
            <a:pPr algn="ctr"/>
            <a:r>
              <a:rPr lang="en-US" sz="3100" dirty="0">
                <a:solidFill>
                  <a:srgbClr val="003399"/>
                </a:solidFill>
              </a:rPr>
              <a:t>Equilibrium in the Competitive Labor Market</a:t>
            </a:r>
          </a:p>
        </p:txBody>
      </p:sp>
      <p:sp>
        <p:nvSpPr>
          <p:cNvPr id="27" name="TextBox 26">
            <a:extLst>
              <a:ext uri="{FF2B5EF4-FFF2-40B4-BE49-F238E27FC236}">
                <a16:creationId xmlns:a16="http://schemas.microsoft.com/office/drawing/2014/main" id="{275592CC-84BA-D995-B76F-AF33FACA6024}"/>
              </a:ext>
            </a:extLst>
          </p:cNvPr>
          <p:cNvSpPr txBox="1"/>
          <p:nvPr/>
        </p:nvSpPr>
        <p:spPr>
          <a:xfrm>
            <a:off x="846150" y="6080410"/>
            <a:ext cx="9118379" cy="830997"/>
          </a:xfrm>
          <a:prstGeom prst="rect">
            <a:avLst/>
          </a:prstGeom>
          <a:noFill/>
        </p:spPr>
        <p:txBody>
          <a:bodyPr wrap="square" rtlCol="0">
            <a:spAutoFit/>
          </a:bodyPr>
          <a:lstStyle/>
          <a:p>
            <a:r>
              <a:rPr lang="en-US" sz="2400" dirty="0">
                <a:solidFill>
                  <a:srgbClr val="C00000"/>
                </a:solidFill>
              </a:rPr>
              <a:t>The competitive equilibrium (W*,L*) is efficient: </a:t>
            </a:r>
          </a:p>
          <a:p>
            <a:r>
              <a:rPr lang="en-US" sz="2400" dirty="0">
                <a:solidFill>
                  <a:srgbClr val="C00000"/>
                </a:solidFill>
              </a:rPr>
              <a:t>it maximizes the sum of employers and workers’ surpluses</a:t>
            </a:r>
          </a:p>
        </p:txBody>
      </p:sp>
      <p:sp>
        <p:nvSpPr>
          <p:cNvPr id="2" name="Oval 1">
            <a:extLst>
              <a:ext uri="{FF2B5EF4-FFF2-40B4-BE49-F238E27FC236}">
                <a16:creationId xmlns:a16="http://schemas.microsoft.com/office/drawing/2014/main" id="{37C18E51-9A04-0067-272F-D501401D0843}"/>
              </a:ext>
            </a:extLst>
          </p:cNvPr>
          <p:cNvSpPr/>
          <p:nvPr/>
        </p:nvSpPr>
        <p:spPr>
          <a:xfrm>
            <a:off x="4495589" y="3488209"/>
            <a:ext cx="103810"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292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800100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The Market for Inputs to Production</a:t>
            </a:r>
          </a:p>
          <a:p>
            <a:pPr marL="365760" indent="-365760">
              <a:spcBef>
                <a:spcPts val="2400"/>
              </a:spcBef>
              <a:buClr>
                <a:srgbClr val="003399"/>
              </a:buClr>
            </a:pPr>
            <a:r>
              <a:rPr lang="en-US" sz="2800" dirty="0"/>
              <a:t>Labor (workers) and capital (machines, buildings)</a:t>
            </a:r>
          </a:p>
          <a:p>
            <a:pPr marL="365760" indent="-365760">
              <a:spcBef>
                <a:spcPts val="2400"/>
              </a:spcBef>
              <a:buClr>
                <a:srgbClr val="003399"/>
              </a:buClr>
            </a:pPr>
            <a:r>
              <a:rPr lang="en-US" sz="2800" dirty="0"/>
              <a:t>Demand for labor comes from profit maximization of firms</a:t>
            </a:r>
          </a:p>
          <a:p>
            <a:pPr marL="365760" indent="-365760">
              <a:spcBef>
                <a:spcPts val="2400"/>
              </a:spcBef>
              <a:buClr>
                <a:srgbClr val="003399"/>
              </a:buClr>
            </a:pPr>
            <a:r>
              <a:rPr lang="en-US" sz="2800" dirty="0"/>
              <a:t>Supply of labor comes from utility maximization of workers</a:t>
            </a:r>
          </a:p>
          <a:p>
            <a:pPr marL="365760" indent="-365760">
              <a:spcBef>
                <a:spcPts val="2400"/>
              </a:spcBef>
              <a:buClr>
                <a:srgbClr val="003399"/>
              </a:buClr>
            </a:pPr>
            <a:r>
              <a:rPr lang="en-US" sz="2800" dirty="0"/>
              <a:t>Helps us to understand important economic issues and developments</a:t>
            </a:r>
          </a:p>
          <a:p>
            <a:pPr marL="365760" indent="-365760">
              <a:spcBef>
                <a:spcPts val="2400"/>
              </a:spcBef>
              <a:buClr>
                <a:srgbClr val="003399"/>
              </a:buClr>
            </a:pPr>
            <a:r>
              <a:rPr lang="en-US" sz="2800" dirty="0"/>
              <a:t>We start with competitive model of the labor market and discuss its (many) limitations later</a:t>
            </a:r>
          </a:p>
        </p:txBody>
      </p:sp>
    </p:spTree>
    <p:extLst>
      <p:ext uri="{BB962C8B-B14F-4D97-AF65-F5344CB8AC3E}">
        <p14:creationId xmlns:p14="http://schemas.microsoft.com/office/powerpoint/2010/main" val="324852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Non-Competitive Aspects of Labor Market</a:t>
            </a:r>
          </a:p>
          <a:p>
            <a:pPr marL="365760" indent="-365760">
              <a:spcBef>
                <a:spcPts val="2400"/>
              </a:spcBef>
              <a:buClr>
                <a:srgbClr val="003399"/>
              </a:buClr>
            </a:pPr>
            <a:r>
              <a:rPr lang="en-US" sz="2800" dirty="0"/>
              <a:t>Competitive labor market is pretty far from reality</a:t>
            </a:r>
          </a:p>
          <a:p>
            <a:pPr marL="365760" indent="-365760">
              <a:spcBef>
                <a:spcPts val="2400"/>
              </a:spcBef>
              <a:buClr>
                <a:srgbClr val="003399"/>
              </a:buClr>
            </a:pPr>
            <a:r>
              <a:rPr lang="en-US" sz="2800" dirty="0"/>
              <a:t>In practice, wage is often set through a power struggle between employers and employees</a:t>
            </a:r>
          </a:p>
          <a:p>
            <a:pPr marL="365760" indent="-365760">
              <a:spcBef>
                <a:spcPts val="2400"/>
              </a:spcBef>
              <a:buClr>
                <a:srgbClr val="003399"/>
              </a:buClr>
            </a:pPr>
            <a:r>
              <a:rPr lang="en-US" sz="2800" dirty="0"/>
              <a:t>Employer side power: monopsony (analog of monopoly but on the buyers’ side) where employer can set the wage</a:t>
            </a:r>
          </a:p>
          <a:p>
            <a:pPr marL="365760" indent="-365760">
              <a:spcBef>
                <a:spcPts val="2400"/>
              </a:spcBef>
              <a:buClr>
                <a:srgbClr val="003399"/>
              </a:buClr>
            </a:pPr>
            <a:r>
              <a:rPr lang="en-US" sz="2800" dirty="0"/>
              <a:t>Employee side power: union can organize workers and set wages that employers have to pay (monopoly on the selling of labor)</a:t>
            </a:r>
          </a:p>
          <a:p>
            <a:pPr marL="765810" lvl="1" indent="-365760">
              <a:spcBef>
                <a:spcPts val="2400"/>
              </a:spcBef>
              <a:buClr>
                <a:srgbClr val="003399"/>
              </a:buClr>
            </a:pPr>
            <a:r>
              <a:rPr lang="en-US" sz="2400" dirty="0"/>
              <a:t>Example: University of California grad student workers strike in 2022 (organized by Union UAW)</a:t>
            </a:r>
          </a:p>
          <a:p>
            <a:pPr marL="0" indent="0">
              <a:spcBef>
                <a:spcPts val="2400"/>
              </a:spcBef>
              <a:buClr>
                <a:srgbClr val="003399"/>
              </a:buClr>
              <a:buNone/>
            </a:pPr>
            <a:r>
              <a:rPr lang="en-US" sz="2800" dirty="0"/>
              <a:t>	</a:t>
            </a:r>
          </a:p>
        </p:txBody>
      </p:sp>
    </p:spTree>
    <p:extLst>
      <p:ext uri="{BB962C8B-B14F-4D97-AF65-F5344CB8AC3E}">
        <p14:creationId xmlns:p14="http://schemas.microsoft.com/office/powerpoint/2010/main" val="550557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413373D-B7B3-08C0-24E7-9E1CCA117A7E}"/>
              </a:ext>
            </a:extLst>
          </p:cNvPr>
          <p:cNvSpPr txBox="1"/>
          <p:nvPr/>
        </p:nvSpPr>
        <p:spPr>
          <a:xfrm>
            <a:off x="640078" y="59815"/>
            <a:ext cx="7863840" cy="584775"/>
          </a:xfrm>
          <a:prstGeom prst="rect">
            <a:avLst/>
          </a:prstGeom>
          <a:noFill/>
        </p:spPr>
        <p:txBody>
          <a:bodyPr wrap="square" rtlCol="0" anchor="ctr" anchorCtr="0">
            <a:spAutoFit/>
          </a:bodyPr>
          <a:lstStyle/>
          <a:p>
            <a:pPr algn="ctr"/>
            <a:r>
              <a:rPr lang="en-US" sz="3200" dirty="0">
                <a:solidFill>
                  <a:srgbClr val="003399"/>
                </a:solidFill>
              </a:rPr>
              <a:t>University of California grad student workers</a:t>
            </a:r>
          </a:p>
        </p:txBody>
      </p:sp>
      <p:sp>
        <p:nvSpPr>
          <p:cNvPr id="4" name="TextBox 3">
            <a:extLst>
              <a:ext uri="{FF2B5EF4-FFF2-40B4-BE49-F238E27FC236}">
                <a16:creationId xmlns:a16="http://schemas.microsoft.com/office/drawing/2014/main" id="{1B1DFC14-D29F-FEA2-3A59-03D99492D151}"/>
              </a:ext>
            </a:extLst>
          </p:cNvPr>
          <p:cNvSpPr txBox="1"/>
          <p:nvPr/>
        </p:nvSpPr>
        <p:spPr>
          <a:xfrm>
            <a:off x="152400" y="6090299"/>
            <a:ext cx="9118379" cy="707886"/>
          </a:xfrm>
          <a:prstGeom prst="rect">
            <a:avLst/>
          </a:prstGeom>
          <a:noFill/>
        </p:spPr>
        <p:txBody>
          <a:bodyPr wrap="square" rtlCol="0">
            <a:spAutoFit/>
          </a:bodyPr>
          <a:lstStyle/>
          <a:p>
            <a:r>
              <a:rPr lang="en-US" sz="2000" dirty="0">
                <a:solidFill>
                  <a:srgbClr val="C00000"/>
                </a:solidFill>
              </a:rPr>
              <a:t>UC grad student workers (48,000 workers) is an example where there is both monopsony power and union power. Students struck successfully in Fall 2022</a:t>
            </a:r>
          </a:p>
        </p:txBody>
      </p:sp>
      <p:pic>
        <p:nvPicPr>
          <p:cNvPr id="6" name="Picture 5" descr="A group of people holding signs&#10;&#10;Description automatically generated">
            <a:extLst>
              <a:ext uri="{FF2B5EF4-FFF2-40B4-BE49-F238E27FC236}">
                <a16:creationId xmlns:a16="http://schemas.microsoft.com/office/drawing/2014/main" id="{B9F8B17C-4DA6-1C71-7FDE-42511172C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04" y="756511"/>
            <a:ext cx="6997589" cy="5248192"/>
          </a:xfrm>
          <a:prstGeom prst="rect">
            <a:avLst/>
          </a:prstGeom>
        </p:spPr>
      </p:pic>
    </p:spTree>
    <p:extLst>
      <p:ext uri="{BB962C8B-B14F-4D97-AF65-F5344CB8AC3E}">
        <p14:creationId xmlns:p14="http://schemas.microsoft.com/office/powerpoint/2010/main" val="683020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8199120" cy="6248400"/>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Monopsony power</a:t>
            </a:r>
          </a:p>
          <a:p>
            <a:pPr marL="365760" indent="-365760">
              <a:spcBef>
                <a:spcPts val="2400"/>
              </a:spcBef>
              <a:buClr>
                <a:srgbClr val="003399"/>
              </a:buClr>
            </a:pPr>
            <a:r>
              <a:rPr lang="en-US" sz="2600" dirty="0">
                <a:solidFill>
                  <a:srgbClr val="C00000"/>
                </a:solidFill>
              </a:rPr>
              <a:t>Monopsony formal definition:</a:t>
            </a:r>
            <a:r>
              <a:rPr lang="en-US" sz="2600" dirty="0"/>
              <a:t> only 1 employer hires workers on the labor market</a:t>
            </a:r>
          </a:p>
          <a:p>
            <a:pPr marL="365760" indent="-365760">
              <a:spcBef>
                <a:spcPts val="2400"/>
              </a:spcBef>
              <a:buClr>
                <a:srgbClr val="003399"/>
              </a:buClr>
            </a:pPr>
            <a:r>
              <a:rPr lang="en-US" sz="2600" dirty="0"/>
              <a:t>Classical example: only one landlord that local crop workers can work for =&gt; landlord sets the wage</a:t>
            </a:r>
          </a:p>
          <a:p>
            <a:pPr marL="365760" indent="-365760">
              <a:spcBef>
                <a:spcPts val="2400"/>
              </a:spcBef>
              <a:buClr>
                <a:srgbClr val="003399"/>
              </a:buClr>
            </a:pPr>
            <a:r>
              <a:rPr lang="en-US" sz="2600" dirty="0"/>
              <a:t>Monopsony firm chooses wage W that maximizes its surplus (=profits) taking into account that the supply of workers increases with W</a:t>
            </a:r>
          </a:p>
          <a:p>
            <a:pPr marL="365760" indent="-365760">
              <a:spcBef>
                <a:spcPts val="2400"/>
              </a:spcBef>
              <a:buClr>
                <a:srgbClr val="003399"/>
              </a:buClr>
            </a:pPr>
            <a:r>
              <a:rPr lang="en-US" sz="2600" dirty="0"/>
              <a:t>Monopsony concept invented by </a:t>
            </a:r>
            <a:r>
              <a:rPr lang="en-US" sz="2600" dirty="0">
                <a:hlinkClick r:id="rId3"/>
              </a:rPr>
              <a:t>Joan Robinson</a:t>
            </a:r>
            <a:r>
              <a:rPr lang="en-US" sz="2600" dirty="0"/>
              <a:t> in the 1930s, earliest famous female economist</a:t>
            </a:r>
          </a:p>
          <a:p>
            <a:pPr marL="365760" indent="-365760">
              <a:spcBef>
                <a:spcPts val="2400"/>
              </a:spcBef>
              <a:buClr>
                <a:srgbClr val="003399"/>
              </a:buClr>
            </a:pPr>
            <a:r>
              <a:rPr lang="en-US" sz="2600" dirty="0"/>
              <a:t>Real world has some monopsony power (concentrated industries, costly to switch firms, non-compete clauses)</a:t>
            </a:r>
          </a:p>
        </p:txBody>
      </p:sp>
    </p:spTree>
    <p:extLst>
      <p:ext uri="{BB962C8B-B14F-4D97-AF65-F5344CB8AC3E}">
        <p14:creationId xmlns:p14="http://schemas.microsoft.com/office/powerpoint/2010/main" val="2776466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04EF82A6-A862-3AC8-93DE-176DB5A4115C}"/>
              </a:ext>
            </a:extLst>
          </p:cNvPr>
          <p:cNvSpPr/>
          <p:nvPr/>
        </p:nvSpPr>
        <p:spPr>
          <a:xfrm>
            <a:off x="2694739" y="1749152"/>
            <a:ext cx="1369022" cy="2640835"/>
          </a:xfrm>
          <a:custGeom>
            <a:avLst/>
            <a:gdLst>
              <a:gd name="connsiteX0" fmla="*/ 0 w 1783080"/>
              <a:gd name="connsiteY0" fmla="*/ 1783080 h 1783080"/>
              <a:gd name="connsiteX1" fmla="*/ 0 w 1783080"/>
              <a:gd name="connsiteY1" fmla="*/ 0 h 1783080"/>
              <a:gd name="connsiteX2" fmla="*/ 1783080 w 1783080"/>
              <a:gd name="connsiteY2" fmla="*/ 1783080 h 1783080"/>
              <a:gd name="connsiteX3" fmla="*/ 0 w 1783080"/>
              <a:gd name="connsiteY3" fmla="*/ 1783080 h 1783080"/>
              <a:gd name="connsiteX0" fmla="*/ 0 w 1783080"/>
              <a:gd name="connsiteY0" fmla="*/ 2419185 h 2419185"/>
              <a:gd name="connsiteX1" fmla="*/ 0 w 1783080"/>
              <a:gd name="connsiteY1" fmla="*/ 0 h 2419185"/>
              <a:gd name="connsiteX2" fmla="*/ 1783080 w 1783080"/>
              <a:gd name="connsiteY2" fmla="*/ 1783080 h 2419185"/>
              <a:gd name="connsiteX3" fmla="*/ 0 w 1783080"/>
              <a:gd name="connsiteY3" fmla="*/ 2419185 h 2419185"/>
              <a:gd name="connsiteX0" fmla="*/ 0 w 1783080"/>
              <a:gd name="connsiteY0" fmla="*/ 2419185 h 2419639"/>
              <a:gd name="connsiteX1" fmla="*/ 0 w 1783080"/>
              <a:gd name="connsiteY1" fmla="*/ 0 h 2419639"/>
              <a:gd name="connsiteX2" fmla="*/ 1783080 w 1783080"/>
              <a:gd name="connsiteY2" fmla="*/ 1783080 h 2419639"/>
              <a:gd name="connsiteX3" fmla="*/ 0 w 1783080"/>
              <a:gd name="connsiteY3" fmla="*/ 2419185 h 2419639"/>
              <a:gd name="connsiteX0" fmla="*/ 0 w 1266245"/>
              <a:gd name="connsiteY0" fmla="*/ 2419185 h 2419397"/>
              <a:gd name="connsiteX1" fmla="*/ 0 w 1266245"/>
              <a:gd name="connsiteY1" fmla="*/ 0 h 2419397"/>
              <a:gd name="connsiteX2" fmla="*/ 1266245 w 1266245"/>
              <a:gd name="connsiteY2" fmla="*/ 1266246 h 2419397"/>
              <a:gd name="connsiteX3" fmla="*/ 0 w 1266245"/>
              <a:gd name="connsiteY3" fmla="*/ 2419185 h 2419397"/>
              <a:gd name="connsiteX0" fmla="*/ 0 w 1266245"/>
              <a:gd name="connsiteY0" fmla="*/ 2419185 h 2421166"/>
              <a:gd name="connsiteX1" fmla="*/ 0 w 1266245"/>
              <a:gd name="connsiteY1" fmla="*/ 0 h 2421166"/>
              <a:gd name="connsiteX2" fmla="*/ 1266245 w 1266245"/>
              <a:gd name="connsiteY2" fmla="*/ 1266246 h 2421166"/>
              <a:gd name="connsiteX3" fmla="*/ 0 w 1266245"/>
              <a:gd name="connsiteY3" fmla="*/ 2419185 h 2421166"/>
              <a:gd name="connsiteX0" fmla="*/ 0 w 1266245"/>
              <a:gd name="connsiteY0" fmla="*/ 2419185 h 2421903"/>
              <a:gd name="connsiteX1" fmla="*/ 0 w 1266245"/>
              <a:gd name="connsiteY1" fmla="*/ 0 h 2421903"/>
              <a:gd name="connsiteX2" fmla="*/ 1266245 w 1266245"/>
              <a:gd name="connsiteY2" fmla="*/ 1266246 h 2421903"/>
              <a:gd name="connsiteX3" fmla="*/ 0 w 1266245"/>
              <a:gd name="connsiteY3" fmla="*/ 2419185 h 2421903"/>
              <a:gd name="connsiteX0" fmla="*/ 0 w 1256306"/>
              <a:gd name="connsiteY0" fmla="*/ 2419185 h 2422157"/>
              <a:gd name="connsiteX1" fmla="*/ 0 w 1256306"/>
              <a:gd name="connsiteY1" fmla="*/ 0 h 2422157"/>
              <a:gd name="connsiteX2" fmla="*/ 1256306 w 1256306"/>
              <a:gd name="connsiteY2" fmla="*/ 1276185 h 2422157"/>
              <a:gd name="connsiteX3" fmla="*/ 0 w 1256306"/>
              <a:gd name="connsiteY3" fmla="*/ 2419185 h 2422157"/>
              <a:gd name="connsiteX0" fmla="*/ 0 w 1256306"/>
              <a:gd name="connsiteY0" fmla="*/ 2419185 h 2422157"/>
              <a:gd name="connsiteX1" fmla="*/ 0 w 1256306"/>
              <a:gd name="connsiteY1" fmla="*/ 0 h 2422157"/>
              <a:gd name="connsiteX2" fmla="*/ 1256306 w 1256306"/>
              <a:gd name="connsiteY2" fmla="*/ 1276185 h 2422157"/>
              <a:gd name="connsiteX3" fmla="*/ 0 w 1256306"/>
              <a:gd name="connsiteY3" fmla="*/ 2419185 h 2422157"/>
              <a:gd name="connsiteX0" fmla="*/ 0 w 1369022"/>
              <a:gd name="connsiteY0" fmla="*/ 2419185 h 2640835"/>
              <a:gd name="connsiteX1" fmla="*/ 0 w 1369022"/>
              <a:gd name="connsiteY1" fmla="*/ 0 h 2640835"/>
              <a:gd name="connsiteX2" fmla="*/ 1256306 w 1369022"/>
              <a:gd name="connsiteY2" fmla="*/ 1276185 h 2640835"/>
              <a:gd name="connsiteX3" fmla="*/ 1191461 w 1369022"/>
              <a:gd name="connsiteY3" fmla="*/ 2425283 h 2640835"/>
              <a:gd name="connsiteX4" fmla="*/ 0 w 1369022"/>
              <a:gd name="connsiteY4" fmla="*/ 2419185 h 264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9022" h="2640835">
                <a:moveTo>
                  <a:pt x="0" y="2419185"/>
                </a:moveTo>
                <a:lnTo>
                  <a:pt x="0" y="0"/>
                </a:lnTo>
                <a:lnTo>
                  <a:pt x="1256306" y="1276185"/>
                </a:lnTo>
                <a:cubicBezTo>
                  <a:pt x="1428378" y="1655551"/>
                  <a:pt x="1400845" y="2234783"/>
                  <a:pt x="1191461" y="2425283"/>
                </a:cubicBezTo>
                <a:cubicBezTo>
                  <a:pt x="982077" y="2615783"/>
                  <a:pt x="172072" y="2798551"/>
                  <a:pt x="0" y="2419185"/>
                </a:cubicBezTo>
                <a:close/>
              </a:path>
            </a:pathLst>
          </a:cu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23" name="Right Triangle 22">
            <a:extLst>
              <a:ext uri="{FF2B5EF4-FFF2-40B4-BE49-F238E27FC236}">
                <a16:creationId xmlns:a16="http://schemas.microsoft.com/office/drawing/2014/main" id="{1D119ABD-A0EA-F3C2-FF56-57E985669449}"/>
              </a:ext>
            </a:extLst>
          </p:cNvPr>
          <p:cNvSpPr/>
          <p:nvPr/>
        </p:nvSpPr>
        <p:spPr>
          <a:xfrm rot="5400000">
            <a:off x="2651715" y="4165220"/>
            <a:ext cx="1204225" cy="1224104"/>
          </a:xfrm>
          <a:custGeom>
            <a:avLst/>
            <a:gdLst>
              <a:gd name="connsiteX0" fmla="*/ 0 w 1810512"/>
              <a:gd name="connsiteY0" fmla="*/ 1810512 h 1810512"/>
              <a:gd name="connsiteX1" fmla="*/ 0 w 1810512"/>
              <a:gd name="connsiteY1" fmla="*/ 0 h 1810512"/>
              <a:gd name="connsiteX2" fmla="*/ 1810512 w 1810512"/>
              <a:gd name="connsiteY2" fmla="*/ 1810512 h 1810512"/>
              <a:gd name="connsiteX3" fmla="*/ 0 w 1810512"/>
              <a:gd name="connsiteY3" fmla="*/ 1810512 h 1810512"/>
              <a:gd name="connsiteX0" fmla="*/ 0 w 1810512"/>
              <a:gd name="connsiteY0" fmla="*/ 1194286 h 1194286"/>
              <a:gd name="connsiteX1" fmla="*/ 616226 w 1810512"/>
              <a:gd name="connsiteY1" fmla="*/ 0 h 1194286"/>
              <a:gd name="connsiteX2" fmla="*/ 1810512 w 1810512"/>
              <a:gd name="connsiteY2" fmla="*/ 1194286 h 1194286"/>
              <a:gd name="connsiteX3" fmla="*/ 0 w 1810512"/>
              <a:gd name="connsiteY3" fmla="*/ 1194286 h 1194286"/>
              <a:gd name="connsiteX0" fmla="*/ 19878 w 1194286"/>
              <a:gd name="connsiteY0" fmla="*/ 1154530 h 1194286"/>
              <a:gd name="connsiteX1" fmla="*/ 0 w 1194286"/>
              <a:gd name="connsiteY1" fmla="*/ 0 h 1194286"/>
              <a:gd name="connsiteX2" fmla="*/ 1194286 w 1194286"/>
              <a:gd name="connsiteY2" fmla="*/ 1194286 h 1194286"/>
              <a:gd name="connsiteX3" fmla="*/ 19878 w 1194286"/>
              <a:gd name="connsiteY3" fmla="*/ 1154530 h 1194286"/>
              <a:gd name="connsiteX0" fmla="*/ 0 w 1204225"/>
              <a:gd name="connsiteY0" fmla="*/ 1224104 h 1224104"/>
              <a:gd name="connsiteX1" fmla="*/ 9939 w 1204225"/>
              <a:gd name="connsiteY1" fmla="*/ 0 h 1224104"/>
              <a:gd name="connsiteX2" fmla="*/ 1204225 w 1204225"/>
              <a:gd name="connsiteY2" fmla="*/ 1194286 h 1224104"/>
              <a:gd name="connsiteX3" fmla="*/ 0 w 1204225"/>
              <a:gd name="connsiteY3" fmla="*/ 1224104 h 1224104"/>
            </a:gdLst>
            <a:ahLst/>
            <a:cxnLst>
              <a:cxn ang="0">
                <a:pos x="connsiteX0" y="connsiteY0"/>
              </a:cxn>
              <a:cxn ang="0">
                <a:pos x="connsiteX1" y="connsiteY1"/>
              </a:cxn>
              <a:cxn ang="0">
                <a:pos x="connsiteX2" y="connsiteY2"/>
              </a:cxn>
              <a:cxn ang="0">
                <a:pos x="connsiteX3" y="connsiteY3"/>
              </a:cxn>
            </a:cxnLst>
            <a:rect l="l" t="t" r="r" b="b"/>
            <a:pathLst>
              <a:path w="1204225" h="1224104">
                <a:moveTo>
                  <a:pt x="0" y="1224104"/>
                </a:moveTo>
                <a:lnTo>
                  <a:pt x="9939" y="0"/>
                </a:lnTo>
                <a:lnTo>
                  <a:pt x="1204225" y="1194286"/>
                </a:lnTo>
                <a:lnTo>
                  <a:pt x="0" y="1224104"/>
                </a:lnTo>
                <a:close/>
              </a:path>
            </a:pathLst>
          </a:cu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60492" y="187417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665345" cy="461665"/>
          </a:xfrm>
          <a:prstGeom prst="rect">
            <a:avLst/>
          </a:prstGeom>
          <a:noFill/>
        </p:spPr>
        <p:txBody>
          <a:bodyPr wrap="none" rtlCol="0">
            <a:spAutoFit/>
          </a:bodyPr>
          <a:lstStyle/>
          <a:p>
            <a:r>
              <a:rPr lang="en-US" sz="2400" dirty="0">
                <a:solidFill>
                  <a:srgbClr val="C00000"/>
                </a:solidFill>
              </a:rPr>
              <a:t>Monopsony Surplus</a:t>
            </a:r>
          </a:p>
        </p:txBody>
      </p:sp>
      <p:sp>
        <p:nvSpPr>
          <p:cNvPr id="24" name="TextBox 23">
            <a:extLst>
              <a:ext uri="{FF2B5EF4-FFF2-40B4-BE49-F238E27FC236}">
                <a16:creationId xmlns:a16="http://schemas.microsoft.com/office/drawing/2014/main" id="{89B2BE59-7ED4-531F-E998-767499F8F308}"/>
              </a:ext>
            </a:extLst>
          </p:cNvPr>
          <p:cNvSpPr txBox="1"/>
          <p:nvPr/>
        </p:nvSpPr>
        <p:spPr>
          <a:xfrm>
            <a:off x="3311125" y="4946013"/>
            <a:ext cx="2451850" cy="461665"/>
          </a:xfrm>
          <a:prstGeom prst="rect">
            <a:avLst/>
          </a:prstGeom>
          <a:noFill/>
        </p:spPr>
        <p:txBody>
          <a:bodyPr wrap="square" rtlCol="0">
            <a:spAutoFit/>
          </a:bodyPr>
          <a:lstStyle/>
          <a:p>
            <a:r>
              <a:rPr lang="en-US" sz="2400" dirty="0">
                <a:solidFill>
                  <a:srgbClr val="00863D"/>
                </a:solidFill>
              </a:rPr>
              <a:t>Workers’ Surplus</a:t>
            </a:r>
          </a:p>
        </p:txBody>
      </p:sp>
      <p:cxnSp>
        <p:nvCxnSpPr>
          <p:cNvPr id="25" name="Straight Arrow Connector 24">
            <a:extLst>
              <a:ext uri="{FF2B5EF4-FFF2-40B4-BE49-F238E27FC236}">
                <a16:creationId xmlns:a16="http://schemas.microsoft.com/office/drawing/2014/main" id="{12FACF75-B1CA-D454-BE24-54B56A5EAED1}"/>
              </a:ext>
            </a:extLst>
          </p:cNvPr>
          <p:cNvCxnSpPr>
            <a:cxnSpLocks/>
          </p:cNvCxnSpPr>
          <p:nvPr/>
        </p:nvCxnSpPr>
        <p:spPr>
          <a:xfrm flipH="1" flipV="1">
            <a:off x="3373121" y="4276595"/>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Monopsony: employer chooses W to maximize its surplus subject to L=S(W)</a:t>
            </a:r>
          </a:p>
        </p:txBody>
      </p:sp>
      <p:sp>
        <p:nvSpPr>
          <p:cNvPr id="27" name="TextBox 26">
            <a:extLst>
              <a:ext uri="{FF2B5EF4-FFF2-40B4-BE49-F238E27FC236}">
                <a16:creationId xmlns:a16="http://schemas.microsoft.com/office/drawing/2014/main" id="{275592CC-84BA-D995-B76F-AF33FACA6024}"/>
              </a:ext>
            </a:extLst>
          </p:cNvPr>
          <p:cNvSpPr txBox="1"/>
          <p:nvPr/>
        </p:nvSpPr>
        <p:spPr>
          <a:xfrm>
            <a:off x="306817" y="6021382"/>
            <a:ext cx="9118379" cy="830997"/>
          </a:xfrm>
          <a:prstGeom prst="rect">
            <a:avLst/>
          </a:prstGeom>
          <a:noFill/>
        </p:spPr>
        <p:txBody>
          <a:bodyPr wrap="square" rtlCol="0">
            <a:spAutoFit/>
          </a:bodyPr>
          <a:lstStyle/>
          <a:p>
            <a:r>
              <a:rPr lang="en-US" sz="2400" dirty="0">
                <a:solidFill>
                  <a:srgbClr val="C00000"/>
                </a:solidFill>
              </a:rPr>
              <a:t>Monopsony chooses W to maximize red area. It squeezes workers’ surplus (inequitable) and creates deadweight loss (inefficient)</a:t>
            </a:r>
          </a:p>
        </p:txBody>
      </p:sp>
      <p:sp>
        <p:nvSpPr>
          <p:cNvPr id="2" name="Right Triangle 24">
            <a:extLst>
              <a:ext uri="{FF2B5EF4-FFF2-40B4-BE49-F238E27FC236}">
                <a16:creationId xmlns:a16="http://schemas.microsoft.com/office/drawing/2014/main" id="{E7C575F7-6695-2F7F-2899-4713AECBFFB4}"/>
              </a:ext>
            </a:extLst>
          </p:cNvPr>
          <p:cNvSpPr/>
          <p:nvPr/>
        </p:nvSpPr>
        <p:spPr>
          <a:xfrm>
            <a:off x="3939228" y="2962388"/>
            <a:ext cx="575637" cy="1188993"/>
          </a:xfrm>
          <a:custGeom>
            <a:avLst/>
            <a:gdLst>
              <a:gd name="connsiteX0" fmla="*/ 0 w 654579"/>
              <a:gd name="connsiteY0" fmla="*/ 491655 h 491655"/>
              <a:gd name="connsiteX1" fmla="*/ 0 w 654579"/>
              <a:gd name="connsiteY1" fmla="*/ 0 h 491655"/>
              <a:gd name="connsiteX2" fmla="*/ 654579 w 654579"/>
              <a:gd name="connsiteY2" fmla="*/ 491655 h 491655"/>
              <a:gd name="connsiteX3" fmla="*/ 0 w 654579"/>
              <a:gd name="connsiteY3" fmla="*/ 491655 h 491655"/>
              <a:gd name="connsiteX0" fmla="*/ 10510 w 665089"/>
              <a:gd name="connsiteY0" fmla="*/ 575738 h 575738"/>
              <a:gd name="connsiteX1" fmla="*/ 0 w 665089"/>
              <a:gd name="connsiteY1" fmla="*/ 0 h 575738"/>
              <a:gd name="connsiteX2" fmla="*/ 665089 w 665089"/>
              <a:gd name="connsiteY2" fmla="*/ 575738 h 575738"/>
              <a:gd name="connsiteX3" fmla="*/ 10510 w 665089"/>
              <a:gd name="connsiteY3" fmla="*/ 575738 h 575738"/>
              <a:gd name="connsiteX0" fmla="*/ 0 w 665089"/>
              <a:gd name="connsiteY0" fmla="*/ 1069724 h 1069724"/>
              <a:gd name="connsiteX1" fmla="*/ 0 w 665089"/>
              <a:gd name="connsiteY1" fmla="*/ 0 h 1069724"/>
              <a:gd name="connsiteX2" fmla="*/ 665089 w 665089"/>
              <a:gd name="connsiteY2" fmla="*/ 575738 h 1069724"/>
              <a:gd name="connsiteX3" fmla="*/ 0 w 665089"/>
              <a:gd name="connsiteY3" fmla="*/ 1069724 h 1069724"/>
              <a:gd name="connsiteX0" fmla="*/ 0 w 665089"/>
              <a:gd name="connsiteY0" fmla="*/ 1119419 h 1119419"/>
              <a:gd name="connsiteX1" fmla="*/ 0 w 665089"/>
              <a:gd name="connsiteY1" fmla="*/ 0 h 1119419"/>
              <a:gd name="connsiteX2" fmla="*/ 665089 w 665089"/>
              <a:gd name="connsiteY2" fmla="*/ 625433 h 1119419"/>
              <a:gd name="connsiteX3" fmla="*/ 0 w 665089"/>
              <a:gd name="connsiteY3" fmla="*/ 1119419 h 1119419"/>
              <a:gd name="connsiteX0" fmla="*/ 0 w 665089"/>
              <a:gd name="connsiteY0" fmla="*/ 1188993 h 1188993"/>
              <a:gd name="connsiteX1" fmla="*/ 0 w 665089"/>
              <a:gd name="connsiteY1" fmla="*/ 0 h 1188993"/>
              <a:gd name="connsiteX2" fmla="*/ 665089 w 665089"/>
              <a:gd name="connsiteY2" fmla="*/ 625433 h 1188993"/>
              <a:gd name="connsiteX3" fmla="*/ 0 w 665089"/>
              <a:gd name="connsiteY3" fmla="*/ 1188993 h 1188993"/>
              <a:gd name="connsiteX0" fmla="*/ 0 w 575637"/>
              <a:gd name="connsiteY0" fmla="*/ 1188993 h 1188993"/>
              <a:gd name="connsiteX1" fmla="*/ 0 w 575637"/>
              <a:gd name="connsiteY1" fmla="*/ 0 h 1188993"/>
              <a:gd name="connsiteX2" fmla="*/ 575637 w 575637"/>
              <a:gd name="connsiteY2" fmla="*/ 595616 h 1188993"/>
              <a:gd name="connsiteX3" fmla="*/ 0 w 575637"/>
              <a:gd name="connsiteY3" fmla="*/ 1188993 h 1188993"/>
            </a:gdLst>
            <a:ahLst/>
            <a:cxnLst>
              <a:cxn ang="0">
                <a:pos x="connsiteX0" y="connsiteY0"/>
              </a:cxn>
              <a:cxn ang="0">
                <a:pos x="connsiteX1" y="connsiteY1"/>
              </a:cxn>
              <a:cxn ang="0">
                <a:pos x="connsiteX2" y="connsiteY2"/>
              </a:cxn>
              <a:cxn ang="0">
                <a:pos x="connsiteX3" y="connsiteY3"/>
              </a:cxn>
            </a:cxnLst>
            <a:rect l="l" t="t" r="r" b="b"/>
            <a:pathLst>
              <a:path w="575637" h="1188993">
                <a:moveTo>
                  <a:pt x="0" y="1188993"/>
                </a:moveTo>
                <a:lnTo>
                  <a:pt x="0" y="0"/>
                </a:lnTo>
                <a:lnTo>
                  <a:pt x="575637" y="595616"/>
                </a:lnTo>
                <a:lnTo>
                  <a:pt x="0" y="1188993"/>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3669A12-2094-47E8-0360-1323727E3E1B}"/>
              </a:ext>
            </a:extLst>
          </p:cNvPr>
          <p:cNvCxnSpPr>
            <a:cxnSpLocks/>
          </p:cNvCxnSpPr>
          <p:nvPr/>
        </p:nvCxnSpPr>
        <p:spPr>
          <a:xfrm>
            <a:off x="3933851" y="2949914"/>
            <a:ext cx="0" cy="27342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21F9A7-97D5-512F-3F91-A193AD090665}"/>
              </a:ext>
            </a:extLst>
          </p:cNvPr>
          <p:cNvSpPr txBox="1"/>
          <p:nvPr/>
        </p:nvSpPr>
        <p:spPr>
          <a:xfrm>
            <a:off x="3781161" y="5745703"/>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cxnSp>
        <p:nvCxnSpPr>
          <p:cNvPr id="11" name="Straight Connector 10">
            <a:extLst>
              <a:ext uri="{FF2B5EF4-FFF2-40B4-BE49-F238E27FC236}">
                <a16:creationId xmlns:a16="http://schemas.microsoft.com/office/drawing/2014/main" id="{7B6FC594-C6DE-6E6F-D052-2B765CC62E3D}"/>
              </a:ext>
            </a:extLst>
          </p:cNvPr>
          <p:cNvCxnSpPr>
            <a:cxnSpLocks/>
          </p:cNvCxnSpPr>
          <p:nvPr/>
        </p:nvCxnSpPr>
        <p:spPr>
          <a:xfrm>
            <a:off x="2640345" y="4175159"/>
            <a:ext cx="1293506"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92C56F4-A631-384C-7CD5-AE95E9843437}"/>
              </a:ext>
            </a:extLst>
          </p:cNvPr>
          <p:cNvSpPr txBox="1"/>
          <p:nvPr/>
        </p:nvSpPr>
        <p:spPr>
          <a:xfrm>
            <a:off x="2061166" y="3991076"/>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9" name="TextBox 28">
            <a:extLst>
              <a:ext uri="{FF2B5EF4-FFF2-40B4-BE49-F238E27FC236}">
                <a16:creationId xmlns:a16="http://schemas.microsoft.com/office/drawing/2014/main" id="{B75CCB3C-C646-DF37-C632-1372C93DA0C2}"/>
              </a:ext>
            </a:extLst>
          </p:cNvPr>
          <p:cNvSpPr txBox="1"/>
          <p:nvPr/>
        </p:nvSpPr>
        <p:spPr>
          <a:xfrm>
            <a:off x="4991192" y="3296136"/>
            <a:ext cx="2226122" cy="738664"/>
          </a:xfrm>
          <a:prstGeom prst="rect">
            <a:avLst/>
          </a:prstGeom>
          <a:noFill/>
        </p:spPr>
        <p:txBody>
          <a:bodyPr wrap="none" rtlCol="0">
            <a:spAutoFit/>
          </a:bodyPr>
          <a:lstStyle/>
          <a:p>
            <a:r>
              <a:rPr lang="en-US" sz="2400" dirty="0"/>
              <a:t>Deadweight loss</a:t>
            </a:r>
          </a:p>
          <a:p>
            <a:endParaRPr lang="en-US" dirty="0"/>
          </a:p>
        </p:txBody>
      </p:sp>
      <p:cxnSp>
        <p:nvCxnSpPr>
          <p:cNvPr id="30" name="Straight Arrow Connector 29">
            <a:extLst>
              <a:ext uri="{FF2B5EF4-FFF2-40B4-BE49-F238E27FC236}">
                <a16:creationId xmlns:a16="http://schemas.microsoft.com/office/drawing/2014/main" id="{32FCE1F0-91C7-EE81-28F3-FD593AE13979}"/>
              </a:ext>
            </a:extLst>
          </p:cNvPr>
          <p:cNvCxnSpPr>
            <a:cxnSpLocks/>
          </p:cNvCxnSpPr>
          <p:nvPr/>
        </p:nvCxnSpPr>
        <p:spPr>
          <a:xfrm flipH="1" flipV="1">
            <a:off x="4227046" y="3453384"/>
            <a:ext cx="764146" cy="88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995EC17-2910-9205-1EE7-3D3CB6AAEE43}"/>
              </a:ext>
            </a:extLst>
          </p:cNvPr>
          <p:cNvSpPr/>
          <p:nvPr/>
        </p:nvSpPr>
        <p:spPr>
          <a:xfrm>
            <a:off x="3870079" y="4113694"/>
            <a:ext cx="137160" cy="137160"/>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05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sz="2800" dirty="0">
                <a:solidFill>
                  <a:srgbClr val="003399"/>
                </a:solidFill>
              </a:rPr>
              <a:t>Monopsony consequences</a:t>
            </a:r>
          </a:p>
          <a:p>
            <a:pPr marL="365760" indent="-365760">
              <a:spcBef>
                <a:spcPts val="2400"/>
              </a:spcBef>
              <a:buClr>
                <a:srgbClr val="003399"/>
              </a:buClr>
            </a:pPr>
            <a:r>
              <a:rPr lang="en-US" sz="2500" dirty="0"/>
              <a:t>Monopsony firm sets the wage W too low: Inequitable (as employers typically richer than workers) and Inefficient (workers cut down labor supply below L*)</a:t>
            </a:r>
          </a:p>
          <a:p>
            <a:pPr marL="365760" indent="-365760">
              <a:spcBef>
                <a:spcPts val="2400"/>
              </a:spcBef>
              <a:buClr>
                <a:srgbClr val="003399"/>
              </a:buClr>
            </a:pPr>
            <a:r>
              <a:rPr lang="en-US" sz="2500" dirty="0"/>
              <a:t>Monopsony is very damaging when workers have no other outside options (no other employers, and need the wage to live as in landlord example)</a:t>
            </a:r>
          </a:p>
          <a:p>
            <a:pPr marL="365760" indent="-365760">
              <a:spcBef>
                <a:spcPts val="2400"/>
              </a:spcBef>
              <a:buClr>
                <a:srgbClr val="003399"/>
              </a:buClr>
            </a:pPr>
            <a:r>
              <a:rPr lang="en-US" sz="2500" dirty="0"/>
              <a:t>In practice, most firms have only some monopsony power as workers have other job options: each firm faces a pretty elastic labor supply curve (infinitely so in competitive case)</a:t>
            </a:r>
          </a:p>
          <a:p>
            <a:pPr marL="365760" indent="-365760">
              <a:spcBef>
                <a:spcPts val="2400"/>
              </a:spcBef>
              <a:buClr>
                <a:srgbClr val="003399"/>
              </a:buClr>
            </a:pPr>
            <a:r>
              <a:rPr lang="en-US" sz="2500" dirty="0"/>
              <a:t>In monopsony situation, increasing the wage through a minimum wage legislation increases employment and reduces deadweight loss</a:t>
            </a:r>
          </a:p>
          <a:p>
            <a:pPr marL="365760" indent="-365760">
              <a:spcBef>
                <a:spcPts val="2400"/>
              </a:spcBef>
              <a:buClr>
                <a:srgbClr val="003399"/>
              </a:buClr>
            </a:pPr>
            <a:endParaRPr lang="en-US" sz="2400" dirty="0"/>
          </a:p>
          <a:p>
            <a:pPr marL="365760" indent="-365760">
              <a:spcBef>
                <a:spcPts val="2400"/>
              </a:spcBef>
              <a:buClr>
                <a:srgbClr val="003399"/>
              </a:buClr>
            </a:pPr>
            <a:endParaRPr lang="en-US" sz="2400" dirty="0"/>
          </a:p>
        </p:txBody>
      </p:sp>
    </p:spTree>
    <p:extLst>
      <p:ext uri="{BB962C8B-B14F-4D97-AF65-F5344CB8AC3E}">
        <p14:creationId xmlns:p14="http://schemas.microsoft.com/office/powerpoint/2010/main" val="465842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ight Triangle 14">
            <a:extLst>
              <a:ext uri="{FF2B5EF4-FFF2-40B4-BE49-F238E27FC236}">
                <a16:creationId xmlns:a16="http://schemas.microsoft.com/office/drawing/2014/main" id="{04EF82A6-A862-3AC8-93DE-176DB5A4115C}"/>
              </a:ext>
            </a:extLst>
          </p:cNvPr>
          <p:cNvSpPr/>
          <p:nvPr/>
        </p:nvSpPr>
        <p:spPr>
          <a:xfrm>
            <a:off x="2694738" y="1749151"/>
            <a:ext cx="1634923" cy="2706355"/>
          </a:xfrm>
          <a:custGeom>
            <a:avLst/>
            <a:gdLst>
              <a:gd name="connsiteX0" fmla="*/ 0 w 1783080"/>
              <a:gd name="connsiteY0" fmla="*/ 1783080 h 1783080"/>
              <a:gd name="connsiteX1" fmla="*/ 0 w 1783080"/>
              <a:gd name="connsiteY1" fmla="*/ 0 h 1783080"/>
              <a:gd name="connsiteX2" fmla="*/ 1783080 w 1783080"/>
              <a:gd name="connsiteY2" fmla="*/ 1783080 h 1783080"/>
              <a:gd name="connsiteX3" fmla="*/ 0 w 1783080"/>
              <a:gd name="connsiteY3" fmla="*/ 1783080 h 1783080"/>
              <a:gd name="connsiteX0" fmla="*/ 0 w 1783080"/>
              <a:gd name="connsiteY0" fmla="*/ 2419185 h 2419185"/>
              <a:gd name="connsiteX1" fmla="*/ 0 w 1783080"/>
              <a:gd name="connsiteY1" fmla="*/ 0 h 2419185"/>
              <a:gd name="connsiteX2" fmla="*/ 1783080 w 1783080"/>
              <a:gd name="connsiteY2" fmla="*/ 1783080 h 2419185"/>
              <a:gd name="connsiteX3" fmla="*/ 0 w 1783080"/>
              <a:gd name="connsiteY3" fmla="*/ 2419185 h 2419185"/>
              <a:gd name="connsiteX0" fmla="*/ 0 w 1783080"/>
              <a:gd name="connsiteY0" fmla="*/ 2419185 h 2419639"/>
              <a:gd name="connsiteX1" fmla="*/ 0 w 1783080"/>
              <a:gd name="connsiteY1" fmla="*/ 0 h 2419639"/>
              <a:gd name="connsiteX2" fmla="*/ 1783080 w 1783080"/>
              <a:gd name="connsiteY2" fmla="*/ 1783080 h 2419639"/>
              <a:gd name="connsiteX3" fmla="*/ 0 w 1783080"/>
              <a:gd name="connsiteY3" fmla="*/ 2419185 h 2419639"/>
              <a:gd name="connsiteX0" fmla="*/ 0 w 1266245"/>
              <a:gd name="connsiteY0" fmla="*/ 2419185 h 2419397"/>
              <a:gd name="connsiteX1" fmla="*/ 0 w 1266245"/>
              <a:gd name="connsiteY1" fmla="*/ 0 h 2419397"/>
              <a:gd name="connsiteX2" fmla="*/ 1266245 w 1266245"/>
              <a:gd name="connsiteY2" fmla="*/ 1266246 h 2419397"/>
              <a:gd name="connsiteX3" fmla="*/ 0 w 1266245"/>
              <a:gd name="connsiteY3" fmla="*/ 2419185 h 2419397"/>
              <a:gd name="connsiteX0" fmla="*/ 0 w 1266245"/>
              <a:gd name="connsiteY0" fmla="*/ 2419185 h 2421166"/>
              <a:gd name="connsiteX1" fmla="*/ 0 w 1266245"/>
              <a:gd name="connsiteY1" fmla="*/ 0 h 2421166"/>
              <a:gd name="connsiteX2" fmla="*/ 1266245 w 1266245"/>
              <a:gd name="connsiteY2" fmla="*/ 1266246 h 2421166"/>
              <a:gd name="connsiteX3" fmla="*/ 0 w 1266245"/>
              <a:gd name="connsiteY3" fmla="*/ 2419185 h 2421166"/>
              <a:gd name="connsiteX0" fmla="*/ 0 w 1266245"/>
              <a:gd name="connsiteY0" fmla="*/ 2419185 h 2421903"/>
              <a:gd name="connsiteX1" fmla="*/ 0 w 1266245"/>
              <a:gd name="connsiteY1" fmla="*/ 0 h 2421903"/>
              <a:gd name="connsiteX2" fmla="*/ 1266245 w 1266245"/>
              <a:gd name="connsiteY2" fmla="*/ 1266246 h 2421903"/>
              <a:gd name="connsiteX3" fmla="*/ 0 w 1266245"/>
              <a:gd name="connsiteY3" fmla="*/ 2419185 h 2421903"/>
              <a:gd name="connsiteX0" fmla="*/ 0 w 1256306"/>
              <a:gd name="connsiteY0" fmla="*/ 2419185 h 2422157"/>
              <a:gd name="connsiteX1" fmla="*/ 0 w 1256306"/>
              <a:gd name="connsiteY1" fmla="*/ 0 h 2422157"/>
              <a:gd name="connsiteX2" fmla="*/ 1256306 w 1256306"/>
              <a:gd name="connsiteY2" fmla="*/ 1276185 h 2422157"/>
              <a:gd name="connsiteX3" fmla="*/ 0 w 1256306"/>
              <a:gd name="connsiteY3" fmla="*/ 2419185 h 2422157"/>
              <a:gd name="connsiteX0" fmla="*/ 0 w 1256306"/>
              <a:gd name="connsiteY0" fmla="*/ 2419185 h 2422157"/>
              <a:gd name="connsiteX1" fmla="*/ 0 w 1256306"/>
              <a:gd name="connsiteY1" fmla="*/ 0 h 2422157"/>
              <a:gd name="connsiteX2" fmla="*/ 1256306 w 1256306"/>
              <a:gd name="connsiteY2" fmla="*/ 1276185 h 2422157"/>
              <a:gd name="connsiteX3" fmla="*/ 0 w 1256306"/>
              <a:gd name="connsiteY3" fmla="*/ 2419185 h 2422157"/>
              <a:gd name="connsiteX0" fmla="*/ 0 w 1369022"/>
              <a:gd name="connsiteY0" fmla="*/ 2419185 h 2640835"/>
              <a:gd name="connsiteX1" fmla="*/ 0 w 1369022"/>
              <a:gd name="connsiteY1" fmla="*/ 0 h 2640835"/>
              <a:gd name="connsiteX2" fmla="*/ 1256306 w 1369022"/>
              <a:gd name="connsiteY2" fmla="*/ 1276185 h 2640835"/>
              <a:gd name="connsiteX3" fmla="*/ 1191461 w 1369022"/>
              <a:gd name="connsiteY3" fmla="*/ 2425283 h 2640835"/>
              <a:gd name="connsiteX4" fmla="*/ 0 w 1369022"/>
              <a:gd name="connsiteY4" fmla="*/ 2419185 h 2640835"/>
              <a:gd name="connsiteX0" fmla="*/ 0 w 1458527"/>
              <a:gd name="connsiteY0" fmla="*/ 2419185 h 2538434"/>
              <a:gd name="connsiteX1" fmla="*/ 0 w 1458527"/>
              <a:gd name="connsiteY1" fmla="*/ 0 h 2538434"/>
              <a:gd name="connsiteX2" fmla="*/ 1256306 w 1458527"/>
              <a:gd name="connsiteY2" fmla="*/ 1276185 h 2538434"/>
              <a:gd name="connsiteX3" fmla="*/ 1351063 w 1458527"/>
              <a:gd name="connsiteY3" fmla="*/ 1977805 h 2538434"/>
              <a:gd name="connsiteX4" fmla="*/ 0 w 1458527"/>
              <a:gd name="connsiteY4" fmla="*/ 2419185 h 253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27" h="2538434">
                <a:moveTo>
                  <a:pt x="0" y="2419185"/>
                </a:moveTo>
                <a:lnTo>
                  <a:pt x="0" y="0"/>
                </a:lnTo>
                <a:lnTo>
                  <a:pt x="1256306" y="1276185"/>
                </a:lnTo>
                <a:cubicBezTo>
                  <a:pt x="1428378" y="1655551"/>
                  <a:pt x="1560447" y="1787305"/>
                  <a:pt x="1351063" y="1977805"/>
                </a:cubicBezTo>
                <a:cubicBezTo>
                  <a:pt x="1141679" y="2168305"/>
                  <a:pt x="172072" y="2798551"/>
                  <a:pt x="0" y="2419185"/>
                </a:cubicBezTo>
                <a:close/>
              </a:path>
            </a:pathLst>
          </a:cu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2" name="Right Triangle 24">
            <a:extLst>
              <a:ext uri="{FF2B5EF4-FFF2-40B4-BE49-F238E27FC236}">
                <a16:creationId xmlns:a16="http://schemas.microsoft.com/office/drawing/2014/main" id="{E7C575F7-6695-2F7F-2899-4713AECBFFB4}"/>
              </a:ext>
            </a:extLst>
          </p:cNvPr>
          <p:cNvSpPr/>
          <p:nvPr/>
        </p:nvSpPr>
        <p:spPr>
          <a:xfrm>
            <a:off x="4222873" y="3185542"/>
            <a:ext cx="291992" cy="673445"/>
          </a:xfrm>
          <a:custGeom>
            <a:avLst/>
            <a:gdLst>
              <a:gd name="connsiteX0" fmla="*/ 0 w 654579"/>
              <a:gd name="connsiteY0" fmla="*/ 491655 h 491655"/>
              <a:gd name="connsiteX1" fmla="*/ 0 w 654579"/>
              <a:gd name="connsiteY1" fmla="*/ 0 h 491655"/>
              <a:gd name="connsiteX2" fmla="*/ 654579 w 654579"/>
              <a:gd name="connsiteY2" fmla="*/ 491655 h 491655"/>
              <a:gd name="connsiteX3" fmla="*/ 0 w 654579"/>
              <a:gd name="connsiteY3" fmla="*/ 491655 h 491655"/>
              <a:gd name="connsiteX0" fmla="*/ 10510 w 665089"/>
              <a:gd name="connsiteY0" fmla="*/ 575738 h 575738"/>
              <a:gd name="connsiteX1" fmla="*/ 0 w 665089"/>
              <a:gd name="connsiteY1" fmla="*/ 0 h 575738"/>
              <a:gd name="connsiteX2" fmla="*/ 665089 w 665089"/>
              <a:gd name="connsiteY2" fmla="*/ 575738 h 575738"/>
              <a:gd name="connsiteX3" fmla="*/ 10510 w 665089"/>
              <a:gd name="connsiteY3" fmla="*/ 575738 h 575738"/>
              <a:gd name="connsiteX0" fmla="*/ 0 w 665089"/>
              <a:gd name="connsiteY0" fmla="*/ 1069724 h 1069724"/>
              <a:gd name="connsiteX1" fmla="*/ 0 w 665089"/>
              <a:gd name="connsiteY1" fmla="*/ 0 h 1069724"/>
              <a:gd name="connsiteX2" fmla="*/ 665089 w 665089"/>
              <a:gd name="connsiteY2" fmla="*/ 575738 h 1069724"/>
              <a:gd name="connsiteX3" fmla="*/ 0 w 665089"/>
              <a:gd name="connsiteY3" fmla="*/ 1069724 h 1069724"/>
              <a:gd name="connsiteX0" fmla="*/ 0 w 665089"/>
              <a:gd name="connsiteY0" fmla="*/ 1119419 h 1119419"/>
              <a:gd name="connsiteX1" fmla="*/ 0 w 665089"/>
              <a:gd name="connsiteY1" fmla="*/ 0 h 1119419"/>
              <a:gd name="connsiteX2" fmla="*/ 665089 w 665089"/>
              <a:gd name="connsiteY2" fmla="*/ 625433 h 1119419"/>
              <a:gd name="connsiteX3" fmla="*/ 0 w 665089"/>
              <a:gd name="connsiteY3" fmla="*/ 1119419 h 1119419"/>
              <a:gd name="connsiteX0" fmla="*/ 0 w 665089"/>
              <a:gd name="connsiteY0" fmla="*/ 1188993 h 1188993"/>
              <a:gd name="connsiteX1" fmla="*/ 0 w 665089"/>
              <a:gd name="connsiteY1" fmla="*/ 0 h 1188993"/>
              <a:gd name="connsiteX2" fmla="*/ 665089 w 665089"/>
              <a:gd name="connsiteY2" fmla="*/ 625433 h 1188993"/>
              <a:gd name="connsiteX3" fmla="*/ 0 w 665089"/>
              <a:gd name="connsiteY3" fmla="*/ 1188993 h 1188993"/>
              <a:gd name="connsiteX0" fmla="*/ 0 w 575637"/>
              <a:gd name="connsiteY0" fmla="*/ 1188993 h 1188993"/>
              <a:gd name="connsiteX1" fmla="*/ 0 w 575637"/>
              <a:gd name="connsiteY1" fmla="*/ 0 h 1188993"/>
              <a:gd name="connsiteX2" fmla="*/ 575637 w 575637"/>
              <a:gd name="connsiteY2" fmla="*/ 595616 h 1188993"/>
              <a:gd name="connsiteX3" fmla="*/ 0 w 575637"/>
              <a:gd name="connsiteY3" fmla="*/ 1188993 h 1188993"/>
            </a:gdLst>
            <a:ahLst/>
            <a:cxnLst>
              <a:cxn ang="0">
                <a:pos x="connsiteX0" y="connsiteY0"/>
              </a:cxn>
              <a:cxn ang="0">
                <a:pos x="connsiteX1" y="connsiteY1"/>
              </a:cxn>
              <a:cxn ang="0">
                <a:pos x="connsiteX2" y="connsiteY2"/>
              </a:cxn>
              <a:cxn ang="0">
                <a:pos x="connsiteX3" y="connsiteY3"/>
              </a:cxn>
            </a:cxnLst>
            <a:rect l="l" t="t" r="r" b="b"/>
            <a:pathLst>
              <a:path w="575637" h="1188993">
                <a:moveTo>
                  <a:pt x="0" y="1188993"/>
                </a:moveTo>
                <a:lnTo>
                  <a:pt x="0" y="0"/>
                </a:lnTo>
                <a:lnTo>
                  <a:pt x="575637" y="595616"/>
                </a:lnTo>
                <a:lnTo>
                  <a:pt x="0" y="1188993"/>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1D119ABD-A0EA-F3C2-FF56-57E985669449}"/>
              </a:ext>
            </a:extLst>
          </p:cNvPr>
          <p:cNvSpPr/>
          <p:nvPr/>
        </p:nvSpPr>
        <p:spPr>
          <a:xfrm rot="5400000">
            <a:off x="2652055" y="3887116"/>
            <a:ext cx="1481989" cy="1502549"/>
          </a:xfrm>
          <a:custGeom>
            <a:avLst/>
            <a:gdLst>
              <a:gd name="connsiteX0" fmla="*/ 0 w 1810512"/>
              <a:gd name="connsiteY0" fmla="*/ 1810512 h 1810512"/>
              <a:gd name="connsiteX1" fmla="*/ 0 w 1810512"/>
              <a:gd name="connsiteY1" fmla="*/ 0 h 1810512"/>
              <a:gd name="connsiteX2" fmla="*/ 1810512 w 1810512"/>
              <a:gd name="connsiteY2" fmla="*/ 1810512 h 1810512"/>
              <a:gd name="connsiteX3" fmla="*/ 0 w 1810512"/>
              <a:gd name="connsiteY3" fmla="*/ 1810512 h 1810512"/>
              <a:gd name="connsiteX0" fmla="*/ 0 w 1810512"/>
              <a:gd name="connsiteY0" fmla="*/ 1194286 h 1194286"/>
              <a:gd name="connsiteX1" fmla="*/ 616226 w 1810512"/>
              <a:gd name="connsiteY1" fmla="*/ 0 h 1194286"/>
              <a:gd name="connsiteX2" fmla="*/ 1810512 w 1810512"/>
              <a:gd name="connsiteY2" fmla="*/ 1194286 h 1194286"/>
              <a:gd name="connsiteX3" fmla="*/ 0 w 1810512"/>
              <a:gd name="connsiteY3" fmla="*/ 1194286 h 1194286"/>
              <a:gd name="connsiteX0" fmla="*/ 19878 w 1194286"/>
              <a:gd name="connsiteY0" fmla="*/ 1154530 h 1194286"/>
              <a:gd name="connsiteX1" fmla="*/ 0 w 1194286"/>
              <a:gd name="connsiteY1" fmla="*/ 0 h 1194286"/>
              <a:gd name="connsiteX2" fmla="*/ 1194286 w 1194286"/>
              <a:gd name="connsiteY2" fmla="*/ 1194286 h 1194286"/>
              <a:gd name="connsiteX3" fmla="*/ 19878 w 1194286"/>
              <a:gd name="connsiteY3" fmla="*/ 1154530 h 1194286"/>
              <a:gd name="connsiteX0" fmla="*/ 0 w 1204225"/>
              <a:gd name="connsiteY0" fmla="*/ 1224104 h 1224104"/>
              <a:gd name="connsiteX1" fmla="*/ 9939 w 1204225"/>
              <a:gd name="connsiteY1" fmla="*/ 0 h 1224104"/>
              <a:gd name="connsiteX2" fmla="*/ 1204225 w 1204225"/>
              <a:gd name="connsiteY2" fmla="*/ 1194286 h 1224104"/>
              <a:gd name="connsiteX3" fmla="*/ 0 w 1204225"/>
              <a:gd name="connsiteY3" fmla="*/ 1224104 h 1224104"/>
            </a:gdLst>
            <a:ahLst/>
            <a:cxnLst>
              <a:cxn ang="0">
                <a:pos x="connsiteX0" y="connsiteY0"/>
              </a:cxn>
              <a:cxn ang="0">
                <a:pos x="connsiteX1" y="connsiteY1"/>
              </a:cxn>
              <a:cxn ang="0">
                <a:pos x="connsiteX2" y="connsiteY2"/>
              </a:cxn>
              <a:cxn ang="0">
                <a:pos x="connsiteX3" y="connsiteY3"/>
              </a:cxn>
            </a:cxnLst>
            <a:rect l="l" t="t" r="r" b="b"/>
            <a:pathLst>
              <a:path w="1204225" h="1224104">
                <a:moveTo>
                  <a:pt x="0" y="1224104"/>
                </a:moveTo>
                <a:lnTo>
                  <a:pt x="9939" y="0"/>
                </a:lnTo>
                <a:lnTo>
                  <a:pt x="1204225" y="1194286"/>
                </a:lnTo>
                <a:lnTo>
                  <a:pt x="0" y="1224104"/>
                </a:lnTo>
                <a:close/>
              </a:path>
            </a:pathLst>
          </a:cu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60492" y="187417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665345" cy="461665"/>
          </a:xfrm>
          <a:prstGeom prst="rect">
            <a:avLst/>
          </a:prstGeom>
          <a:noFill/>
        </p:spPr>
        <p:txBody>
          <a:bodyPr wrap="none" rtlCol="0">
            <a:spAutoFit/>
          </a:bodyPr>
          <a:lstStyle/>
          <a:p>
            <a:r>
              <a:rPr lang="en-US" sz="2400" dirty="0">
                <a:solidFill>
                  <a:srgbClr val="C00000"/>
                </a:solidFill>
              </a:rPr>
              <a:t>Monopsony Surplus</a:t>
            </a:r>
          </a:p>
        </p:txBody>
      </p:sp>
      <p:sp>
        <p:nvSpPr>
          <p:cNvPr id="24" name="TextBox 23">
            <a:extLst>
              <a:ext uri="{FF2B5EF4-FFF2-40B4-BE49-F238E27FC236}">
                <a16:creationId xmlns:a16="http://schemas.microsoft.com/office/drawing/2014/main" id="{89B2BE59-7ED4-531F-E998-767499F8F308}"/>
              </a:ext>
            </a:extLst>
          </p:cNvPr>
          <p:cNvSpPr txBox="1"/>
          <p:nvPr/>
        </p:nvSpPr>
        <p:spPr>
          <a:xfrm>
            <a:off x="3311125" y="4946013"/>
            <a:ext cx="2451850" cy="461665"/>
          </a:xfrm>
          <a:prstGeom prst="rect">
            <a:avLst/>
          </a:prstGeom>
          <a:noFill/>
        </p:spPr>
        <p:txBody>
          <a:bodyPr wrap="square" rtlCol="0">
            <a:spAutoFit/>
          </a:bodyPr>
          <a:lstStyle/>
          <a:p>
            <a:r>
              <a:rPr lang="en-US" sz="2400" dirty="0">
                <a:solidFill>
                  <a:srgbClr val="00863D"/>
                </a:solidFill>
              </a:rPr>
              <a:t>Workers’ Surplus</a:t>
            </a:r>
          </a:p>
        </p:txBody>
      </p:sp>
      <p:cxnSp>
        <p:nvCxnSpPr>
          <p:cNvPr id="25" name="Straight Arrow Connector 24">
            <a:extLst>
              <a:ext uri="{FF2B5EF4-FFF2-40B4-BE49-F238E27FC236}">
                <a16:creationId xmlns:a16="http://schemas.microsoft.com/office/drawing/2014/main" id="{12FACF75-B1CA-D454-BE24-54B56A5EAED1}"/>
              </a:ext>
            </a:extLst>
          </p:cNvPr>
          <p:cNvCxnSpPr>
            <a:cxnSpLocks/>
          </p:cNvCxnSpPr>
          <p:nvPr/>
        </p:nvCxnSpPr>
        <p:spPr>
          <a:xfrm flipH="1" flipV="1">
            <a:off x="3373121" y="4276595"/>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4E8ED5-938B-E2DE-EEB5-9DF239EDDACA}"/>
              </a:ext>
            </a:extLst>
          </p:cNvPr>
          <p:cNvSpPr txBox="1"/>
          <p:nvPr/>
        </p:nvSpPr>
        <p:spPr>
          <a:xfrm>
            <a:off x="492772" y="-40286"/>
            <a:ext cx="8394196" cy="1046440"/>
          </a:xfrm>
          <a:prstGeom prst="rect">
            <a:avLst/>
          </a:prstGeom>
          <a:noFill/>
        </p:spPr>
        <p:txBody>
          <a:bodyPr wrap="square" rtlCol="0" anchor="ctr" anchorCtr="0">
            <a:spAutoFit/>
          </a:bodyPr>
          <a:lstStyle/>
          <a:p>
            <a:pPr algn="ctr"/>
            <a:r>
              <a:rPr lang="en-US" sz="3100" dirty="0">
                <a:solidFill>
                  <a:srgbClr val="003399"/>
                </a:solidFill>
              </a:rPr>
              <a:t>Monopsony: Introducing a minimum wage above W is desirable both for equity and efficiency</a:t>
            </a:r>
          </a:p>
        </p:txBody>
      </p:sp>
      <p:sp>
        <p:nvSpPr>
          <p:cNvPr id="27" name="TextBox 26">
            <a:extLst>
              <a:ext uri="{FF2B5EF4-FFF2-40B4-BE49-F238E27FC236}">
                <a16:creationId xmlns:a16="http://schemas.microsoft.com/office/drawing/2014/main" id="{275592CC-84BA-D995-B76F-AF33FACA6024}"/>
              </a:ext>
            </a:extLst>
          </p:cNvPr>
          <p:cNvSpPr txBox="1"/>
          <p:nvPr/>
        </p:nvSpPr>
        <p:spPr>
          <a:xfrm>
            <a:off x="432002" y="6060537"/>
            <a:ext cx="9118379" cy="830997"/>
          </a:xfrm>
          <a:prstGeom prst="rect">
            <a:avLst/>
          </a:prstGeom>
          <a:noFill/>
        </p:spPr>
        <p:txBody>
          <a:bodyPr wrap="square" rtlCol="0">
            <a:spAutoFit/>
          </a:bodyPr>
          <a:lstStyle/>
          <a:p>
            <a:r>
              <a:rPr lang="en-US" sz="2400" dirty="0">
                <a:solidFill>
                  <a:srgbClr val="C00000"/>
                </a:solidFill>
              </a:rPr>
              <a:t>Minimum wage above W increases workers surplus (equitable), </a:t>
            </a:r>
          </a:p>
          <a:p>
            <a:r>
              <a:rPr lang="en-US" sz="2400" dirty="0">
                <a:solidFill>
                  <a:srgbClr val="C00000"/>
                </a:solidFill>
              </a:rPr>
              <a:t>reduces monopsony surplus  and also increases L (efficient)</a:t>
            </a:r>
          </a:p>
        </p:txBody>
      </p:sp>
      <p:cxnSp>
        <p:nvCxnSpPr>
          <p:cNvPr id="4" name="Straight Connector 3">
            <a:extLst>
              <a:ext uri="{FF2B5EF4-FFF2-40B4-BE49-F238E27FC236}">
                <a16:creationId xmlns:a16="http://schemas.microsoft.com/office/drawing/2014/main" id="{13669A12-2094-47E8-0360-1323727E3E1B}"/>
              </a:ext>
            </a:extLst>
          </p:cNvPr>
          <p:cNvCxnSpPr>
            <a:cxnSpLocks/>
          </p:cNvCxnSpPr>
          <p:nvPr/>
        </p:nvCxnSpPr>
        <p:spPr>
          <a:xfrm>
            <a:off x="3933851" y="2949914"/>
            <a:ext cx="0" cy="27342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21F9A7-97D5-512F-3F91-A193AD090665}"/>
              </a:ext>
            </a:extLst>
          </p:cNvPr>
          <p:cNvSpPr txBox="1"/>
          <p:nvPr/>
        </p:nvSpPr>
        <p:spPr>
          <a:xfrm>
            <a:off x="3781161" y="5745703"/>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cxnSp>
        <p:nvCxnSpPr>
          <p:cNvPr id="11" name="Straight Connector 10">
            <a:extLst>
              <a:ext uri="{FF2B5EF4-FFF2-40B4-BE49-F238E27FC236}">
                <a16:creationId xmlns:a16="http://schemas.microsoft.com/office/drawing/2014/main" id="{7B6FC594-C6DE-6E6F-D052-2B765CC62E3D}"/>
              </a:ext>
            </a:extLst>
          </p:cNvPr>
          <p:cNvCxnSpPr>
            <a:cxnSpLocks/>
          </p:cNvCxnSpPr>
          <p:nvPr/>
        </p:nvCxnSpPr>
        <p:spPr>
          <a:xfrm>
            <a:off x="2640345" y="4175159"/>
            <a:ext cx="1293506"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92C56F4-A631-384C-7CD5-AE95E9843437}"/>
              </a:ext>
            </a:extLst>
          </p:cNvPr>
          <p:cNvSpPr txBox="1"/>
          <p:nvPr/>
        </p:nvSpPr>
        <p:spPr>
          <a:xfrm>
            <a:off x="2061166" y="3991076"/>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9" name="TextBox 28">
            <a:extLst>
              <a:ext uri="{FF2B5EF4-FFF2-40B4-BE49-F238E27FC236}">
                <a16:creationId xmlns:a16="http://schemas.microsoft.com/office/drawing/2014/main" id="{B75CCB3C-C646-DF37-C632-1372C93DA0C2}"/>
              </a:ext>
            </a:extLst>
          </p:cNvPr>
          <p:cNvSpPr txBox="1"/>
          <p:nvPr/>
        </p:nvSpPr>
        <p:spPr>
          <a:xfrm>
            <a:off x="5152092" y="3363799"/>
            <a:ext cx="2226122" cy="738664"/>
          </a:xfrm>
          <a:prstGeom prst="rect">
            <a:avLst/>
          </a:prstGeom>
          <a:noFill/>
        </p:spPr>
        <p:txBody>
          <a:bodyPr wrap="none" rtlCol="0">
            <a:spAutoFit/>
          </a:bodyPr>
          <a:lstStyle/>
          <a:p>
            <a:r>
              <a:rPr lang="en-US" sz="2400" dirty="0"/>
              <a:t>Deadweight loss</a:t>
            </a:r>
          </a:p>
          <a:p>
            <a:endParaRPr lang="en-US" dirty="0"/>
          </a:p>
        </p:txBody>
      </p:sp>
      <p:cxnSp>
        <p:nvCxnSpPr>
          <p:cNvPr id="30" name="Straight Arrow Connector 29">
            <a:extLst>
              <a:ext uri="{FF2B5EF4-FFF2-40B4-BE49-F238E27FC236}">
                <a16:creationId xmlns:a16="http://schemas.microsoft.com/office/drawing/2014/main" id="{32FCE1F0-91C7-EE81-28F3-FD593AE13979}"/>
              </a:ext>
            </a:extLst>
          </p:cNvPr>
          <p:cNvCxnSpPr>
            <a:cxnSpLocks/>
          </p:cNvCxnSpPr>
          <p:nvPr/>
        </p:nvCxnSpPr>
        <p:spPr>
          <a:xfrm flipH="1" flipV="1">
            <a:off x="4307230" y="3502534"/>
            <a:ext cx="764146" cy="88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8D4E58D-3FE0-A14B-ABAB-534C57C6EA8B}"/>
              </a:ext>
            </a:extLst>
          </p:cNvPr>
          <p:cNvCxnSpPr>
            <a:cxnSpLocks/>
          </p:cNvCxnSpPr>
          <p:nvPr/>
        </p:nvCxnSpPr>
        <p:spPr>
          <a:xfrm>
            <a:off x="2664372" y="3886200"/>
            <a:ext cx="1562674" cy="0"/>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269EECA-7CD1-AAD3-90AB-4A3F3A34FF8B}"/>
              </a:ext>
            </a:extLst>
          </p:cNvPr>
          <p:cNvSpPr txBox="1"/>
          <p:nvPr/>
        </p:nvSpPr>
        <p:spPr>
          <a:xfrm>
            <a:off x="1477421" y="3646435"/>
            <a:ext cx="1224105" cy="445635"/>
          </a:xfrm>
          <a:prstGeom prst="rect">
            <a:avLst/>
          </a:prstGeom>
          <a:noFill/>
        </p:spPr>
        <p:txBody>
          <a:bodyPr wrap="square" rtlCol="0">
            <a:spAutoFit/>
          </a:bodyPr>
          <a:lstStyle/>
          <a:p>
            <a:pPr>
              <a:lnSpc>
                <a:spcPct val="80000"/>
              </a:lnSpc>
            </a:pPr>
            <a:r>
              <a:rPr lang="en-US" sz="2800" dirty="0" err="1">
                <a:solidFill>
                  <a:srgbClr val="FF0000"/>
                </a:solidFill>
              </a:rPr>
              <a:t>W</a:t>
            </a:r>
            <a:r>
              <a:rPr lang="en-US" sz="2800" baseline="-25000" dirty="0" err="1">
                <a:solidFill>
                  <a:srgbClr val="FF0000"/>
                </a:solidFill>
              </a:rPr>
              <a:t>min</a:t>
            </a:r>
            <a:endParaRPr lang="en-US" sz="2800" baseline="-25000" dirty="0">
              <a:solidFill>
                <a:srgbClr val="FF0000"/>
              </a:solidFill>
            </a:endParaRPr>
          </a:p>
        </p:txBody>
      </p:sp>
      <p:cxnSp>
        <p:nvCxnSpPr>
          <p:cNvPr id="32" name="Straight Connector 31">
            <a:extLst>
              <a:ext uri="{FF2B5EF4-FFF2-40B4-BE49-F238E27FC236}">
                <a16:creationId xmlns:a16="http://schemas.microsoft.com/office/drawing/2014/main" id="{A78372EB-8CF4-45BE-D601-83401D9495F6}"/>
              </a:ext>
            </a:extLst>
          </p:cNvPr>
          <p:cNvCxnSpPr>
            <a:cxnSpLocks/>
            <a:endCxn id="2" idx="1"/>
          </p:cNvCxnSpPr>
          <p:nvPr/>
        </p:nvCxnSpPr>
        <p:spPr>
          <a:xfrm flipV="1">
            <a:off x="4207127" y="3185542"/>
            <a:ext cx="15746" cy="2461207"/>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54FFE45-3F8D-9D08-8B95-569DFF2515F7}"/>
              </a:ext>
            </a:extLst>
          </p:cNvPr>
          <p:cNvSpPr txBox="1"/>
          <p:nvPr/>
        </p:nvSpPr>
        <p:spPr>
          <a:xfrm>
            <a:off x="4000156" y="5748922"/>
            <a:ext cx="681568" cy="445635"/>
          </a:xfrm>
          <a:prstGeom prst="rect">
            <a:avLst/>
          </a:prstGeom>
          <a:noFill/>
        </p:spPr>
        <p:txBody>
          <a:bodyPr wrap="square" rtlCol="0">
            <a:spAutoFit/>
          </a:bodyPr>
          <a:lstStyle/>
          <a:p>
            <a:pPr>
              <a:lnSpc>
                <a:spcPct val="80000"/>
              </a:lnSpc>
            </a:pPr>
            <a:r>
              <a:rPr lang="en-US" sz="2800" dirty="0">
                <a:solidFill>
                  <a:srgbClr val="FF0000"/>
                </a:solidFill>
              </a:rPr>
              <a:t>L</a:t>
            </a:r>
            <a:r>
              <a:rPr lang="en-US" sz="2800" baseline="-25000" dirty="0">
                <a:solidFill>
                  <a:srgbClr val="FF0000"/>
                </a:solidFill>
              </a:rPr>
              <a:t>2</a:t>
            </a:r>
          </a:p>
        </p:txBody>
      </p:sp>
      <p:sp>
        <p:nvSpPr>
          <p:cNvPr id="37" name="Oval 36">
            <a:extLst>
              <a:ext uri="{FF2B5EF4-FFF2-40B4-BE49-F238E27FC236}">
                <a16:creationId xmlns:a16="http://schemas.microsoft.com/office/drawing/2014/main" id="{7713BA81-73A3-6E0C-1D48-3C5979F04DB2}"/>
              </a:ext>
            </a:extLst>
          </p:cNvPr>
          <p:cNvSpPr/>
          <p:nvPr/>
        </p:nvSpPr>
        <p:spPr>
          <a:xfrm>
            <a:off x="4157659" y="3845286"/>
            <a:ext cx="128016" cy="130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11D0686-0D34-CE24-6AC4-4E919A7A9660}"/>
              </a:ext>
            </a:extLst>
          </p:cNvPr>
          <p:cNvSpPr/>
          <p:nvPr/>
        </p:nvSpPr>
        <p:spPr>
          <a:xfrm>
            <a:off x="3870079" y="4113694"/>
            <a:ext cx="137160" cy="137160"/>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067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728" y="76707"/>
            <a:ext cx="7863840" cy="1077218"/>
          </a:xfrm>
          <a:prstGeom prst="rect">
            <a:avLst/>
          </a:prstGeom>
          <a:noFill/>
        </p:spPr>
        <p:txBody>
          <a:bodyPr wrap="square" rtlCol="0" anchor="ctr" anchorCtr="0">
            <a:spAutoFit/>
          </a:bodyPr>
          <a:lstStyle/>
          <a:p>
            <a:pPr algn="ctr"/>
            <a:r>
              <a:rPr lang="en-US" sz="3200" dirty="0">
                <a:solidFill>
                  <a:srgbClr val="003399"/>
                </a:solidFill>
              </a:rPr>
              <a:t>Effect of a Minimum Wage in Competitive Labor Market</a:t>
            </a:r>
          </a:p>
        </p:txBody>
      </p:sp>
      <p:grpSp>
        <p:nvGrpSpPr>
          <p:cNvPr id="26" name="Group 25"/>
          <p:cNvGrpSpPr/>
          <p:nvPr/>
        </p:nvGrpSpPr>
        <p:grpSpPr>
          <a:xfrm>
            <a:off x="2047875" y="1463040"/>
            <a:ext cx="4871085" cy="4549574"/>
            <a:chOff x="1934915" y="1314227"/>
            <a:chExt cx="4871085" cy="4549574"/>
          </a:xfrm>
        </p:grpSpPr>
        <p:sp>
          <p:nvSpPr>
            <p:cNvPr id="14" name="TextBox 13"/>
            <p:cNvSpPr txBox="1"/>
            <p:nvPr/>
          </p:nvSpPr>
          <p:spPr>
            <a:xfrm>
              <a:off x="6061139" y="4661967"/>
              <a:ext cx="540599" cy="523220"/>
            </a:xfrm>
            <a:prstGeom prst="rect">
              <a:avLst/>
            </a:prstGeom>
            <a:noFill/>
          </p:spPr>
          <p:txBody>
            <a:bodyPr wrap="square" rtlCol="0">
              <a:spAutoFit/>
            </a:bodyPr>
            <a:lstStyle/>
            <a:p>
              <a:r>
                <a:rPr lang="en-US" sz="2800" dirty="0">
                  <a:solidFill>
                    <a:srgbClr val="003399"/>
                  </a:solidFill>
                </a:rPr>
                <a:t>D</a:t>
              </a:r>
            </a:p>
          </p:txBody>
        </p:sp>
        <p:grpSp>
          <p:nvGrpSpPr>
            <p:cNvPr id="25" name="Group 24"/>
            <p:cNvGrpSpPr/>
            <p:nvPr/>
          </p:nvGrpSpPr>
          <p:grpSpPr>
            <a:xfrm>
              <a:off x="1934915" y="1314227"/>
              <a:ext cx="4871085" cy="4549574"/>
              <a:chOff x="1799591" y="1314227"/>
              <a:chExt cx="4871085" cy="4549574"/>
            </a:xfrm>
          </p:grpSpPr>
          <p:cxnSp>
            <p:nvCxnSpPr>
              <p:cNvPr id="3" name="Straight Connector 2"/>
              <p:cNvCxnSpPr>
                <a:cxnSpLocks noChangeAspect="1"/>
              </p:cNvCxnSpPr>
              <p:nvPr/>
            </p:nvCxnSpPr>
            <p:spPr>
              <a:xfrm flipV="1">
                <a:off x="2475482" y="1772055"/>
                <a:ext cx="3577239" cy="35799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314227"/>
                <a:ext cx="4764618" cy="4494965"/>
                <a:chOff x="1927224" y="1314227"/>
                <a:chExt cx="4764618" cy="4494965"/>
              </a:xfrm>
            </p:grpSpPr>
            <p:grpSp>
              <p:nvGrpSpPr>
                <p:cNvPr id="5" name="Group 7"/>
                <p:cNvGrpSpPr/>
                <p:nvPr/>
              </p:nvGrpSpPr>
              <p:grpSpPr>
                <a:xfrm>
                  <a:off x="1927224" y="1314227"/>
                  <a:ext cx="4764618" cy="4494965"/>
                  <a:chOff x="1840016" y="1314227"/>
                  <a:chExt cx="4764618" cy="4494965"/>
                </a:xfrm>
              </p:grpSpPr>
              <p:cxnSp>
                <p:nvCxnSpPr>
                  <p:cNvPr id="6" name="Straight Connector 5"/>
                  <p:cNvCxnSpPr/>
                  <p:nvPr/>
                </p:nvCxnSpPr>
                <p:spPr>
                  <a:xfrm rot="5400000">
                    <a:off x="335296" y="3396412"/>
                    <a:ext cx="4023360" cy="1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887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314227"/>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6049857" y="1528242"/>
                  <a:ext cx="636270" cy="523220"/>
                </a:xfrm>
                <a:prstGeom prst="rect">
                  <a:avLst/>
                </a:prstGeom>
                <a:noFill/>
              </p:spPr>
              <p:txBody>
                <a:bodyPr wrap="square" rtlCol="0">
                  <a:spAutoFit/>
                </a:bodyPr>
                <a:lstStyle/>
                <a:p>
                  <a:r>
                    <a:rPr lang="en-US" sz="2800" dirty="0">
                      <a:solidFill>
                        <a:srgbClr val="003399"/>
                      </a:solidFill>
                    </a:rPr>
                    <a:t>S</a:t>
                  </a:r>
                </a:p>
              </p:txBody>
            </p:sp>
          </p:grpSp>
          <p:cxnSp>
            <p:nvCxnSpPr>
              <p:cNvPr id="12" name="Straight Connector 11"/>
              <p:cNvCxnSpPr>
                <a:cxnSpLocks noChangeAspect="1"/>
              </p:cNvCxnSpPr>
              <p:nvPr/>
            </p:nvCxnSpPr>
            <p:spPr>
              <a:xfrm>
                <a:off x="2437942" y="1380574"/>
                <a:ext cx="3538167" cy="353550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6336" y="3394487"/>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7066" y="3413537"/>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99591" y="3203987"/>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171316" y="5418166"/>
                <a:ext cx="561975" cy="445635"/>
              </a:xfrm>
              <a:prstGeom prst="rect">
                <a:avLst/>
              </a:prstGeom>
              <a:noFill/>
            </p:spPr>
            <p:txBody>
              <a:bodyPr wrap="square" rtlCol="0">
                <a:spAutoFit/>
              </a:bodyPr>
              <a:lstStyle/>
              <a:p>
                <a:pPr>
                  <a:lnSpc>
                    <a:spcPct val="80000"/>
                  </a:lnSpc>
                </a:pPr>
                <a:r>
                  <a:rPr lang="en-US" sz="2800" dirty="0">
                    <a:solidFill>
                      <a:srgbClr val="003399"/>
                    </a:solidFill>
                  </a:rPr>
                  <a:t>L*</a:t>
                </a:r>
              </a:p>
            </p:txBody>
          </p:sp>
        </p:grpSp>
      </p:grpSp>
      <p:cxnSp>
        <p:nvCxnSpPr>
          <p:cNvPr id="10" name="Straight Connector 9"/>
          <p:cNvCxnSpPr/>
          <p:nvPr/>
        </p:nvCxnSpPr>
        <p:spPr>
          <a:xfrm>
            <a:off x="2660492" y="3067050"/>
            <a:ext cx="39319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92809" y="2825216"/>
            <a:ext cx="914400" cy="445635"/>
          </a:xfrm>
          <a:prstGeom prst="rect">
            <a:avLst/>
          </a:prstGeom>
          <a:noFill/>
        </p:spPr>
        <p:txBody>
          <a:bodyPr wrap="square" rtlCol="0">
            <a:spAutoFit/>
          </a:bodyPr>
          <a:lstStyle/>
          <a:p>
            <a:pPr>
              <a:lnSpc>
                <a:spcPct val="80000"/>
              </a:lnSpc>
            </a:pPr>
            <a:r>
              <a:rPr lang="en-US" sz="2800" dirty="0" err="1">
                <a:solidFill>
                  <a:srgbClr val="FF0000"/>
                </a:solidFill>
              </a:rPr>
              <a:t>W</a:t>
            </a:r>
            <a:r>
              <a:rPr lang="en-US" sz="2800" baseline="-25000" dirty="0" err="1">
                <a:solidFill>
                  <a:srgbClr val="FF0000"/>
                </a:solidFill>
              </a:rPr>
              <a:t>min</a:t>
            </a:r>
            <a:endParaRPr lang="en-US" sz="2800" dirty="0">
              <a:solidFill>
                <a:srgbClr val="FF0000"/>
              </a:solidFill>
            </a:endParaRPr>
          </a:p>
        </p:txBody>
      </p:sp>
      <p:sp>
        <p:nvSpPr>
          <p:cNvPr id="28" name="Oval 27">
            <a:extLst>
              <a:ext uri="{FF2B5EF4-FFF2-40B4-BE49-F238E27FC236}">
                <a16:creationId xmlns:a16="http://schemas.microsoft.com/office/drawing/2014/main" id="{E35E8BB7-8D80-32F8-8ED3-88A0830FD06B}"/>
              </a:ext>
            </a:extLst>
          </p:cNvPr>
          <p:cNvSpPr/>
          <p:nvPr/>
        </p:nvSpPr>
        <p:spPr>
          <a:xfrm>
            <a:off x="4646001" y="3470630"/>
            <a:ext cx="128016"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165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728" y="76707"/>
            <a:ext cx="7863840" cy="1077218"/>
          </a:xfrm>
          <a:prstGeom prst="rect">
            <a:avLst/>
          </a:prstGeom>
          <a:noFill/>
        </p:spPr>
        <p:txBody>
          <a:bodyPr wrap="square" rtlCol="0" anchor="ctr" anchorCtr="0">
            <a:spAutoFit/>
          </a:bodyPr>
          <a:lstStyle/>
          <a:p>
            <a:pPr algn="ctr"/>
            <a:r>
              <a:rPr lang="en-US" sz="3200" dirty="0">
                <a:solidFill>
                  <a:srgbClr val="003399"/>
                </a:solidFill>
              </a:rPr>
              <a:t>Effect of a Minimum Wage in Competitive Labor Market</a:t>
            </a:r>
          </a:p>
        </p:txBody>
      </p:sp>
      <p:grpSp>
        <p:nvGrpSpPr>
          <p:cNvPr id="26" name="Group 25"/>
          <p:cNvGrpSpPr/>
          <p:nvPr/>
        </p:nvGrpSpPr>
        <p:grpSpPr>
          <a:xfrm>
            <a:off x="2047875" y="1463040"/>
            <a:ext cx="4871085" cy="4549574"/>
            <a:chOff x="1934915" y="1314227"/>
            <a:chExt cx="4871085" cy="4549574"/>
          </a:xfrm>
        </p:grpSpPr>
        <p:sp>
          <p:nvSpPr>
            <p:cNvPr id="14" name="TextBox 13"/>
            <p:cNvSpPr txBox="1"/>
            <p:nvPr/>
          </p:nvSpPr>
          <p:spPr>
            <a:xfrm>
              <a:off x="6061139" y="4661967"/>
              <a:ext cx="540599" cy="523220"/>
            </a:xfrm>
            <a:prstGeom prst="rect">
              <a:avLst/>
            </a:prstGeom>
            <a:noFill/>
          </p:spPr>
          <p:txBody>
            <a:bodyPr wrap="square" rtlCol="0">
              <a:spAutoFit/>
            </a:bodyPr>
            <a:lstStyle/>
            <a:p>
              <a:r>
                <a:rPr lang="en-US" sz="2800" dirty="0">
                  <a:solidFill>
                    <a:srgbClr val="003399"/>
                  </a:solidFill>
                </a:rPr>
                <a:t>D</a:t>
              </a:r>
            </a:p>
          </p:txBody>
        </p:sp>
        <p:grpSp>
          <p:nvGrpSpPr>
            <p:cNvPr id="25" name="Group 24"/>
            <p:cNvGrpSpPr/>
            <p:nvPr/>
          </p:nvGrpSpPr>
          <p:grpSpPr>
            <a:xfrm>
              <a:off x="1934915" y="1314227"/>
              <a:ext cx="4871085" cy="4549574"/>
              <a:chOff x="1799591" y="1314227"/>
              <a:chExt cx="4871085" cy="4549574"/>
            </a:xfrm>
          </p:grpSpPr>
          <p:cxnSp>
            <p:nvCxnSpPr>
              <p:cNvPr id="3" name="Straight Connector 2"/>
              <p:cNvCxnSpPr>
                <a:cxnSpLocks noChangeAspect="1"/>
              </p:cNvCxnSpPr>
              <p:nvPr/>
            </p:nvCxnSpPr>
            <p:spPr>
              <a:xfrm flipV="1">
                <a:off x="2475482" y="1772055"/>
                <a:ext cx="3577239" cy="35799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314227"/>
                <a:ext cx="4764618" cy="4494965"/>
                <a:chOff x="1927224" y="1314227"/>
                <a:chExt cx="4764618" cy="4494965"/>
              </a:xfrm>
            </p:grpSpPr>
            <p:grpSp>
              <p:nvGrpSpPr>
                <p:cNvPr id="5" name="Group 7"/>
                <p:cNvGrpSpPr/>
                <p:nvPr/>
              </p:nvGrpSpPr>
              <p:grpSpPr>
                <a:xfrm>
                  <a:off x="1927224" y="1314227"/>
                  <a:ext cx="4764618" cy="4494965"/>
                  <a:chOff x="1840016" y="1314227"/>
                  <a:chExt cx="4764618" cy="4494965"/>
                </a:xfrm>
              </p:grpSpPr>
              <p:cxnSp>
                <p:nvCxnSpPr>
                  <p:cNvPr id="6" name="Straight Connector 5"/>
                  <p:cNvCxnSpPr/>
                  <p:nvPr/>
                </p:nvCxnSpPr>
                <p:spPr>
                  <a:xfrm rot="5400000">
                    <a:off x="335296" y="3396412"/>
                    <a:ext cx="4023360" cy="1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887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314227"/>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6049857" y="1528242"/>
                  <a:ext cx="636270" cy="523220"/>
                </a:xfrm>
                <a:prstGeom prst="rect">
                  <a:avLst/>
                </a:prstGeom>
                <a:noFill/>
              </p:spPr>
              <p:txBody>
                <a:bodyPr wrap="square" rtlCol="0">
                  <a:spAutoFit/>
                </a:bodyPr>
                <a:lstStyle/>
                <a:p>
                  <a:r>
                    <a:rPr lang="en-US" sz="2800" dirty="0">
                      <a:solidFill>
                        <a:srgbClr val="003399"/>
                      </a:solidFill>
                    </a:rPr>
                    <a:t>S</a:t>
                  </a:r>
                </a:p>
              </p:txBody>
            </p:sp>
          </p:grpSp>
          <p:cxnSp>
            <p:nvCxnSpPr>
              <p:cNvPr id="12" name="Straight Connector 11"/>
              <p:cNvCxnSpPr>
                <a:cxnSpLocks noChangeAspect="1"/>
              </p:cNvCxnSpPr>
              <p:nvPr/>
            </p:nvCxnSpPr>
            <p:spPr>
              <a:xfrm>
                <a:off x="2437942" y="1380574"/>
                <a:ext cx="3538167" cy="353550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26336" y="3394487"/>
                <a:ext cx="201168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7066" y="3413537"/>
                <a:ext cx="0" cy="196596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99591" y="3203987"/>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171316" y="5418166"/>
                <a:ext cx="561975" cy="445635"/>
              </a:xfrm>
              <a:prstGeom prst="rect">
                <a:avLst/>
              </a:prstGeom>
              <a:noFill/>
            </p:spPr>
            <p:txBody>
              <a:bodyPr wrap="square" rtlCol="0">
                <a:spAutoFit/>
              </a:bodyPr>
              <a:lstStyle/>
              <a:p>
                <a:pPr>
                  <a:lnSpc>
                    <a:spcPct val="80000"/>
                  </a:lnSpc>
                </a:pPr>
                <a:r>
                  <a:rPr lang="en-US" sz="2800" dirty="0">
                    <a:solidFill>
                      <a:srgbClr val="003399"/>
                    </a:solidFill>
                  </a:rPr>
                  <a:t>L*</a:t>
                </a:r>
              </a:p>
            </p:txBody>
          </p:sp>
        </p:grpSp>
      </p:grpSp>
      <p:cxnSp>
        <p:nvCxnSpPr>
          <p:cNvPr id="10" name="Straight Connector 9"/>
          <p:cNvCxnSpPr/>
          <p:nvPr/>
        </p:nvCxnSpPr>
        <p:spPr>
          <a:xfrm>
            <a:off x="2660492" y="3067050"/>
            <a:ext cx="39319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92809" y="2825216"/>
            <a:ext cx="914400" cy="445635"/>
          </a:xfrm>
          <a:prstGeom prst="rect">
            <a:avLst/>
          </a:prstGeom>
          <a:noFill/>
        </p:spPr>
        <p:txBody>
          <a:bodyPr wrap="square" rtlCol="0">
            <a:spAutoFit/>
          </a:bodyPr>
          <a:lstStyle/>
          <a:p>
            <a:pPr>
              <a:lnSpc>
                <a:spcPct val="80000"/>
              </a:lnSpc>
            </a:pPr>
            <a:r>
              <a:rPr lang="en-US" sz="2800" dirty="0" err="1">
                <a:solidFill>
                  <a:srgbClr val="FF0000"/>
                </a:solidFill>
              </a:rPr>
              <a:t>W</a:t>
            </a:r>
            <a:r>
              <a:rPr lang="en-US" sz="2800" baseline="-25000" dirty="0" err="1">
                <a:solidFill>
                  <a:srgbClr val="FF0000"/>
                </a:solidFill>
              </a:rPr>
              <a:t>min</a:t>
            </a:r>
            <a:endParaRPr lang="en-US" sz="2800" dirty="0">
              <a:solidFill>
                <a:srgbClr val="FF0000"/>
              </a:solidFill>
            </a:endParaRPr>
          </a:p>
        </p:txBody>
      </p:sp>
      <p:cxnSp>
        <p:nvCxnSpPr>
          <p:cNvPr id="23" name="Straight Connector 22"/>
          <p:cNvCxnSpPr/>
          <p:nvPr/>
        </p:nvCxnSpPr>
        <p:spPr>
          <a:xfrm>
            <a:off x="4210050" y="3076575"/>
            <a:ext cx="0" cy="246888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64348" y="3086100"/>
            <a:ext cx="0" cy="2468880"/>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43350" y="5567208"/>
            <a:ext cx="640080" cy="445635"/>
          </a:xfrm>
          <a:prstGeom prst="rect">
            <a:avLst/>
          </a:prstGeom>
          <a:noFill/>
          <a:ln>
            <a:solidFill>
              <a:srgbClr val="FF0000"/>
            </a:solidFill>
          </a:ln>
        </p:spPr>
        <p:txBody>
          <a:bodyPr wrap="square" rtlCol="0">
            <a:spAutoFit/>
          </a:bodyPr>
          <a:lstStyle/>
          <a:p>
            <a:pPr>
              <a:lnSpc>
                <a:spcPct val="80000"/>
              </a:lnSpc>
            </a:pPr>
            <a:r>
              <a:rPr lang="en-US" sz="2800" dirty="0">
                <a:solidFill>
                  <a:srgbClr val="FF0000"/>
                </a:solidFill>
              </a:rPr>
              <a:t>L</a:t>
            </a:r>
            <a:r>
              <a:rPr lang="en-US" sz="2800" baseline="-25000" dirty="0">
                <a:solidFill>
                  <a:srgbClr val="FF0000"/>
                </a:solidFill>
              </a:rPr>
              <a:t>D</a:t>
            </a:r>
            <a:endParaRPr lang="en-US" sz="2800" dirty="0">
              <a:solidFill>
                <a:srgbClr val="FF0000"/>
              </a:solidFill>
            </a:endParaRPr>
          </a:p>
        </p:txBody>
      </p:sp>
      <p:sp>
        <p:nvSpPr>
          <p:cNvPr id="29" name="TextBox 28"/>
          <p:cNvSpPr txBox="1"/>
          <p:nvPr/>
        </p:nvSpPr>
        <p:spPr>
          <a:xfrm>
            <a:off x="4953000" y="5576733"/>
            <a:ext cx="640080" cy="445635"/>
          </a:xfrm>
          <a:prstGeom prst="rect">
            <a:avLst/>
          </a:prstGeom>
          <a:noFill/>
        </p:spPr>
        <p:txBody>
          <a:bodyPr wrap="square" rtlCol="0">
            <a:spAutoFit/>
          </a:bodyPr>
          <a:lstStyle/>
          <a:p>
            <a:pPr>
              <a:lnSpc>
                <a:spcPct val="80000"/>
              </a:lnSpc>
            </a:pPr>
            <a:r>
              <a:rPr lang="en-US" sz="2800" dirty="0">
                <a:solidFill>
                  <a:srgbClr val="FF0000"/>
                </a:solidFill>
              </a:rPr>
              <a:t>L</a:t>
            </a:r>
            <a:r>
              <a:rPr lang="en-US" sz="2800" baseline="-25000" dirty="0">
                <a:solidFill>
                  <a:srgbClr val="FF0000"/>
                </a:solidFill>
              </a:rPr>
              <a:t>S</a:t>
            </a:r>
            <a:endParaRPr lang="en-US" sz="2800" dirty="0">
              <a:solidFill>
                <a:srgbClr val="FF0000"/>
              </a:solidFill>
            </a:endParaRPr>
          </a:p>
        </p:txBody>
      </p:sp>
      <p:sp>
        <p:nvSpPr>
          <p:cNvPr id="2" name="TextBox 1">
            <a:extLst>
              <a:ext uri="{FF2B5EF4-FFF2-40B4-BE49-F238E27FC236}">
                <a16:creationId xmlns:a16="http://schemas.microsoft.com/office/drawing/2014/main" id="{67B64DBE-05E8-A2F4-BD8D-09A995F77E13}"/>
              </a:ext>
            </a:extLst>
          </p:cNvPr>
          <p:cNvSpPr txBox="1"/>
          <p:nvPr/>
        </p:nvSpPr>
        <p:spPr>
          <a:xfrm>
            <a:off x="123007" y="6088748"/>
            <a:ext cx="9006889" cy="707886"/>
          </a:xfrm>
          <a:prstGeom prst="rect">
            <a:avLst/>
          </a:prstGeom>
          <a:noFill/>
        </p:spPr>
        <p:txBody>
          <a:bodyPr wrap="none" rtlCol="0">
            <a:spAutoFit/>
          </a:bodyPr>
          <a:lstStyle/>
          <a:p>
            <a:r>
              <a:rPr lang="en-US" sz="2000" dirty="0">
                <a:solidFill>
                  <a:srgbClr val="C00000"/>
                </a:solidFill>
              </a:rPr>
              <a:t>In competitive labor market, minimum wage above W* increases workers’ surplus </a:t>
            </a:r>
          </a:p>
          <a:p>
            <a:r>
              <a:rPr lang="en-US" sz="2000" dirty="0">
                <a:solidFill>
                  <a:srgbClr val="C00000"/>
                </a:solidFill>
              </a:rPr>
              <a:t>and decreases producers’ surplus (equitable) but creates unemployment (inefficient)</a:t>
            </a:r>
          </a:p>
        </p:txBody>
      </p:sp>
      <p:sp>
        <p:nvSpPr>
          <p:cNvPr id="18" name="Oval 17">
            <a:extLst>
              <a:ext uri="{FF2B5EF4-FFF2-40B4-BE49-F238E27FC236}">
                <a16:creationId xmlns:a16="http://schemas.microsoft.com/office/drawing/2014/main" id="{84788EF5-6E83-8511-8AE4-546F0D4848AD}"/>
              </a:ext>
            </a:extLst>
          </p:cNvPr>
          <p:cNvSpPr/>
          <p:nvPr/>
        </p:nvSpPr>
        <p:spPr>
          <a:xfrm>
            <a:off x="4158145" y="3000709"/>
            <a:ext cx="128016" cy="130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35E8BB7-8D80-32F8-8ED3-88A0830FD06B}"/>
              </a:ext>
            </a:extLst>
          </p:cNvPr>
          <p:cNvSpPr/>
          <p:nvPr/>
        </p:nvSpPr>
        <p:spPr>
          <a:xfrm>
            <a:off x="4646001" y="3470630"/>
            <a:ext cx="128016"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90641F7A-A65F-4EA1-F9D4-787613FAB8B7}"/>
              </a:ext>
            </a:extLst>
          </p:cNvPr>
          <p:cNvCxnSpPr>
            <a:cxnSpLocks/>
          </p:cNvCxnSpPr>
          <p:nvPr/>
        </p:nvCxnSpPr>
        <p:spPr>
          <a:xfrm>
            <a:off x="4209494" y="5041698"/>
            <a:ext cx="95361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1C92DFC-2FA8-1E13-4F61-5955D1C96FCF}"/>
              </a:ext>
            </a:extLst>
          </p:cNvPr>
          <p:cNvSpPr txBox="1"/>
          <p:nvPr/>
        </p:nvSpPr>
        <p:spPr>
          <a:xfrm>
            <a:off x="3380124" y="5037630"/>
            <a:ext cx="3096463" cy="738664"/>
          </a:xfrm>
          <a:prstGeom prst="rect">
            <a:avLst/>
          </a:prstGeom>
          <a:noFill/>
        </p:spPr>
        <p:txBody>
          <a:bodyPr wrap="square" rtlCol="0">
            <a:spAutoFit/>
          </a:bodyPr>
          <a:lstStyle/>
          <a:p>
            <a:r>
              <a:rPr lang="en-US" sz="2400" dirty="0">
                <a:solidFill>
                  <a:srgbClr val="FF0000"/>
                </a:solidFill>
              </a:rPr>
              <a:t>Unemployment L</a:t>
            </a:r>
            <a:r>
              <a:rPr lang="en-US" sz="2400" baseline="-25000" dirty="0">
                <a:solidFill>
                  <a:srgbClr val="FF0000"/>
                </a:solidFill>
              </a:rPr>
              <a:t>S</a:t>
            </a:r>
            <a:r>
              <a:rPr lang="en-US" sz="2400" dirty="0">
                <a:solidFill>
                  <a:srgbClr val="FF0000"/>
                </a:solidFill>
              </a:rPr>
              <a:t>-L</a:t>
            </a:r>
            <a:r>
              <a:rPr lang="en-US" sz="2400" baseline="-25000" dirty="0">
                <a:solidFill>
                  <a:srgbClr val="FF0000"/>
                </a:solidFill>
              </a:rPr>
              <a:t>D</a:t>
            </a:r>
          </a:p>
          <a:p>
            <a:endParaRPr lang="en-US" dirty="0"/>
          </a:p>
        </p:txBody>
      </p:sp>
    </p:spTree>
    <p:extLst>
      <p:ext uri="{BB962C8B-B14F-4D97-AF65-F5344CB8AC3E}">
        <p14:creationId xmlns:p14="http://schemas.microsoft.com/office/powerpoint/2010/main" val="32417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What is true about the minimum wage in the models we saw? </a:t>
            </a:r>
          </a:p>
          <a:p>
            <a:pPr marL="365760" lvl="1" indent="-365760">
              <a:spcBef>
                <a:spcPts val="2400"/>
              </a:spcBef>
              <a:buClr>
                <a:srgbClr val="003399"/>
              </a:buClr>
              <a:buFont typeface="Arial" panose="020B0604020202020204" pitchFamily="34" charset="0"/>
              <a:buChar char="•"/>
            </a:pPr>
            <a:r>
              <a:rPr lang="en-US" dirty="0"/>
              <a:t>A. It’s a form of price control that always creates inefficiency in competitive markets</a:t>
            </a:r>
          </a:p>
          <a:p>
            <a:pPr marL="365760" lvl="1" indent="-365760">
              <a:spcBef>
                <a:spcPts val="2400"/>
              </a:spcBef>
              <a:buClr>
                <a:srgbClr val="003399"/>
              </a:buClr>
              <a:buFont typeface="Arial" panose="020B0604020202020204" pitchFamily="34" charset="0"/>
              <a:buChar char="•"/>
            </a:pPr>
            <a:r>
              <a:rPr lang="en-US" dirty="0"/>
              <a:t>B. It can actually increase efficiency </a:t>
            </a:r>
          </a:p>
          <a:p>
            <a:pPr marL="365760" lvl="1" indent="-365760">
              <a:spcBef>
                <a:spcPts val="2400"/>
              </a:spcBef>
              <a:buClr>
                <a:srgbClr val="003399"/>
              </a:buClr>
              <a:buFont typeface="Arial" panose="020B0604020202020204" pitchFamily="34" charset="0"/>
              <a:buChar char="•"/>
            </a:pPr>
            <a:r>
              <a:rPr lang="en-US" dirty="0"/>
              <a:t>C. It’s good for workers’ surplus</a:t>
            </a:r>
          </a:p>
          <a:p>
            <a:pPr marL="365760" lvl="1" indent="-365760">
              <a:spcBef>
                <a:spcPts val="2400"/>
              </a:spcBef>
              <a:buClr>
                <a:srgbClr val="003399"/>
              </a:buClr>
              <a:buFont typeface="Arial" panose="020B0604020202020204" pitchFamily="34" charset="0"/>
              <a:buChar char="•"/>
            </a:pPr>
            <a:r>
              <a:rPr lang="en-US" dirty="0"/>
              <a:t>D. It’s bad for producers’ surplus</a:t>
            </a:r>
          </a:p>
          <a:p>
            <a:pPr marL="365760" lvl="1" indent="-365760">
              <a:spcBef>
                <a:spcPts val="2400"/>
              </a:spcBef>
              <a:buClr>
                <a:srgbClr val="003399"/>
              </a:buClr>
              <a:buFont typeface="Arial" panose="020B0604020202020204" pitchFamily="34" charset="0"/>
              <a:buChar char="•"/>
            </a:pPr>
            <a:r>
              <a:rPr lang="en-US" dirty="0"/>
              <a:t>E. All of A, B, C, D.</a:t>
            </a:r>
          </a:p>
          <a:p>
            <a:pPr marL="365760" lvl="1" indent="-365760">
              <a:spcBef>
                <a:spcPts val="2400"/>
              </a:spcBef>
              <a:buClr>
                <a:srgbClr val="003399"/>
              </a:buClr>
              <a:buFont typeface="Arial" panose="020B0604020202020204" pitchFamily="34" charset="0"/>
              <a:buChar char="•"/>
            </a:pPr>
            <a:endParaRPr lang="en-US" dirty="0"/>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1584461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534400" cy="61722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Minimum wage </a:t>
            </a:r>
          </a:p>
          <a:p>
            <a:pPr marL="365760" indent="-365760">
              <a:spcBef>
                <a:spcPts val="2400"/>
              </a:spcBef>
              <a:buClr>
                <a:srgbClr val="003399"/>
              </a:buClr>
            </a:pPr>
            <a:r>
              <a:rPr lang="en-US" sz="2600" dirty="0"/>
              <a:t>Most countries have minimum wages</a:t>
            </a:r>
          </a:p>
          <a:p>
            <a:pPr marL="765810" lvl="1" indent="-365760">
              <a:spcBef>
                <a:spcPts val="2400"/>
              </a:spcBef>
              <a:buClr>
                <a:srgbClr val="003399"/>
              </a:buClr>
            </a:pPr>
            <a:r>
              <a:rPr lang="en-US" sz="2400" dirty="0"/>
              <a:t>Pro: increases pay of low skill workers</a:t>
            </a:r>
          </a:p>
          <a:p>
            <a:pPr marL="765810" lvl="1" indent="-365760">
              <a:spcBef>
                <a:spcPts val="2400"/>
              </a:spcBef>
              <a:buClr>
                <a:srgbClr val="003399"/>
              </a:buClr>
            </a:pPr>
            <a:r>
              <a:rPr lang="en-US" sz="2400" dirty="0"/>
              <a:t>Cons: concern that it might increase unemployment</a:t>
            </a:r>
          </a:p>
          <a:p>
            <a:pPr marL="365760" indent="-365760">
              <a:spcBef>
                <a:spcPts val="2400"/>
              </a:spcBef>
              <a:buClr>
                <a:srgbClr val="003399"/>
              </a:buClr>
            </a:pPr>
            <a:r>
              <a:rPr lang="en-US" sz="2600" dirty="0"/>
              <a:t>US has very low Federal min wage of $7.25/hour (used to be much higher relative to average pay) </a:t>
            </a:r>
          </a:p>
          <a:p>
            <a:pPr marL="365760" indent="-365760">
              <a:spcBef>
                <a:spcPts val="2400"/>
              </a:spcBef>
              <a:buClr>
                <a:srgbClr val="003399"/>
              </a:buClr>
            </a:pPr>
            <a:r>
              <a:rPr lang="en-US" sz="2600" dirty="0"/>
              <a:t>States, Cities can have higher min wages: CA has $16/hour. Berkeley $18.7/hour (close to highest in US)</a:t>
            </a:r>
          </a:p>
          <a:p>
            <a:pPr marL="365760" indent="-365760">
              <a:spcBef>
                <a:spcPts val="2400"/>
              </a:spcBef>
              <a:buClr>
                <a:srgbClr val="003399"/>
              </a:buClr>
            </a:pPr>
            <a:r>
              <a:rPr lang="en-US" sz="2600" dirty="0"/>
              <a:t>Empirical evidence: minimum wage has small or no effects on employment: min wage reduces turnover of employees and firms pass on extra cost to their consumers</a:t>
            </a:r>
          </a:p>
        </p:txBody>
      </p:sp>
    </p:spTree>
    <p:extLst>
      <p:ext uri="{BB962C8B-B14F-4D97-AF65-F5344CB8AC3E}">
        <p14:creationId xmlns:p14="http://schemas.microsoft.com/office/powerpoint/2010/main" val="183367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69173" y="470535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rot="16200000">
            <a:off x="2875735" y="1601136"/>
            <a:ext cx="3413446" cy="341087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 name="Group 7"/>
          <p:cNvGrpSpPr/>
          <p:nvPr/>
        </p:nvGrpSpPr>
        <p:grpSpPr>
          <a:xfrm>
            <a:off x="1792216" y="1188720"/>
            <a:ext cx="5559568" cy="4685620"/>
            <a:chOff x="1401866" y="1158815"/>
            <a:chExt cx="5559568" cy="4685620"/>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0659" y="5351992"/>
              <a:ext cx="2390775" cy="492443"/>
            </a:xfrm>
            <a:prstGeom prst="rect">
              <a:avLst/>
            </a:prstGeom>
            <a:noFill/>
          </p:spPr>
          <p:txBody>
            <a:bodyPr wrap="square" rtlCol="0">
              <a:spAutoFit/>
            </a:bodyPr>
            <a:lstStyle/>
            <a:p>
              <a:r>
                <a:rPr lang="en-US" sz="2600" dirty="0"/>
                <a:t>Employment (L)  </a:t>
              </a:r>
            </a:p>
          </p:txBody>
        </p:sp>
        <p:sp>
          <p:nvSpPr>
            <p:cNvPr id="9" name="TextBox 8"/>
            <p:cNvSpPr txBox="1"/>
            <p:nvPr/>
          </p:nvSpPr>
          <p:spPr>
            <a:xfrm>
              <a:off x="1401866" y="1158815"/>
              <a:ext cx="1063768" cy="732508"/>
            </a:xfrm>
            <a:prstGeom prst="rect">
              <a:avLst/>
            </a:prstGeom>
            <a:noFill/>
          </p:spPr>
          <p:txBody>
            <a:bodyPr wrap="square" rtlCol="0">
              <a:spAutoFit/>
            </a:bodyPr>
            <a:lstStyle/>
            <a:p>
              <a:pPr>
                <a:lnSpc>
                  <a:spcPct val="80000"/>
                </a:lnSpc>
              </a:pPr>
              <a:r>
                <a:rPr lang="en-US" sz="2600" dirty="0"/>
                <a:t>Wage</a:t>
              </a:r>
            </a:p>
            <a:p>
              <a:pPr>
                <a:lnSpc>
                  <a:spcPct val="80000"/>
                </a:lnSpc>
              </a:pPr>
              <a:r>
                <a:rPr lang="en-US" sz="2600" dirty="0"/>
                <a:t>  (W)</a:t>
              </a:r>
            </a:p>
          </p:txBody>
        </p:sp>
      </p:grpSp>
      <p:sp>
        <p:nvSpPr>
          <p:cNvPr id="13" name="TextBox 12"/>
          <p:cNvSpPr txBox="1"/>
          <p:nvPr/>
        </p:nvSpPr>
        <p:spPr>
          <a:xfrm>
            <a:off x="6242318" y="132390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p:cNvCxnSpPr>
          <p:nvPr/>
        </p:nvCxnSpPr>
        <p:spPr>
          <a:xfrm>
            <a:off x="2855984" y="1526689"/>
            <a:ext cx="3443484" cy="34408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0484" y="328122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7549" y="327929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11905" y="306862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416964" y="544807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Market for Labor</a:t>
            </a:r>
          </a:p>
        </p:txBody>
      </p:sp>
    </p:spTree>
    <p:extLst>
      <p:ext uri="{BB962C8B-B14F-4D97-AF65-F5344CB8AC3E}">
        <p14:creationId xmlns:p14="http://schemas.microsoft.com/office/powerpoint/2010/main" val="67448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99E3E8E-0049-FD48-5BD8-312D5D74E1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019" y="797035"/>
            <a:ext cx="7521961" cy="6060965"/>
          </a:xfrm>
        </p:spPr>
      </p:pic>
      <p:sp>
        <p:nvSpPr>
          <p:cNvPr id="11" name="TextBox 10">
            <a:extLst>
              <a:ext uri="{FF2B5EF4-FFF2-40B4-BE49-F238E27FC236}">
                <a16:creationId xmlns:a16="http://schemas.microsoft.com/office/drawing/2014/main" id="{C413373D-B7B3-08C0-24E7-9E1CCA117A7E}"/>
              </a:ext>
            </a:extLst>
          </p:cNvPr>
          <p:cNvSpPr txBox="1"/>
          <p:nvPr/>
        </p:nvSpPr>
        <p:spPr>
          <a:xfrm>
            <a:off x="640079" y="152400"/>
            <a:ext cx="7863840" cy="584775"/>
          </a:xfrm>
          <a:prstGeom prst="rect">
            <a:avLst/>
          </a:prstGeom>
          <a:noFill/>
        </p:spPr>
        <p:txBody>
          <a:bodyPr wrap="square" rtlCol="0" anchor="ctr" anchorCtr="0">
            <a:spAutoFit/>
          </a:bodyPr>
          <a:lstStyle/>
          <a:p>
            <a:pPr algn="ctr"/>
            <a:r>
              <a:rPr lang="en-US" sz="3200" dirty="0">
                <a:solidFill>
                  <a:srgbClr val="003399"/>
                </a:solidFill>
              </a:rPr>
              <a:t>US Federal Min Wage has not kept up</a:t>
            </a:r>
          </a:p>
        </p:txBody>
      </p:sp>
    </p:spTree>
    <p:extLst>
      <p:ext uri="{BB962C8B-B14F-4D97-AF65-F5344CB8AC3E}">
        <p14:creationId xmlns:p14="http://schemas.microsoft.com/office/powerpoint/2010/main" val="4183567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762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Minimum wage and employment evidence </a:t>
            </a:r>
          </a:p>
          <a:p>
            <a:pPr marL="365760" indent="-365760">
              <a:spcBef>
                <a:spcPts val="2400"/>
              </a:spcBef>
              <a:buClr>
                <a:srgbClr val="003399"/>
              </a:buClr>
            </a:pPr>
            <a:r>
              <a:rPr lang="en-US" sz="2400" dirty="0">
                <a:hlinkClick r:id="rId3"/>
              </a:rPr>
              <a:t>Card and Krueger (1994)</a:t>
            </a:r>
            <a:r>
              <a:rPr lang="en-US" sz="2400" dirty="0"/>
              <a:t>: in April 1992 New Jersey (NJ) raised minimum wage from $4.25 to $5.05 but Pennsylvania’s (PA) was unchanged at $4.25.</a:t>
            </a:r>
          </a:p>
          <a:p>
            <a:pPr marL="365760" indent="-365760">
              <a:spcBef>
                <a:spcPts val="2400"/>
              </a:spcBef>
              <a:buClr>
                <a:srgbClr val="003399"/>
              </a:buClr>
            </a:pPr>
            <a:r>
              <a:rPr lang="en-US" sz="2400" dirty="0"/>
              <a:t>Compare effect on fast food restaurants in NJ and eastern PA by surveying 400 restaurants before and after the NJ min wage increase. Difference-in-difference estimate.</a:t>
            </a:r>
          </a:p>
          <a:p>
            <a:pPr marL="365760" indent="-365760">
              <a:spcBef>
                <a:spcPts val="2400"/>
              </a:spcBef>
              <a:buClr>
                <a:srgbClr val="003399"/>
              </a:buClr>
            </a:pPr>
            <a:r>
              <a:rPr lang="en-US" sz="2400" dirty="0"/>
              <a:t>Find that rise in min wage increased employment in NJ fast-food restaurants (relative to PA). Supports the monopsony model and invalidates the competitive model.</a:t>
            </a:r>
          </a:p>
          <a:p>
            <a:pPr marL="365760" indent="-365760">
              <a:spcBef>
                <a:spcPts val="2400"/>
              </a:spcBef>
              <a:buClr>
                <a:srgbClr val="003399"/>
              </a:buClr>
            </a:pPr>
            <a:r>
              <a:rPr lang="en-US" sz="2400" dirty="0"/>
              <a:t>Generated a lot of controversy. Huge literature since then has largely found that minimum wage has generally not much impact on employment</a:t>
            </a:r>
          </a:p>
        </p:txBody>
      </p:sp>
    </p:spTree>
    <p:extLst>
      <p:ext uri="{BB962C8B-B14F-4D97-AF65-F5344CB8AC3E}">
        <p14:creationId xmlns:p14="http://schemas.microsoft.com/office/powerpoint/2010/main" val="246686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97F4E-3D47-C1AC-F8CF-D658727A2289}"/>
              </a:ext>
            </a:extLst>
          </p:cNvPr>
          <p:cNvSpPr/>
          <p:nvPr/>
        </p:nvSpPr>
        <p:spPr>
          <a:xfrm>
            <a:off x="2514600" y="1981200"/>
            <a:ext cx="106680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table with numbers and a table with numbers&#10;&#10;Description automatically generated with medium confidence">
            <a:extLst>
              <a:ext uri="{FF2B5EF4-FFF2-40B4-BE49-F238E27FC236}">
                <a16:creationId xmlns:a16="http://schemas.microsoft.com/office/drawing/2014/main" id="{AA5D6914-B62C-C6AD-C865-CD9B4721C2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0"/>
            <a:ext cx="8610600" cy="6021667"/>
          </a:xfrm>
        </p:spPr>
      </p:pic>
      <p:sp>
        <p:nvSpPr>
          <p:cNvPr id="9" name="TextBox 8">
            <a:extLst>
              <a:ext uri="{FF2B5EF4-FFF2-40B4-BE49-F238E27FC236}">
                <a16:creationId xmlns:a16="http://schemas.microsoft.com/office/drawing/2014/main" id="{45C31F92-338B-3CF5-354D-EFC23E500833}"/>
              </a:ext>
            </a:extLst>
          </p:cNvPr>
          <p:cNvSpPr txBox="1"/>
          <p:nvPr/>
        </p:nvSpPr>
        <p:spPr>
          <a:xfrm>
            <a:off x="228600" y="5867400"/>
            <a:ext cx="8305800" cy="923330"/>
          </a:xfrm>
          <a:prstGeom prst="rect">
            <a:avLst/>
          </a:prstGeom>
          <a:noFill/>
        </p:spPr>
        <p:txBody>
          <a:bodyPr wrap="square">
            <a:spAutoFit/>
          </a:bodyPr>
          <a:lstStyle/>
          <a:p>
            <a:pPr marL="365760" indent="-365760">
              <a:spcBef>
                <a:spcPts val="2400"/>
              </a:spcBef>
              <a:buClr>
                <a:srgbClr val="003399"/>
              </a:buClr>
            </a:pPr>
            <a:r>
              <a:rPr lang="en-US" sz="1800" dirty="0">
                <a:hlinkClick r:id="rId4"/>
              </a:rPr>
              <a:t>Card and Krueger (1994)</a:t>
            </a:r>
            <a:r>
              <a:rPr lang="en-US" sz="1800" dirty="0"/>
              <a:t>: in April 1992 New Jersey (NJ) raised minimum wage from $4.25 to $5.05 but Pennsylvania’s (PA) was unchanged at $4.25. # workers/</a:t>
            </a:r>
            <a:r>
              <a:rPr lang="en-US" sz="1800" dirty="0" err="1"/>
              <a:t>fastfood</a:t>
            </a:r>
            <a:r>
              <a:rPr lang="en-US" sz="1800" dirty="0"/>
              <a:t> increased slightly in NJ </a:t>
            </a:r>
            <a:r>
              <a:rPr lang="en-US" dirty="0"/>
              <a:t>and decreased in PA: consistent with monopsony</a:t>
            </a:r>
            <a:endParaRPr lang="en-US" sz="1800" dirty="0"/>
          </a:p>
        </p:txBody>
      </p:sp>
      <p:sp>
        <p:nvSpPr>
          <p:cNvPr id="10" name="TextBox 9">
            <a:extLst>
              <a:ext uri="{FF2B5EF4-FFF2-40B4-BE49-F238E27FC236}">
                <a16:creationId xmlns:a16="http://schemas.microsoft.com/office/drawing/2014/main" id="{E3F4154A-E22C-92BD-95EA-35185DCD7F96}"/>
              </a:ext>
            </a:extLst>
          </p:cNvPr>
          <p:cNvSpPr txBox="1"/>
          <p:nvPr/>
        </p:nvSpPr>
        <p:spPr>
          <a:xfrm>
            <a:off x="2779643" y="1752600"/>
            <a:ext cx="1066800" cy="8382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001843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500" y="76200"/>
            <a:ext cx="8763000" cy="6035040"/>
          </a:xfrm>
          <a:solidFill>
            <a:schemeClr val="bg1"/>
          </a:solidFill>
        </p:spPr>
        <p:txBody>
          <a:bodyPr tIns="0" bIns="0">
            <a:noAutofit/>
          </a:bodyPr>
          <a:lstStyle/>
          <a:p>
            <a:pPr marL="0" lvl="1" indent="0" algn="ctr">
              <a:spcBef>
                <a:spcPts val="0"/>
              </a:spcBef>
              <a:buClr>
                <a:srgbClr val="003399"/>
              </a:buClr>
              <a:buNone/>
            </a:pPr>
            <a:r>
              <a:rPr lang="en-US" sz="3200" dirty="0">
                <a:solidFill>
                  <a:srgbClr val="003399"/>
                </a:solidFill>
              </a:rPr>
              <a:t>Vote on minimum wage increase</a:t>
            </a:r>
            <a:endParaRPr lang="en-US" dirty="0">
              <a:solidFill>
                <a:srgbClr val="CC0000"/>
              </a:solidFill>
            </a:endParaRPr>
          </a:p>
          <a:p>
            <a:pPr marL="365760" lvl="1" indent="-365760">
              <a:spcBef>
                <a:spcPts val="2400"/>
              </a:spcBef>
              <a:buClr>
                <a:srgbClr val="003399"/>
              </a:buClr>
              <a:buFont typeface="Arial" panose="020B0604020202020204" pitchFamily="34" charset="0"/>
              <a:buChar char="•"/>
            </a:pPr>
            <a:r>
              <a:rPr lang="en-US" dirty="0">
                <a:solidFill>
                  <a:srgbClr val="CC0000"/>
                </a:solidFill>
                <a:hlinkClick r:id="rId3"/>
              </a:rPr>
              <a:t>California Proposition 32</a:t>
            </a:r>
            <a:r>
              <a:rPr lang="en-US" dirty="0">
                <a:solidFill>
                  <a:srgbClr val="CC0000"/>
                </a:solidFill>
              </a:rPr>
              <a:t> in November 2024 elections: </a:t>
            </a:r>
            <a:r>
              <a:rPr lang="en-US" dirty="0"/>
              <a:t>Increases CA minimum wage by $2 (from $16 to $18 in 2025) and indexes it to cost-of-living after. Do you support this?</a:t>
            </a:r>
          </a:p>
          <a:p>
            <a:pPr marL="514350" lvl="1" indent="-514350">
              <a:spcBef>
                <a:spcPts val="2400"/>
              </a:spcBef>
              <a:buClr>
                <a:srgbClr val="003399"/>
              </a:buClr>
              <a:buAutoNum type="alphaUcPeriod"/>
            </a:pPr>
            <a:r>
              <a:rPr lang="en-US" dirty="0"/>
              <a:t>Yes, I want all workers to have living wages.</a:t>
            </a:r>
          </a:p>
          <a:p>
            <a:pPr marL="514350" lvl="1" indent="-514350">
              <a:spcBef>
                <a:spcPts val="2400"/>
              </a:spcBef>
              <a:buClr>
                <a:srgbClr val="003399"/>
              </a:buClr>
              <a:buFont typeface="Arial" pitchFamily="34" charset="0"/>
              <a:buAutoNum type="alphaUcPeriod"/>
            </a:pPr>
            <a:r>
              <a:rPr lang="en-US" dirty="0"/>
              <a:t>Yes, it prevents employers from exploiting their workers </a:t>
            </a:r>
          </a:p>
          <a:p>
            <a:pPr marL="514350" lvl="1" indent="-514350">
              <a:spcBef>
                <a:spcPts val="2400"/>
              </a:spcBef>
              <a:buClr>
                <a:srgbClr val="003399"/>
              </a:buClr>
              <a:buFont typeface="Arial" pitchFamily="34" charset="0"/>
              <a:buAutoNum type="alphaUcPeriod"/>
            </a:pPr>
            <a:r>
              <a:rPr lang="en-US" dirty="0"/>
              <a:t>No, it hurts the profits of employers.</a:t>
            </a:r>
          </a:p>
          <a:p>
            <a:pPr marL="514350" lvl="1" indent="-514350">
              <a:spcBef>
                <a:spcPts val="2400"/>
              </a:spcBef>
              <a:buClr>
                <a:srgbClr val="003399"/>
              </a:buClr>
              <a:buAutoNum type="alphaUcPeriod"/>
            </a:pPr>
            <a:r>
              <a:rPr lang="en-US" dirty="0"/>
              <a:t>No, it interferes with the working of the free market</a:t>
            </a:r>
          </a:p>
          <a:p>
            <a:pPr marL="514350" lvl="1" indent="-514350">
              <a:spcBef>
                <a:spcPts val="2400"/>
              </a:spcBef>
              <a:buClr>
                <a:srgbClr val="003399"/>
              </a:buClr>
              <a:buAutoNum type="alphaUcPeriod"/>
            </a:pPr>
            <a:r>
              <a:rPr lang="en-US" dirty="0"/>
              <a:t>I don’t care because Berkeley has a higher min wage</a:t>
            </a:r>
          </a:p>
        </p:txBody>
      </p:sp>
    </p:spTree>
    <p:extLst>
      <p:ext uri="{BB962C8B-B14F-4D97-AF65-F5344CB8AC3E}">
        <p14:creationId xmlns:p14="http://schemas.microsoft.com/office/powerpoint/2010/main" val="1258060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69173" y="470535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736516" y="159985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 name="Group 7"/>
          <p:cNvGrpSpPr/>
          <p:nvPr/>
        </p:nvGrpSpPr>
        <p:grpSpPr>
          <a:xfrm>
            <a:off x="1792216" y="1188720"/>
            <a:ext cx="5559568" cy="4685620"/>
            <a:chOff x="1401866" y="1158815"/>
            <a:chExt cx="5559568" cy="4685620"/>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0659" y="5351992"/>
              <a:ext cx="2390775" cy="492443"/>
            </a:xfrm>
            <a:prstGeom prst="rect">
              <a:avLst/>
            </a:prstGeom>
            <a:noFill/>
          </p:spPr>
          <p:txBody>
            <a:bodyPr wrap="square" rtlCol="0">
              <a:spAutoFit/>
            </a:bodyPr>
            <a:lstStyle/>
            <a:p>
              <a:r>
                <a:rPr lang="en-US" sz="2600" dirty="0"/>
                <a:t>Employment (L)  </a:t>
              </a:r>
            </a:p>
          </p:txBody>
        </p:sp>
        <p:sp>
          <p:nvSpPr>
            <p:cNvPr id="9" name="TextBox 8"/>
            <p:cNvSpPr txBox="1"/>
            <p:nvPr/>
          </p:nvSpPr>
          <p:spPr>
            <a:xfrm>
              <a:off x="1401866" y="1158815"/>
              <a:ext cx="1063768" cy="732508"/>
            </a:xfrm>
            <a:prstGeom prst="rect">
              <a:avLst/>
            </a:prstGeom>
            <a:noFill/>
          </p:spPr>
          <p:txBody>
            <a:bodyPr wrap="square" rtlCol="0">
              <a:spAutoFit/>
            </a:bodyPr>
            <a:lstStyle/>
            <a:p>
              <a:pPr>
                <a:lnSpc>
                  <a:spcPct val="80000"/>
                </a:lnSpc>
              </a:pPr>
              <a:r>
                <a:rPr lang="en-US" sz="2600" dirty="0"/>
                <a:t>Wage</a:t>
              </a:r>
            </a:p>
            <a:p>
              <a:pPr>
                <a:lnSpc>
                  <a:spcPct val="80000"/>
                </a:lnSpc>
              </a:pPr>
              <a:r>
                <a:rPr lang="en-US" sz="2600" dirty="0"/>
                <a:t>  (W)</a:t>
              </a:r>
            </a:p>
          </p:txBody>
        </p:sp>
      </p:grpSp>
      <p:sp>
        <p:nvSpPr>
          <p:cNvPr id="13" name="TextBox 12"/>
          <p:cNvSpPr txBox="1"/>
          <p:nvPr/>
        </p:nvSpPr>
        <p:spPr>
          <a:xfrm>
            <a:off x="6242318" y="132390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p:cNvCxnSpPr>
          <p:nvPr/>
        </p:nvCxnSpPr>
        <p:spPr>
          <a:xfrm>
            <a:off x="2762466" y="1433241"/>
            <a:ext cx="3537002" cy="35343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0484" y="328122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7549" y="327929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11905" y="306862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416964" y="544807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4" name="TextBox 3"/>
          <p:cNvSpPr txBox="1"/>
          <p:nvPr/>
        </p:nvSpPr>
        <p:spPr>
          <a:xfrm>
            <a:off x="599047" y="131468"/>
            <a:ext cx="7863840" cy="584775"/>
          </a:xfrm>
          <a:prstGeom prst="rect">
            <a:avLst/>
          </a:prstGeom>
          <a:noFill/>
        </p:spPr>
        <p:txBody>
          <a:bodyPr wrap="square" rtlCol="0" anchor="ctr" anchorCtr="0">
            <a:spAutoFit/>
          </a:bodyPr>
          <a:lstStyle/>
          <a:p>
            <a:pPr algn="ctr"/>
            <a:r>
              <a:rPr lang="en-US" sz="3200" dirty="0">
                <a:solidFill>
                  <a:srgbClr val="003399"/>
                </a:solidFill>
              </a:rPr>
              <a:t>Equilibrium in the Competitive Labor Market</a:t>
            </a:r>
          </a:p>
        </p:txBody>
      </p:sp>
    </p:spTree>
    <p:extLst>
      <p:ext uri="{BB962C8B-B14F-4D97-AF65-F5344CB8AC3E}">
        <p14:creationId xmlns:p14="http://schemas.microsoft.com/office/powerpoint/2010/main" val="3366839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269173" y="470535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736516" y="159985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 name="Group 7"/>
          <p:cNvGrpSpPr/>
          <p:nvPr/>
        </p:nvGrpSpPr>
        <p:grpSpPr>
          <a:xfrm>
            <a:off x="1792216" y="1188720"/>
            <a:ext cx="5559568" cy="4685620"/>
            <a:chOff x="1401866" y="1158815"/>
            <a:chExt cx="5559568" cy="4685620"/>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0659" y="5351992"/>
              <a:ext cx="2390775" cy="492443"/>
            </a:xfrm>
            <a:prstGeom prst="rect">
              <a:avLst/>
            </a:prstGeom>
            <a:noFill/>
          </p:spPr>
          <p:txBody>
            <a:bodyPr wrap="square" rtlCol="0">
              <a:spAutoFit/>
            </a:bodyPr>
            <a:lstStyle/>
            <a:p>
              <a:r>
                <a:rPr lang="en-US" sz="2600" dirty="0"/>
                <a:t>Employment (L)  </a:t>
              </a:r>
            </a:p>
          </p:txBody>
        </p:sp>
        <p:sp>
          <p:nvSpPr>
            <p:cNvPr id="9" name="TextBox 8"/>
            <p:cNvSpPr txBox="1"/>
            <p:nvPr/>
          </p:nvSpPr>
          <p:spPr>
            <a:xfrm>
              <a:off x="1401866" y="1158815"/>
              <a:ext cx="1063768" cy="732508"/>
            </a:xfrm>
            <a:prstGeom prst="rect">
              <a:avLst/>
            </a:prstGeom>
            <a:noFill/>
          </p:spPr>
          <p:txBody>
            <a:bodyPr wrap="square" rtlCol="0">
              <a:spAutoFit/>
            </a:bodyPr>
            <a:lstStyle/>
            <a:p>
              <a:pPr>
                <a:lnSpc>
                  <a:spcPct val="80000"/>
                </a:lnSpc>
              </a:pPr>
              <a:r>
                <a:rPr lang="en-US" sz="2600" dirty="0"/>
                <a:t>Wage</a:t>
              </a:r>
            </a:p>
            <a:p>
              <a:pPr>
                <a:lnSpc>
                  <a:spcPct val="80000"/>
                </a:lnSpc>
              </a:pPr>
              <a:r>
                <a:rPr lang="en-US" sz="2600" dirty="0"/>
                <a:t>  (W)</a:t>
              </a:r>
            </a:p>
          </p:txBody>
        </p:sp>
      </p:grpSp>
      <p:sp>
        <p:nvSpPr>
          <p:cNvPr id="13" name="TextBox 12"/>
          <p:cNvSpPr txBox="1"/>
          <p:nvPr/>
        </p:nvSpPr>
        <p:spPr>
          <a:xfrm>
            <a:off x="6242318" y="132390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p:cNvCxnSpPr>
          <p:nvPr/>
        </p:nvCxnSpPr>
        <p:spPr>
          <a:xfrm>
            <a:off x="2762466" y="1433241"/>
            <a:ext cx="3537002" cy="35343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0484" y="328122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617549" y="327929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11905" y="306862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416964" y="544807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4" name="TextBox 3"/>
          <p:cNvSpPr txBox="1"/>
          <p:nvPr/>
        </p:nvSpPr>
        <p:spPr>
          <a:xfrm>
            <a:off x="640080" y="316695"/>
            <a:ext cx="7863840" cy="584775"/>
          </a:xfrm>
          <a:prstGeom prst="rect">
            <a:avLst/>
          </a:prstGeom>
          <a:noFill/>
        </p:spPr>
        <p:txBody>
          <a:bodyPr wrap="square" rtlCol="0" anchor="ctr" anchorCtr="0">
            <a:spAutoFit/>
          </a:bodyPr>
          <a:lstStyle/>
          <a:p>
            <a:pPr algn="ctr"/>
            <a:r>
              <a:rPr lang="en-US" sz="3200" dirty="0">
                <a:solidFill>
                  <a:srgbClr val="003399"/>
                </a:solidFill>
              </a:rPr>
              <a:t>Producer surplus</a:t>
            </a:r>
          </a:p>
        </p:txBody>
      </p:sp>
      <p:sp>
        <p:nvSpPr>
          <p:cNvPr id="2" name="Right Triangle 1">
            <a:extLst>
              <a:ext uri="{FF2B5EF4-FFF2-40B4-BE49-F238E27FC236}">
                <a16:creationId xmlns:a16="http://schemas.microsoft.com/office/drawing/2014/main" id="{0D1DD501-C420-B531-A190-46246661719F}"/>
              </a:ext>
            </a:extLst>
          </p:cNvPr>
          <p:cNvSpPr/>
          <p:nvPr/>
        </p:nvSpPr>
        <p:spPr>
          <a:xfrm>
            <a:off x="2773339" y="1474831"/>
            <a:ext cx="1783080" cy="17830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10" name="TextBox 9">
            <a:extLst>
              <a:ext uri="{FF2B5EF4-FFF2-40B4-BE49-F238E27FC236}">
                <a16:creationId xmlns:a16="http://schemas.microsoft.com/office/drawing/2014/main" id="{2E5EEF12-9984-DA12-75F6-7EF6B17EDE93}"/>
              </a:ext>
            </a:extLst>
          </p:cNvPr>
          <p:cNvSpPr txBox="1"/>
          <p:nvPr/>
        </p:nvSpPr>
        <p:spPr>
          <a:xfrm>
            <a:off x="3357198" y="1583926"/>
            <a:ext cx="2556021" cy="461665"/>
          </a:xfrm>
          <a:prstGeom prst="rect">
            <a:avLst/>
          </a:prstGeom>
          <a:noFill/>
        </p:spPr>
        <p:txBody>
          <a:bodyPr wrap="none" rtlCol="0">
            <a:spAutoFit/>
          </a:bodyPr>
          <a:lstStyle/>
          <a:p>
            <a:r>
              <a:rPr lang="en-US" sz="2400" dirty="0">
                <a:solidFill>
                  <a:srgbClr val="C00000"/>
                </a:solidFill>
              </a:rPr>
              <a:t>Employers’ Surplus</a:t>
            </a:r>
          </a:p>
        </p:txBody>
      </p:sp>
      <p:cxnSp>
        <p:nvCxnSpPr>
          <p:cNvPr id="11" name="Straight Arrow Connector 10">
            <a:extLst>
              <a:ext uri="{FF2B5EF4-FFF2-40B4-BE49-F238E27FC236}">
                <a16:creationId xmlns:a16="http://schemas.microsoft.com/office/drawing/2014/main" id="{BF214C0B-F940-9F53-56C0-C50033D76977}"/>
              </a:ext>
            </a:extLst>
          </p:cNvPr>
          <p:cNvCxnSpPr>
            <a:cxnSpLocks/>
          </p:cNvCxnSpPr>
          <p:nvPr/>
        </p:nvCxnSpPr>
        <p:spPr>
          <a:xfrm flipH="1">
            <a:off x="3495636" y="2065469"/>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783A8DB-A3FB-89CC-B1B3-4354D39D1DCC}"/>
              </a:ext>
            </a:extLst>
          </p:cNvPr>
          <p:cNvSpPr txBox="1"/>
          <p:nvPr/>
        </p:nvSpPr>
        <p:spPr>
          <a:xfrm>
            <a:off x="307980" y="5986156"/>
            <a:ext cx="9450480" cy="830997"/>
          </a:xfrm>
          <a:prstGeom prst="rect">
            <a:avLst/>
          </a:prstGeom>
          <a:noFill/>
        </p:spPr>
        <p:txBody>
          <a:bodyPr wrap="square" rtlCol="0">
            <a:spAutoFit/>
          </a:bodyPr>
          <a:lstStyle/>
          <a:p>
            <a:r>
              <a:rPr lang="en-US" sz="2400" dirty="0">
                <a:solidFill>
                  <a:srgbClr val="C00000"/>
                </a:solidFill>
              </a:rPr>
              <a:t>Employers get surplus (profits) from employing workers at wage W because all but the last worker have a </a:t>
            </a:r>
            <a:r>
              <a:rPr lang="en-US" sz="2400" dirty="0" err="1">
                <a:solidFill>
                  <a:srgbClr val="C00000"/>
                </a:solidFill>
              </a:rPr>
              <a:t>mrp</a:t>
            </a:r>
            <a:r>
              <a:rPr lang="en-US" sz="2400" baseline="-25000" dirty="0" err="1">
                <a:solidFill>
                  <a:srgbClr val="C00000"/>
                </a:solidFill>
              </a:rPr>
              <a:t>L</a:t>
            </a:r>
            <a:r>
              <a:rPr lang="en-US" sz="2400" dirty="0">
                <a:solidFill>
                  <a:srgbClr val="C00000"/>
                </a:solidFill>
              </a:rPr>
              <a:t> above W.</a:t>
            </a:r>
          </a:p>
        </p:txBody>
      </p:sp>
    </p:spTree>
    <p:extLst>
      <p:ext uri="{BB962C8B-B14F-4D97-AF65-F5344CB8AC3E}">
        <p14:creationId xmlns:p14="http://schemas.microsoft.com/office/powerpoint/2010/main" val="3451327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60492" y="187417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15" name="Right Triangle 14">
            <a:extLst>
              <a:ext uri="{FF2B5EF4-FFF2-40B4-BE49-F238E27FC236}">
                <a16:creationId xmlns:a16="http://schemas.microsoft.com/office/drawing/2014/main" id="{04EF82A6-A862-3AC8-93DE-176DB5A4115C}"/>
              </a:ext>
            </a:extLst>
          </p:cNvPr>
          <p:cNvSpPr/>
          <p:nvPr/>
        </p:nvSpPr>
        <p:spPr>
          <a:xfrm>
            <a:off x="2694740" y="1749151"/>
            <a:ext cx="1783080" cy="17830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556021" cy="461665"/>
          </a:xfrm>
          <a:prstGeom prst="rect">
            <a:avLst/>
          </a:prstGeom>
          <a:noFill/>
        </p:spPr>
        <p:txBody>
          <a:bodyPr wrap="none" rtlCol="0">
            <a:spAutoFit/>
          </a:bodyPr>
          <a:lstStyle/>
          <a:p>
            <a:r>
              <a:rPr lang="en-US" sz="2400" dirty="0">
                <a:solidFill>
                  <a:srgbClr val="C00000"/>
                </a:solidFill>
              </a:rPr>
              <a:t>Employers’ Surplus</a:t>
            </a:r>
          </a:p>
        </p:txBody>
      </p:sp>
      <p:sp>
        <p:nvSpPr>
          <p:cNvPr id="23" name="Right Triangle 22">
            <a:extLst>
              <a:ext uri="{FF2B5EF4-FFF2-40B4-BE49-F238E27FC236}">
                <a16:creationId xmlns:a16="http://schemas.microsoft.com/office/drawing/2014/main" id="{1D119ABD-A0EA-F3C2-FF56-57E985669449}"/>
              </a:ext>
            </a:extLst>
          </p:cNvPr>
          <p:cNvSpPr/>
          <p:nvPr/>
        </p:nvSpPr>
        <p:spPr>
          <a:xfrm rot="5400000">
            <a:off x="2671594" y="3568873"/>
            <a:ext cx="1810512" cy="1810512"/>
          </a:xfrm>
          <a:prstGeom prst="rtTriangle">
            <a:avLst/>
          </a:pr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9B2BE59-7ED4-531F-E998-767499F8F308}"/>
              </a:ext>
            </a:extLst>
          </p:cNvPr>
          <p:cNvSpPr txBox="1"/>
          <p:nvPr/>
        </p:nvSpPr>
        <p:spPr>
          <a:xfrm>
            <a:off x="3313055" y="4727532"/>
            <a:ext cx="2451850" cy="461665"/>
          </a:xfrm>
          <a:prstGeom prst="rect">
            <a:avLst/>
          </a:prstGeom>
          <a:noFill/>
        </p:spPr>
        <p:txBody>
          <a:bodyPr wrap="square" rtlCol="0">
            <a:spAutoFit/>
          </a:bodyPr>
          <a:lstStyle/>
          <a:p>
            <a:r>
              <a:rPr lang="en-US" sz="2400" dirty="0">
                <a:solidFill>
                  <a:srgbClr val="00863D"/>
                </a:solidFill>
              </a:rPr>
              <a:t>Workers’ Surplus</a:t>
            </a:r>
          </a:p>
        </p:txBody>
      </p:sp>
      <p:cxnSp>
        <p:nvCxnSpPr>
          <p:cNvPr id="25" name="Straight Arrow Connector 24">
            <a:extLst>
              <a:ext uri="{FF2B5EF4-FFF2-40B4-BE49-F238E27FC236}">
                <a16:creationId xmlns:a16="http://schemas.microsoft.com/office/drawing/2014/main" id="{12FACF75-B1CA-D454-BE24-54B56A5EAED1}"/>
              </a:ext>
            </a:extLst>
          </p:cNvPr>
          <p:cNvCxnSpPr>
            <a:cxnSpLocks/>
          </p:cNvCxnSpPr>
          <p:nvPr/>
        </p:nvCxnSpPr>
        <p:spPr>
          <a:xfrm flipH="1" flipV="1">
            <a:off x="3418255" y="4001047"/>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4E8ED5-938B-E2DE-EEB5-9DF239EDDACA}"/>
              </a:ext>
            </a:extLst>
          </p:cNvPr>
          <p:cNvSpPr txBox="1"/>
          <p:nvPr/>
        </p:nvSpPr>
        <p:spPr>
          <a:xfrm>
            <a:off x="749804" y="257874"/>
            <a:ext cx="7863840" cy="569387"/>
          </a:xfrm>
          <a:prstGeom prst="rect">
            <a:avLst/>
          </a:prstGeom>
          <a:noFill/>
        </p:spPr>
        <p:txBody>
          <a:bodyPr wrap="square" rtlCol="0" anchor="ctr" anchorCtr="0">
            <a:spAutoFit/>
          </a:bodyPr>
          <a:lstStyle/>
          <a:p>
            <a:pPr algn="ctr"/>
            <a:r>
              <a:rPr lang="en-US" sz="3100" dirty="0">
                <a:solidFill>
                  <a:srgbClr val="003399"/>
                </a:solidFill>
              </a:rPr>
              <a:t>Producer and Employer Surplus</a:t>
            </a:r>
          </a:p>
        </p:txBody>
      </p:sp>
      <p:sp>
        <p:nvSpPr>
          <p:cNvPr id="27" name="TextBox 26">
            <a:extLst>
              <a:ext uri="{FF2B5EF4-FFF2-40B4-BE49-F238E27FC236}">
                <a16:creationId xmlns:a16="http://schemas.microsoft.com/office/drawing/2014/main" id="{275592CC-84BA-D995-B76F-AF33FACA6024}"/>
              </a:ext>
            </a:extLst>
          </p:cNvPr>
          <p:cNvSpPr txBox="1"/>
          <p:nvPr/>
        </p:nvSpPr>
        <p:spPr>
          <a:xfrm>
            <a:off x="846150" y="6080410"/>
            <a:ext cx="9118379" cy="830997"/>
          </a:xfrm>
          <a:prstGeom prst="rect">
            <a:avLst/>
          </a:prstGeom>
          <a:noFill/>
        </p:spPr>
        <p:txBody>
          <a:bodyPr wrap="square" rtlCol="0">
            <a:spAutoFit/>
          </a:bodyPr>
          <a:lstStyle/>
          <a:p>
            <a:r>
              <a:rPr lang="en-US" sz="2400" dirty="0">
                <a:solidFill>
                  <a:srgbClr val="C00000"/>
                </a:solidFill>
              </a:rPr>
              <a:t>The competitive equilibrium (W*,L*) is efficient: </a:t>
            </a:r>
          </a:p>
          <a:p>
            <a:r>
              <a:rPr lang="en-US" sz="2400" dirty="0">
                <a:solidFill>
                  <a:srgbClr val="C00000"/>
                </a:solidFill>
              </a:rPr>
              <a:t>it maximizes the sum of employers and workers’ surpluses</a:t>
            </a:r>
          </a:p>
        </p:txBody>
      </p:sp>
      <p:sp>
        <p:nvSpPr>
          <p:cNvPr id="2" name="Oval 1">
            <a:extLst>
              <a:ext uri="{FF2B5EF4-FFF2-40B4-BE49-F238E27FC236}">
                <a16:creationId xmlns:a16="http://schemas.microsoft.com/office/drawing/2014/main" id="{37C18E51-9A04-0067-272F-D501401D0843}"/>
              </a:ext>
            </a:extLst>
          </p:cNvPr>
          <p:cNvSpPr/>
          <p:nvPr/>
        </p:nvSpPr>
        <p:spPr>
          <a:xfrm>
            <a:off x="4495589" y="3488209"/>
            <a:ext cx="103810"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530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76200"/>
            <a:ext cx="861060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Union power</a:t>
            </a:r>
          </a:p>
          <a:p>
            <a:pPr marL="365760" indent="-365760">
              <a:spcBef>
                <a:spcPts val="2400"/>
              </a:spcBef>
              <a:buClr>
                <a:srgbClr val="003399"/>
              </a:buClr>
            </a:pPr>
            <a:r>
              <a:rPr lang="en-US" sz="2600" dirty="0">
                <a:solidFill>
                  <a:srgbClr val="C00000"/>
                </a:solidFill>
              </a:rPr>
              <a:t>Union:</a:t>
            </a:r>
            <a:r>
              <a:rPr lang="en-US" sz="2600" dirty="0"/>
              <a:t> workers organize as a single agent through a union. Employers can only hire workers through the union</a:t>
            </a:r>
          </a:p>
          <a:p>
            <a:pPr marL="365760" indent="-365760">
              <a:spcBef>
                <a:spcPts val="2400"/>
              </a:spcBef>
              <a:buClr>
                <a:srgbClr val="003399"/>
              </a:buClr>
            </a:pPr>
            <a:r>
              <a:rPr lang="en-US" sz="2600" dirty="0"/>
              <a:t>Union chooses wage W that maximizes surplus of workers  taking into account that labor demand decreases with W. Conceptually, union is a monopoly that sells labor to firms.</a:t>
            </a:r>
          </a:p>
          <a:p>
            <a:pPr marL="365760" indent="-365760">
              <a:spcBef>
                <a:spcPts val="2400"/>
              </a:spcBef>
              <a:buClr>
                <a:srgbClr val="003399"/>
              </a:buClr>
            </a:pPr>
            <a:r>
              <a:rPr lang="en-US" sz="2600" dirty="0"/>
              <a:t>Union power depends a lot on legislation (how easy it is to unionize, funding of unions). In US, union power rose during the 1930s (New Deal) and has declined a lot since 1980 (Reagan). Less decline in Europe.</a:t>
            </a:r>
          </a:p>
          <a:p>
            <a:pPr marL="365760" indent="-365760">
              <a:spcBef>
                <a:spcPts val="2400"/>
              </a:spcBef>
              <a:buClr>
                <a:srgbClr val="003399"/>
              </a:buClr>
            </a:pPr>
            <a:r>
              <a:rPr lang="en-US" sz="2600" dirty="0"/>
              <a:t>Firms typically dislike unions because they force them to take into account workers’ welfare instead of only profits</a:t>
            </a:r>
          </a:p>
        </p:txBody>
      </p:sp>
    </p:spTree>
    <p:extLst>
      <p:ext uri="{BB962C8B-B14F-4D97-AF65-F5344CB8AC3E}">
        <p14:creationId xmlns:p14="http://schemas.microsoft.com/office/powerpoint/2010/main" val="354960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22">
            <a:extLst>
              <a:ext uri="{FF2B5EF4-FFF2-40B4-BE49-F238E27FC236}">
                <a16:creationId xmlns:a16="http://schemas.microsoft.com/office/drawing/2014/main" id="{1D119ABD-A0EA-F3C2-FF56-57E985669449}"/>
              </a:ext>
            </a:extLst>
          </p:cNvPr>
          <p:cNvSpPr/>
          <p:nvPr/>
        </p:nvSpPr>
        <p:spPr>
          <a:xfrm rot="5400000">
            <a:off x="2037818" y="3385469"/>
            <a:ext cx="2655522" cy="1363464"/>
          </a:xfrm>
          <a:custGeom>
            <a:avLst/>
            <a:gdLst>
              <a:gd name="connsiteX0" fmla="*/ 0 w 1810512"/>
              <a:gd name="connsiteY0" fmla="*/ 1810512 h 1810512"/>
              <a:gd name="connsiteX1" fmla="*/ 0 w 1810512"/>
              <a:gd name="connsiteY1" fmla="*/ 0 h 1810512"/>
              <a:gd name="connsiteX2" fmla="*/ 1810512 w 1810512"/>
              <a:gd name="connsiteY2" fmla="*/ 1810512 h 1810512"/>
              <a:gd name="connsiteX3" fmla="*/ 0 w 1810512"/>
              <a:gd name="connsiteY3" fmla="*/ 1810512 h 1810512"/>
              <a:gd name="connsiteX0" fmla="*/ 0 w 1810512"/>
              <a:gd name="connsiteY0" fmla="*/ 1194286 h 1194286"/>
              <a:gd name="connsiteX1" fmla="*/ 616226 w 1810512"/>
              <a:gd name="connsiteY1" fmla="*/ 0 h 1194286"/>
              <a:gd name="connsiteX2" fmla="*/ 1810512 w 1810512"/>
              <a:gd name="connsiteY2" fmla="*/ 1194286 h 1194286"/>
              <a:gd name="connsiteX3" fmla="*/ 0 w 1810512"/>
              <a:gd name="connsiteY3" fmla="*/ 1194286 h 1194286"/>
              <a:gd name="connsiteX0" fmla="*/ 19878 w 1194286"/>
              <a:gd name="connsiteY0" fmla="*/ 1154530 h 1194286"/>
              <a:gd name="connsiteX1" fmla="*/ 0 w 1194286"/>
              <a:gd name="connsiteY1" fmla="*/ 0 h 1194286"/>
              <a:gd name="connsiteX2" fmla="*/ 1194286 w 1194286"/>
              <a:gd name="connsiteY2" fmla="*/ 1194286 h 1194286"/>
              <a:gd name="connsiteX3" fmla="*/ 19878 w 1194286"/>
              <a:gd name="connsiteY3" fmla="*/ 1154530 h 1194286"/>
              <a:gd name="connsiteX0" fmla="*/ 0 w 1204225"/>
              <a:gd name="connsiteY0" fmla="*/ 1224104 h 1224104"/>
              <a:gd name="connsiteX1" fmla="*/ 9939 w 1204225"/>
              <a:gd name="connsiteY1" fmla="*/ 0 h 1224104"/>
              <a:gd name="connsiteX2" fmla="*/ 1204225 w 1204225"/>
              <a:gd name="connsiteY2" fmla="*/ 1194286 h 1224104"/>
              <a:gd name="connsiteX3" fmla="*/ 0 w 1204225"/>
              <a:gd name="connsiteY3" fmla="*/ 1224104 h 1224104"/>
              <a:gd name="connsiteX0" fmla="*/ 0 w 2406860"/>
              <a:gd name="connsiteY0" fmla="*/ 1184347 h 1194286"/>
              <a:gd name="connsiteX1" fmla="*/ 1212574 w 2406860"/>
              <a:gd name="connsiteY1" fmla="*/ 0 h 1194286"/>
              <a:gd name="connsiteX2" fmla="*/ 2406860 w 2406860"/>
              <a:gd name="connsiteY2" fmla="*/ 1194286 h 1194286"/>
              <a:gd name="connsiteX3" fmla="*/ 0 w 2406860"/>
              <a:gd name="connsiteY3" fmla="*/ 1184347 h 1194286"/>
              <a:gd name="connsiteX0" fmla="*/ 19878 w 2426738"/>
              <a:gd name="connsiteY0" fmla="*/ 1263860 h 1273799"/>
              <a:gd name="connsiteX1" fmla="*/ 0 w 2426738"/>
              <a:gd name="connsiteY1" fmla="*/ 0 h 1273799"/>
              <a:gd name="connsiteX2" fmla="*/ 2426738 w 2426738"/>
              <a:gd name="connsiteY2" fmla="*/ 1273799 h 1273799"/>
              <a:gd name="connsiteX3" fmla="*/ 19878 w 2426738"/>
              <a:gd name="connsiteY3" fmla="*/ 1263860 h 1273799"/>
              <a:gd name="connsiteX0" fmla="*/ 19878 w 2426738"/>
              <a:gd name="connsiteY0" fmla="*/ 1263860 h 1273799"/>
              <a:gd name="connsiteX1" fmla="*/ 0 w 2426738"/>
              <a:gd name="connsiteY1" fmla="*/ 0 h 1273799"/>
              <a:gd name="connsiteX2" fmla="*/ 2426738 w 2426738"/>
              <a:gd name="connsiteY2" fmla="*/ 1273799 h 1273799"/>
              <a:gd name="connsiteX3" fmla="*/ 19878 w 2426738"/>
              <a:gd name="connsiteY3" fmla="*/ 1263860 h 1273799"/>
              <a:gd name="connsiteX0" fmla="*/ 19878 w 2451273"/>
              <a:gd name="connsiteY0" fmla="*/ 1405476 h 1415415"/>
              <a:gd name="connsiteX1" fmla="*/ 0 w 2451273"/>
              <a:gd name="connsiteY1" fmla="*/ 141616 h 1415415"/>
              <a:gd name="connsiteX2" fmla="*/ 1185869 w 2451273"/>
              <a:gd name="connsiteY2" fmla="*/ 130767 h 1415415"/>
              <a:gd name="connsiteX3" fmla="*/ 2426738 w 2451273"/>
              <a:gd name="connsiteY3" fmla="*/ 1415415 h 1415415"/>
              <a:gd name="connsiteX4" fmla="*/ 19878 w 2451273"/>
              <a:gd name="connsiteY4" fmla="*/ 1405476 h 1415415"/>
              <a:gd name="connsiteX0" fmla="*/ 19878 w 2449561"/>
              <a:gd name="connsiteY0" fmla="*/ 1297760 h 1307699"/>
              <a:gd name="connsiteX1" fmla="*/ 0 w 2449561"/>
              <a:gd name="connsiteY1" fmla="*/ 33900 h 1307699"/>
              <a:gd name="connsiteX2" fmla="*/ 1096659 w 2449561"/>
              <a:gd name="connsiteY2" fmla="*/ 457948 h 1307699"/>
              <a:gd name="connsiteX3" fmla="*/ 2426738 w 2449561"/>
              <a:gd name="connsiteY3" fmla="*/ 1307699 h 1307699"/>
              <a:gd name="connsiteX4" fmla="*/ 19878 w 2449561"/>
              <a:gd name="connsiteY4" fmla="*/ 1297760 h 1307699"/>
              <a:gd name="connsiteX0" fmla="*/ 19878 w 2450821"/>
              <a:gd name="connsiteY0" fmla="*/ 1405476 h 1415415"/>
              <a:gd name="connsiteX1" fmla="*/ 0 w 2450821"/>
              <a:gd name="connsiteY1" fmla="*/ 141616 h 1415415"/>
              <a:gd name="connsiteX2" fmla="*/ 1163566 w 2450821"/>
              <a:gd name="connsiteY2" fmla="*/ 130767 h 1415415"/>
              <a:gd name="connsiteX3" fmla="*/ 2426738 w 2450821"/>
              <a:gd name="connsiteY3" fmla="*/ 1415415 h 1415415"/>
              <a:gd name="connsiteX4" fmla="*/ 19878 w 2450821"/>
              <a:gd name="connsiteY4" fmla="*/ 1405476 h 1415415"/>
              <a:gd name="connsiteX0" fmla="*/ 2094004 w 2450821"/>
              <a:gd name="connsiteY0" fmla="*/ 2074549 h 2074549"/>
              <a:gd name="connsiteX1" fmla="*/ 0 w 2450821"/>
              <a:gd name="connsiteY1" fmla="*/ 141616 h 2074549"/>
              <a:gd name="connsiteX2" fmla="*/ 1163566 w 2450821"/>
              <a:gd name="connsiteY2" fmla="*/ 130767 h 2074549"/>
              <a:gd name="connsiteX3" fmla="*/ 2426738 w 2450821"/>
              <a:gd name="connsiteY3" fmla="*/ 1415415 h 2074549"/>
              <a:gd name="connsiteX4" fmla="*/ 2094004 w 2450821"/>
              <a:gd name="connsiteY4" fmla="*/ 2074549 h 2074549"/>
              <a:gd name="connsiteX0" fmla="*/ 2105155 w 2461972"/>
              <a:gd name="connsiteY0" fmla="*/ 1966563 h 1966563"/>
              <a:gd name="connsiteX1" fmla="*/ 0 w 2461972"/>
              <a:gd name="connsiteY1" fmla="*/ 1293718 h 1966563"/>
              <a:gd name="connsiteX2" fmla="*/ 1174717 w 2461972"/>
              <a:gd name="connsiteY2" fmla="*/ 22781 h 1966563"/>
              <a:gd name="connsiteX3" fmla="*/ 2437889 w 2461972"/>
              <a:gd name="connsiteY3" fmla="*/ 1307429 h 1966563"/>
              <a:gd name="connsiteX4" fmla="*/ 2105155 w 2461972"/>
              <a:gd name="connsiteY4" fmla="*/ 1966563 h 1966563"/>
              <a:gd name="connsiteX0" fmla="*/ 2105155 w 2440122"/>
              <a:gd name="connsiteY0" fmla="*/ 1966563 h 1966563"/>
              <a:gd name="connsiteX1" fmla="*/ 0 w 2440122"/>
              <a:gd name="connsiteY1" fmla="*/ 1293718 h 1966563"/>
              <a:gd name="connsiteX2" fmla="*/ 1174717 w 2440122"/>
              <a:gd name="connsiteY2" fmla="*/ 22781 h 1966563"/>
              <a:gd name="connsiteX3" fmla="*/ 2415587 w 2440122"/>
              <a:gd name="connsiteY3" fmla="*/ 1307429 h 1966563"/>
              <a:gd name="connsiteX4" fmla="*/ 2105155 w 2440122"/>
              <a:gd name="connsiteY4" fmla="*/ 1966563 h 1966563"/>
              <a:gd name="connsiteX0" fmla="*/ 2182237 w 2505426"/>
              <a:gd name="connsiteY0" fmla="*/ 1933634 h 1933634"/>
              <a:gd name="connsiteX1" fmla="*/ 77082 w 2505426"/>
              <a:gd name="connsiteY1" fmla="*/ 1260789 h 1933634"/>
              <a:gd name="connsiteX2" fmla="*/ 158982 w 2505426"/>
              <a:gd name="connsiteY2" fmla="*/ 23305 h 1933634"/>
              <a:gd name="connsiteX3" fmla="*/ 2492669 w 2505426"/>
              <a:gd name="connsiteY3" fmla="*/ 1274500 h 1933634"/>
              <a:gd name="connsiteX4" fmla="*/ 2182237 w 2505426"/>
              <a:gd name="connsiteY4" fmla="*/ 1933634 h 1933634"/>
              <a:gd name="connsiteX0" fmla="*/ 2182237 w 2182237"/>
              <a:gd name="connsiteY0" fmla="*/ 1954415 h 1954415"/>
              <a:gd name="connsiteX1" fmla="*/ 77082 w 2182237"/>
              <a:gd name="connsiteY1" fmla="*/ 1281570 h 1954415"/>
              <a:gd name="connsiteX2" fmla="*/ 158982 w 2182237"/>
              <a:gd name="connsiteY2" fmla="*/ 44086 h 1954415"/>
              <a:gd name="connsiteX3" fmla="*/ 1310640 w 2182237"/>
              <a:gd name="connsiteY3" fmla="*/ 35193 h 1954415"/>
              <a:gd name="connsiteX4" fmla="*/ 2182237 w 2182237"/>
              <a:gd name="connsiteY4" fmla="*/ 1954415 h 1954415"/>
              <a:gd name="connsiteX0" fmla="*/ 2472169 w 2472169"/>
              <a:gd name="connsiteY0" fmla="*/ 1285342 h 1285342"/>
              <a:gd name="connsiteX1" fmla="*/ 77082 w 2472169"/>
              <a:gd name="connsiteY1" fmla="*/ 1281570 h 1285342"/>
              <a:gd name="connsiteX2" fmla="*/ 158982 w 2472169"/>
              <a:gd name="connsiteY2" fmla="*/ 44086 h 1285342"/>
              <a:gd name="connsiteX3" fmla="*/ 1310640 w 2472169"/>
              <a:gd name="connsiteY3" fmla="*/ 35193 h 1285342"/>
              <a:gd name="connsiteX4" fmla="*/ 2472169 w 2472169"/>
              <a:gd name="connsiteY4" fmla="*/ 1285342 h 1285342"/>
              <a:gd name="connsiteX0" fmla="*/ 2606885 w 2606885"/>
              <a:gd name="connsiteY0" fmla="*/ 1368538 h 1368538"/>
              <a:gd name="connsiteX1" fmla="*/ 211798 w 2606885"/>
              <a:gd name="connsiteY1" fmla="*/ 1364766 h 1368538"/>
              <a:gd name="connsiteX2" fmla="*/ 104121 w 2606885"/>
              <a:gd name="connsiteY2" fmla="*/ 1075137 h 1368538"/>
              <a:gd name="connsiteX3" fmla="*/ 293698 w 2606885"/>
              <a:gd name="connsiteY3" fmla="*/ 127282 h 1368538"/>
              <a:gd name="connsiteX4" fmla="*/ 1445356 w 2606885"/>
              <a:gd name="connsiteY4" fmla="*/ 118389 h 1368538"/>
              <a:gd name="connsiteX5" fmla="*/ 2606885 w 2606885"/>
              <a:gd name="connsiteY5" fmla="*/ 1368538 h 1368538"/>
              <a:gd name="connsiteX0" fmla="*/ 2606885 w 2606885"/>
              <a:gd name="connsiteY0" fmla="*/ 1374488 h 1374488"/>
              <a:gd name="connsiteX1" fmla="*/ 211798 w 2606885"/>
              <a:gd name="connsiteY1" fmla="*/ 1370716 h 1374488"/>
              <a:gd name="connsiteX2" fmla="*/ 104121 w 2606885"/>
              <a:gd name="connsiteY2" fmla="*/ 1081087 h 1374488"/>
              <a:gd name="connsiteX3" fmla="*/ 237945 w 2606885"/>
              <a:gd name="connsiteY3" fmla="*/ 122081 h 1374488"/>
              <a:gd name="connsiteX4" fmla="*/ 1445356 w 2606885"/>
              <a:gd name="connsiteY4" fmla="*/ 124339 h 1374488"/>
              <a:gd name="connsiteX5" fmla="*/ 2606885 w 2606885"/>
              <a:gd name="connsiteY5" fmla="*/ 1374488 h 137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885" h="1374488">
                <a:moveTo>
                  <a:pt x="2606885" y="1374488"/>
                </a:moveTo>
                <a:lnTo>
                  <a:pt x="211798" y="1370716"/>
                </a:lnTo>
                <a:cubicBezTo>
                  <a:pt x="-181168" y="1344118"/>
                  <a:pt x="90471" y="1287334"/>
                  <a:pt x="104121" y="1081087"/>
                </a:cubicBezTo>
                <a:cubicBezTo>
                  <a:pt x="117771" y="874840"/>
                  <a:pt x="38567" y="303841"/>
                  <a:pt x="237945" y="122081"/>
                </a:cubicBezTo>
                <a:cubicBezTo>
                  <a:pt x="437323" y="-59679"/>
                  <a:pt x="1641546" y="-21205"/>
                  <a:pt x="1445356" y="124339"/>
                </a:cubicBezTo>
                <a:lnTo>
                  <a:pt x="2606885" y="1374488"/>
                </a:lnTo>
                <a:close/>
              </a:path>
            </a:pathLst>
          </a:custGeom>
          <a:pattFill prst="dkVert">
            <a:fgClr>
              <a:srgbClr val="00863D"/>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3" name="Straight Connector 2"/>
          <p:cNvCxnSpPr>
            <a:cxnSpLocks noChangeAspect="1"/>
          </p:cNvCxnSpPr>
          <p:nvPr/>
        </p:nvCxnSpPr>
        <p:spPr>
          <a:xfrm flipV="1">
            <a:off x="2660492" y="1874170"/>
            <a:ext cx="3551379" cy="355405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6166294" y="1598227"/>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41525" y="3553610"/>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035881" y="3342940"/>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1" name="TextBox 20"/>
          <p:cNvSpPr txBox="1"/>
          <p:nvPr/>
        </p:nvSpPr>
        <p:spPr>
          <a:xfrm>
            <a:off x="4340940" y="5722391"/>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546403" cy="461665"/>
          </a:xfrm>
          <a:prstGeom prst="rect">
            <a:avLst/>
          </a:prstGeom>
          <a:noFill/>
        </p:spPr>
        <p:txBody>
          <a:bodyPr wrap="none" rtlCol="0">
            <a:spAutoFit/>
          </a:bodyPr>
          <a:lstStyle/>
          <a:p>
            <a:r>
              <a:rPr lang="en-US" sz="2400" dirty="0">
                <a:solidFill>
                  <a:srgbClr val="C00000"/>
                </a:solidFill>
              </a:rPr>
              <a:t>Employers’ Surplus</a:t>
            </a:r>
          </a:p>
        </p:txBody>
      </p:sp>
      <p:sp>
        <p:nvSpPr>
          <p:cNvPr id="24" name="TextBox 23">
            <a:extLst>
              <a:ext uri="{FF2B5EF4-FFF2-40B4-BE49-F238E27FC236}">
                <a16:creationId xmlns:a16="http://schemas.microsoft.com/office/drawing/2014/main" id="{89B2BE59-7ED4-531F-E998-767499F8F308}"/>
              </a:ext>
            </a:extLst>
          </p:cNvPr>
          <p:cNvSpPr txBox="1"/>
          <p:nvPr/>
        </p:nvSpPr>
        <p:spPr>
          <a:xfrm>
            <a:off x="3311125" y="4946013"/>
            <a:ext cx="2451850" cy="461665"/>
          </a:xfrm>
          <a:prstGeom prst="rect">
            <a:avLst/>
          </a:prstGeom>
          <a:noFill/>
        </p:spPr>
        <p:txBody>
          <a:bodyPr wrap="square" rtlCol="0">
            <a:spAutoFit/>
          </a:bodyPr>
          <a:lstStyle/>
          <a:p>
            <a:r>
              <a:rPr lang="en-US" sz="2400" dirty="0">
                <a:solidFill>
                  <a:srgbClr val="00863D"/>
                </a:solidFill>
              </a:rPr>
              <a:t>Workers’ Surplus</a:t>
            </a:r>
          </a:p>
        </p:txBody>
      </p:sp>
      <p:cxnSp>
        <p:nvCxnSpPr>
          <p:cNvPr id="25" name="Straight Arrow Connector 24">
            <a:extLst>
              <a:ext uri="{FF2B5EF4-FFF2-40B4-BE49-F238E27FC236}">
                <a16:creationId xmlns:a16="http://schemas.microsoft.com/office/drawing/2014/main" id="{12FACF75-B1CA-D454-BE24-54B56A5EAED1}"/>
              </a:ext>
            </a:extLst>
          </p:cNvPr>
          <p:cNvCxnSpPr>
            <a:cxnSpLocks/>
          </p:cNvCxnSpPr>
          <p:nvPr/>
        </p:nvCxnSpPr>
        <p:spPr>
          <a:xfrm flipH="1" flipV="1">
            <a:off x="3373121" y="4276595"/>
            <a:ext cx="520973" cy="669418"/>
          </a:xfrm>
          <a:prstGeom prst="straightConnector1">
            <a:avLst/>
          </a:prstGeom>
          <a:ln w="38100">
            <a:solidFill>
              <a:srgbClr val="00863D"/>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Union monopoly chooses W to maximize workers’ surplus subject to L=D(W)</a:t>
            </a:r>
          </a:p>
        </p:txBody>
      </p:sp>
      <p:sp>
        <p:nvSpPr>
          <p:cNvPr id="27" name="TextBox 26">
            <a:extLst>
              <a:ext uri="{FF2B5EF4-FFF2-40B4-BE49-F238E27FC236}">
                <a16:creationId xmlns:a16="http://schemas.microsoft.com/office/drawing/2014/main" id="{275592CC-84BA-D995-B76F-AF33FACA6024}"/>
              </a:ext>
            </a:extLst>
          </p:cNvPr>
          <p:cNvSpPr txBox="1"/>
          <p:nvPr/>
        </p:nvSpPr>
        <p:spPr>
          <a:xfrm>
            <a:off x="846150" y="6080410"/>
            <a:ext cx="9118379" cy="830997"/>
          </a:xfrm>
          <a:prstGeom prst="rect">
            <a:avLst/>
          </a:prstGeom>
          <a:noFill/>
        </p:spPr>
        <p:txBody>
          <a:bodyPr wrap="square" rtlCol="0">
            <a:spAutoFit/>
          </a:bodyPr>
          <a:lstStyle/>
          <a:p>
            <a:r>
              <a:rPr lang="en-US" sz="2400" dirty="0">
                <a:solidFill>
                  <a:srgbClr val="C00000"/>
                </a:solidFill>
              </a:rPr>
              <a:t>Union squeezes employers’ surplus (equitable) and </a:t>
            </a:r>
          </a:p>
          <a:p>
            <a:r>
              <a:rPr lang="en-US" sz="2400" dirty="0">
                <a:solidFill>
                  <a:srgbClr val="C00000"/>
                </a:solidFill>
              </a:rPr>
              <a:t>creates deadweight loss (inefficient)</a:t>
            </a:r>
          </a:p>
        </p:txBody>
      </p:sp>
      <p:sp>
        <p:nvSpPr>
          <p:cNvPr id="2" name="Right Triangle 24">
            <a:extLst>
              <a:ext uri="{FF2B5EF4-FFF2-40B4-BE49-F238E27FC236}">
                <a16:creationId xmlns:a16="http://schemas.microsoft.com/office/drawing/2014/main" id="{E7C575F7-6695-2F7F-2899-4713AECBFFB4}"/>
              </a:ext>
            </a:extLst>
          </p:cNvPr>
          <p:cNvSpPr/>
          <p:nvPr/>
        </p:nvSpPr>
        <p:spPr>
          <a:xfrm>
            <a:off x="3939228" y="2962388"/>
            <a:ext cx="575637" cy="1188993"/>
          </a:xfrm>
          <a:custGeom>
            <a:avLst/>
            <a:gdLst>
              <a:gd name="connsiteX0" fmla="*/ 0 w 654579"/>
              <a:gd name="connsiteY0" fmla="*/ 491655 h 491655"/>
              <a:gd name="connsiteX1" fmla="*/ 0 w 654579"/>
              <a:gd name="connsiteY1" fmla="*/ 0 h 491655"/>
              <a:gd name="connsiteX2" fmla="*/ 654579 w 654579"/>
              <a:gd name="connsiteY2" fmla="*/ 491655 h 491655"/>
              <a:gd name="connsiteX3" fmla="*/ 0 w 654579"/>
              <a:gd name="connsiteY3" fmla="*/ 491655 h 491655"/>
              <a:gd name="connsiteX0" fmla="*/ 10510 w 665089"/>
              <a:gd name="connsiteY0" fmla="*/ 575738 h 575738"/>
              <a:gd name="connsiteX1" fmla="*/ 0 w 665089"/>
              <a:gd name="connsiteY1" fmla="*/ 0 h 575738"/>
              <a:gd name="connsiteX2" fmla="*/ 665089 w 665089"/>
              <a:gd name="connsiteY2" fmla="*/ 575738 h 575738"/>
              <a:gd name="connsiteX3" fmla="*/ 10510 w 665089"/>
              <a:gd name="connsiteY3" fmla="*/ 575738 h 575738"/>
              <a:gd name="connsiteX0" fmla="*/ 0 w 665089"/>
              <a:gd name="connsiteY0" fmla="*/ 1069724 h 1069724"/>
              <a:gd name="connsiteX1" fmla="*/ 0 w 665089"/>
              <a:gd name="connsiteY1" fmla="*/ 0 h 1069724"/>
              <a:gd name="connsiteX2" fmla="*/ 665089 w 665089"/>
              <a:gd name="connsiteY2" fmla="*/ 575738 h 1069724"/>
              <a:gd name="connsiteX3" fmla="*/ 0 w 665089"/>
              <a:gd name="connsiteY3" fmla="*/ 1069724 h 1069724"/>
              <a:gd name="connsiteX0" fmla="*/ 0 w 665089"/>
              <a:gd name="connsiteY0" fmla="*/ 1119419 h 1119419"/>
              <a:gd name="connsiteX1" fmla="*/ 0 w 665089"/>
              <a:gd name="connsiteY1" fmla="*/ 0 h 1119419"/>
              <a:gd name="connsiteX2" fmla="*/ 665089 w 665089"/>
              <a:gd name="connsiteY2" fmla="*/ 625433 h 1119419"/>
              <a:gd name="connsiteX3" fmla="*/ 0 w 665089"/>
              <a:gd name="connsiteY3" fmla="*/ 1119419 h 1119419"/>
              <a:gd name="connsiteX0" fmla="*/ 0 w 665089"/>
              <a:gd name="connsiteY0" fmla="*/ 1188993 h 1188993"/>
              <a:gd name="connsiteX1" fmla="*/ 0 w 665089"/>
              <a:gd name="connsiteY1" fmla="*/ 0 h 1188993"/>
              <a:gd name="connsiteX2" fmla="*/ 665089 w 665089"/>
              <a:gd name="connsiteY2" fmla="*/ 625433 h 1188993"/>
              <a:gd name="connsiteX3" fmla="*/ 0 w 665089"/>
              <a:gd name="connsiteY3" fmla="*/ 1188993 h 1188993"/>
              <a:gd name="connsiteX0" fmla="*/ 0 w 575637"/>
              <a:gd name="connsiteY0" fmla="*/ 1188993 h 1188993"/>
              <a:gd name="connsiteX1" fmla="*/ 0 w 575637"/>
              <a:gd name="connsiteY1" fmla="*/ 0 h 1188993"/>
              <a:gd name="connsiteX2" fmla="*/ 575637 w 575637"/>
              <a:gd name="connsiteY2" fmla="*/ 595616 h 1188993"/>
              <a:gd name="connsiteX3" fmla="*/ 0 w 575637"/>
              <a:gd name="connsiteY3" fmla="*/ 1188993 h 1188993"/>
            </a:gdLst>
            <a:ahLst/>
            <a:cxnLst>
              <a:cxn ang="0">
                <a:pos x="connsiteX0" y="connsiteY0"/>
              </a:cxn>
              <a:cxn ang="0">
                <a:pos x="connsiteX1" y="connsiteY1"/>
              </a:cxn>
              <a:cxn ang="0">
                <a:pos x="connsiteX2" y="connsiteY2"/>
              </a:cxn>
              <a:cxn ang="0">
                <a:pos x="connsiteX3" y="connsiteY3"/>
              </a:cxn>
            </a:cxnLst>
            <a:rect l="l" t="t" r="r" b="b"/>
            <a:pathLst>
              <a:path w="575637" h="1188993">
                <a:moveTo>
                  <a:pt x="0" y="1188993"/>
                </a:moveTo>
                <a:lnTo>
                  <a:pt x="0" y="0"/>
                </a:lnTo>
                <a:lnTo>
                  <a:pt x="575637" y="595616"/>
                </a:lnTo>
                <a:lnTo>
                  <a:pt x="0" y="1188993"/>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3669A12-2094-47E8-0360-1323727E3E1B}"/>
              </a:ext>
            </a:extLst>
          </p:cNvPr>
          <p:cNvCxnSpPr>
            <a:cxnSpLocks/>
          </p:cNvCxnSpPr>
          <p:nvPr/>
        </p:nvCxnSpPr>
        <p:spPr>
          <a:xfrm>
            <a:off x="3933851" y="2949914"/>
            <a:ext cx="0" cy="27342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21F9A7-97D5-512F-3F91-A193AD090665}"/>
              </a:ext>
            </a:extLst>
          </p:cNvPr>
          <p:cNvSpPr txBox="1"/>
          <p:nvPr/>
        </p:nvSpPr>
        <p:spPr>
          <a:xfrm>
            <a:off x="3781161" y="5745703"/>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cxnSp>
        <p:nvCxnSpPr>
          <p:cNvPr id="11" name="Straight Connector 10">
            <a:extLst>
              <a:ext uri="{FF2B5EF4-FFF2-40B4-BE49-F238E27FC236}">
                <a16:creationId xmlns:a16="http://schemas.microsoft.com/office/drawing/2014/main" id="{7B6FC594-C6DE-6E6F-D052-2B765CC62E3D}"/>
              </a:ext>
            </a:extLst>
          </p:cNvPr>
          <p:cNvCxnSpPr>
            <a:cxnSpLocks/>
          </p:cNvCxnSpPr>
          <p:nvPr/>
        </p:nvCxnSpPr>
        <p:spPr>
          <a:xfrm>
            <a:off x="2654040" y="2953173"/>
            <a:ext cx="1293506"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92C56F4-A631-384C-7CD5-AE95E9843437}"/>
              </a:ext>
            </a:extLst>
          </p:cNvPr>
          <p:cNvSpPr txBox="1"/>
          <p:nvPr/>
        </p:nvSpPr>
        <p:spPr>
          <a:xfrm>
            <a:off x="2036422" y="2736422"/>
            <a:ext cx="815345" cy="445635"/>
          </a:xfrm>
          <a:prstGeom prst="rect">
            <a:avLst/>
          </a:prstGeom>
          <a:noFill/>
        </p:spPr>
        <p:txBody>
          <a:bodyPr wrap="square" rtlCol="0">
            <a:spAutoFit/>
          </a:bodyPr>
          <a:lstStyle/>
          <a:p>
            <a:pPr>
              <a:lnSpc>
                <a:spcPct val="80000"/>
              </a:lnSpc>
            </a:pPr>
            <a:r>
              <a:rPr lang="en-US" sz="2800" dirty="0">
                <a:solidFill>
                  <a:srgbClr val="003399"/>
                </a:solidFill>
              </a:rPr>
              <a:t>W</a:t>
            </a:r>
          </a:p>
        </p:txBody>
      </p:sp>
      <p:sp>
        <p:nvSpPr>
          <p:cNvPr id="29" name="TextBox 28">
            <a:extLst>
              <a:ext uri="{FF2B5EF4-FFF2-40B4-BE49-F238E27FC236}">
                <a16:creationId xmlns:a16="http://schemas.microsoft.com/office/drawing/2014/main" id="{B75CCB3C-C646-DF37-C632-1372C93DA0C2}"/>
              </a:ext>
            </a:extLst>
          </p:cNvPr>
          <p:cNvSpPr txBox="1"/>
          <p:nvPr/>
        </p:nvSpPr>
        <p:spPr>
          <a:xfrm>
            <a:off x="4991192" y="3296136"/>
            <a:ext cx="2226122" cy="738664"/>
          </a:xfrm>
          <a:prstGeom prst="rect">
            <a:avLst/>
          </a:prstGeom>
          <a:noFill/>
        </p:spPr>
        <p:txBody>
          <a:bodyPr wrap="none" rtlCol="0">
            <a:spAutoFit/>
          </a:bodyPr>
          <a:lstStyle/>
          <a:p>
            <a:r>
              <a:rPr lang="en-US" sz="2400" dirty="0"/>
              <a:t>Deadweight loss</a:t>
            </a:r>
          </a:p>
          <a:p>
            <a:endParaRPr lang="en-US" dirty="0"/>
          </a:p>
        </p:txBody>
      </p:sp>
      <p:cxnSp>
        <p:nvCxnSpPr>
          <p:cNvPr id="30" name="Straight Arrow Connector 29">
            <a:extLst>
              <a:ext uri="{FF2B5EF4-FFF2-40B4-BE49-F238E27FC236}">
                <a16:creationId xmlns:a16="http://schemas.microsoft.com/office/drawing/2014/main" id="{32FCE1F0-91C7-EE81-28F3-FD593AE13979}"/>
              </a:ext>
            </a:extLst>
          </p:cNvPr>
          <p:cNvCxnSpPr>
            <a:cxnSpLocks/>
          </p:cNvCxnSpPr>
          <p:nvPr/>
        </p:nvCxnSpPr>
        <p:spPr>
          <a:xfrm flipH="1" flipV="1">
            <a:off x="4227046" y="3453384"/>
            <a:ext cx="764146" cy="88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ight Triangle 4">
            <a:extLst>
              <a:ext uri="{FF2B5EF4-FFF2-40B4-BE49-F238E27FC236}">
                <a16:creationId xmlns:a16="http://schemas.microsoft.com/office/drawing/2014/main" id="{3D7C797B-EB78-1C7B-E359-3B63F3F7A88D}"/>
              </a:ext>
            </a:extLst>
          </p:cNvPr>
          <p:cNvSpPr/>
          <p:nvPr/>
        </p:nvSpPr>
        <p:spPr>
          <a:xfrm>
            <a:off x="2694740" y="1749151"/>
            <a:ext cx="1199354" cy="1186776"/>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124200" y="2006256"/>
            <a:ext cx="863972" cy="508344"/>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DE6681C-35C4-8443-FDAB-466218D19CE0}"/>
              </a:ext>
            </a:extLst>
          </p:cNvPr>
          <p:cNvSpPr/>
          <p:nvPr/>
        </p:nvSpPr>
        <p:spPr>
          <a:xfrm>
            <a:off x="3861576" y="2881977"/>
            <a:ext cx="103810" cy="130801"/>
          </a:xfrm>
          <a:prstGeom prst="ellipse">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349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8122920" cy="6035040"/>
          </a:xfrm>
          <a:solidFill>
            <a:schemeClr val="bg1"/>
          </a:solidFill>
        </p:spPr>
        <p:txBody>
          <a:bodyPr tIns="0" bIns="0">
            <a:noAutofit/>
          </a:bodyPr>
          <a:lstStyle/>
          <a:p>
            <a:pPr marL="0" lvl="1" indent="0" algn="ctr">
              <a:spcBef>
                <a:spcPts val="0"/>
              </a:spcBef>
              <a:buClr>
                <a:srgbClr val="003399"/>
              </a:buClr>
              <a:buNone/>
            </a:pPr>
            <a:r>
              <a:rPr lang="en-US" sz="3200" dirty="0">
                <a:solidFill>
                  <a:srgbClr val="003399"/>
                </a:solidFill>
              </a:rPr>
              <a:t>Poll on Unions</a:t>
            </a:r>
          </a:p>
          <a:p>
            <a:pPr marL="0" lvl="1" indent="0">
              <a:spcBef>
                <a:spcPts val="2400"/>
              </a:spcBef>
              <a:buClr>
                <a:srgbClr val="003399"/>
              </a:buClr>
              <a:buNone/>
            </a:pPr>
            <a:r>
              <a:rPr lang="en-US" dirty="0">
                <a:solidFill>
                  <a:srgbClr val="CC0000"/>
                </a:solidFill>
              </a:rPr>
              <a:t>Poll: </a:t>
            </a:r>
            <a:r>
              <a:rPr lang="en-US" dirty="0"/>
              <a:t>What best fits your views on Unions? </a:t>
            </a:r>
          </a:p>
          <a:p>
            <a:pPr marL="514350" lvl="1" indent="-514350">
              <a:spcBef>
                <a:spcPts val="2400"/>
              </a:spcBef>
              <a:buClr>
                <a:srgbClr val="003399"/>
              </a:buClr>
              <a:buAutoNum type="alphaUcPeriod"/>
            </a:pPr>
            <a:r>
              <a:rPr lang="en-US" dirty="0"/>
              <a:t>I dislike Unions because they interfere with the working of the free market and create deadweight loss</a:t>
            </a:r>
          </a:p>
          <a:p>
            <a:pPr marL="514350" lvl="1" indent="-514350">
              <a:spcBef>
                <a:spcPts val="2400"/>
              </a:spcBef>
              <a:buClr>
                <a:srgbClr val="003399"/>
              </a:buClr>
              <a:buAutoNum type="alphaUcPeriod"/>
            </a:pPr>
            <a:r>
              <a:rPr lang="en-US" dirty="0"/>
              <a:t>I dislike Unions because they hurt the profits of employers</a:t>
            </a:r>
          </a:p>
          <a:p>
            <a:pPr marL="514350" lvl="1" indent="-514350">
              <a:spcBef>
                <a:spcPts val="2400"/>
              </a:spcBef>
              <a:buClr>
                <a:srgbClr val="003399"/>
              </a:buClr>
              <a:buAutoNum type="alphaUcPeriod"/>
            </a:pPr>
            <a:r>
              <a:rPr lang="en-US" dirty="0"/>
              <a:t>I like Unions because they help workers get better pay</a:t>
            </a:r>
          </a:p>
          <a:p>
            <a:pPr marL="514350" lvl="1" indent="-514350">
              <a:spcBef>
                <a:spcPts val="2400"/>
              </a:spcBef>
              <a:buClr>
                <a:srgbClr val="003399"/>
              </a:buClr>
              <a:buAutoNum type="alphaUcPeriod"/>
            </a:pPr>
            <a:r>
              <a:rPr lang="en-US" dirty="0"/>
              <a:t>I like Unions because they prevent employers from exploiting their workers </a:t>
            </a:r>
          </a:p>
        </p:txBody>
      </p:sp>
    </p:spTree>
    <p:extLst>
      <p:ext uri="{BB962C8B-B14F-4D97-AF65-F5344CB8AC3E}">
        <p14:creationId xmlns:p14="http://schemas.microsoft.com/office/powerpoint/2010/main" val="100046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We can talk about the labor market at different levels:</a:t>
            </a:r>
          </a:p>
          <a:p>
            <a:pPr marL="365760" indent="-365760">
              <a:spcBef>
                <a:spcPts val="2400"/>
              </a:spcBef>
              <a:buClr>
                <a:srgbClr val="003399"/>
              </a:buClr>
            </a:pPr>
            <a:r>
              <a:rPr lang="en-US" sz="2800" dirty="0"/>
              <a:t>Market for labor for a particular occupation or industry (plumbers, software engineers, construction workers) in particular geographical area</a:t>
            </a:r>
          </a:p>
          <a:p>
            <a:pPr marL="365760" indent="-365760">
              <a:spcBef>
                <a:spcPts val="2400"/>
              </a:spcBef>
              <a:buClr>
                <a:srgbClr val="003399"/>
              </a:buClr>
            </a:pPr>
            <a:r>
              <a:rPr lang="en-US" sz="2800" dirty="0"/>
              <a:t>Market for workers with particular demographic characteristics (teenagers, prime age workers, single parents)</a:t>
            </a:r>
          </a:p>
          <a:p>
            <a:pPr marL="365760" indent="-365760">
              <a:spcBef>
                <a:spcPts val="2400"/>
              </a:spcBef>
              <a:buClr>
                <a:srgbClr val="003399"/>
              </a:buClr>
            </a:pPr>
            <a:r>
              <a:rPr lang="en-US" sz="2800" dirty="0"/>
              <a:t>Market for workers with particular skills (high-skilled and low-skilled, as valued by the market).</a:t>
            </a:r>
          </a:p>
        </p:txBody>
      </p:sp>
    </p:spTree>
    <p:extLst>
      <p:ext uri="{BB962C8B-B14F-4D97-AF65-F5344CB8AC3E}">
        <p14:creationId xmlns:p14="http://schemas.microsoft.com/office/powerpoint/2010/main" val="420870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
            <a:ext cx="8382000" cy="601980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Firms’ vs. workers’ power in the labor market</a:t>
            </a:r>
          </a:p>
          <a:p>
            <a:pPr marL="365760" indent="-365760">
              <a:spcBef>
                <a:spcPts val="2400"/>
              </a:spcBef>
              <a:buClr>
                <a:srgbClr val="003399"/>
              </a:buClr>
            </a:pPr>
            <a:r>
              <a:rPr lang="en-US" sz="2600" dirty="0"/>
              <a:t>Real world has both monopsony power on the employer side and union power on the workers’ side</a:t>
            </a:r>
          </a:p>
          <a:p>
            <a:pPr marL="365760" indent="-365760">
              <a:spcBef>
                <a:spcPts val="2400"/>
              </a:spcBef>
              <a:buClr>
                <a:srgbClr val="003399"/>
              </a:buClr>
            </a:pPr>
            <a:r>
              <a:rPr lang="en-US" sz="2600" dirty="0"/>
              <a:t>If wages are high and profits are low then workers have more power than firms. </a:t>
            </a:r>
          </a:p>
          <a:p>
            <a:pPr marL="365760" indent="-365760">
              <a:spcBef>
                <a:spcPts val="2400"/>
              </a:spcBef>
              <a:buClr>
                <a:srgbClr val="003399"/>
              </a:buClr>
            </a:pPr>
            <a:r>
              <a:rPr lang="en-US" sz="2600" dirty="0"/>
              <a:t>If wages are low and profits are high then firms likely have more power than workers.</a:t>
            </a:r>
          </a:p>
          <a:p>
            <a:pPr marL="365760" indent="-365760">
              <a:spcBef>
                <a:spcPts val="2400"/>
              </a:spcBef>
              <a:buClr>
                <a:srgbClr val="003399"/>
              </a:buClr>
            </a:pPr>
            <a:r>
              <a:rPr lang="en-US" sz="2600" dirty="0"/>
              <a:t>Unbalanced power always leads to too little employment (as workers can’t be forced to work, and employers can’t be forced to hire)</a:t>
            </a:r>
          </a:p>
          <a:p>
            <a:pPr marL="365760" indent="-365760">
              <a:spcBef>
                <a:spcPts val="2400"/>
              </a:spcBef>
              <a:buClr>
                <a:srgbClr val="003399"/>
              </a:buClr>
            </a:pPr>
            <a:r>
              <a:rPr lang="en-US" sz="2600" dirty="0"/>
              <a:t>Empirically, unions reduce inequality. Not much effect on macro employment but reduce long hours per worker</a:t>
            </a:r>
          </a:p>
          <a:p>
            <a:pPr marL="365760" indent="-365760">
              <a:spcBef>
                <a:spcPts val="2400"/>
              </a:spcBef>
              <a:buClr>
                <a:srgbClr val="003399"/>
              </a:buClr>
            </a:pPr>
            <a:endParaRPr lang="en-US" sz="2400" dirty="0"/>
          </a:p>
        </p:txBody>
      </p:sp>
    </p:spTree>
    <p:extLst>
      <p:ext uri="{BB962C8B-B14F-4D97-AF65-F5344CB8AC3E}">
        <p14:creationId xmlns:p14="http://schemas.microsoft.com/office/powerpoint/2010/main" val="1633812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Q J Econ</a:t>
            </a:r>
            <a:r>
              <a:rPr lang="en-US" altLang="en-US" sz="1000">
                <a:solidFill>
                  <a:srgbClr val="333333"/>
                </a:solidFill>
              </a:rPr>
              <a:t>, Volume 136, Issue 3, August 2021, Pages 1325–1385, </a:t>
            </a:r>
            <a:r>
              <a:rPr lang="en-US" altLang="en-US" sz="1000">
                <a:solidFill>
                  <a:srgbClr val="333333"/>
                </a:solidFill>
                <a:hlinkClick r:id="rId3"/>
              </a:rPr>
              <a:t>https://doi.org/10.1093/qje/qjab012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I </a:t>
            </a:r>
            <a:r>
              <a:rPr lang="en-US" altLang="en-US" b="0"/>
              <a:t>Union Density and Inequality Measures, 1917–2019
Top-share individual income inequality is from Piketty, ...</a:t>
            </a: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4255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IV. Social Determinants of Labor Market</a:t>
            </a:r>
            <a:endParaRPr lang="en-US" sz="3200" i="1" cap="small" dirty="0">
              <a:solidFill>
                <a:srgbClr val="CC0000"/>
              </a:solidFill>
            </a:endParaRPr>
          </a:p>
        </p:txBody>
      </p:sp>
    </p:spTree>
    <p:extLst>
      <p:ext uri="{BB962C8B-B14F-4D97-AF65-F5344CB8AC3E}">
        <p14:creationId xmlns:p14="http://schemas.microsoft.com/office/powerpoint/2010/main" val="3524838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chemeClr val="tx2"/>
                </a:solidFill>
              </a:rPr>
              <a:t>Social determinants of labor supply </a:t>
            </a:r>
          </a:p>
          <a:p>
            <a:pPr marL="365760" indent="-365760">
              <a:spcBef>
                <a:spcPts val="2400"/>
              </a:spcBef>
              <a:buClr>
                <a:srgbClr val="003399"/>
              </a:buClr>
            </a:pPr>
            <a:r>
              <a:rPr lang="en-US" sz="2800" dirty="0"/>
              <a:t>Early industrialization: long-hours and low pay. Pay eventually catches up with productivity.   </a:t>
            </a:r>
          </a:p>
          <a:p>
            <a:pPr marL="365760" indent="-365760">
              <a:spcBef>
                <a:spcPts val="2400"/>
              </a:spcBef>
              <a:buClr>
                <a:srgbClr val="003399"/>
              </a:buClr>
            </a:pPr>
            <a:r>
              <a:rPr lang="en-US" sz="2800" dirty="0"/>
              <a:t>Hours of work regulated by union agreements, then overtime and vacation mandates</a:t>
            </a:r>
          </a:p>
          <a:p>
            <a:pPr marL="365760" indent="-365760">
              <a:spcBef>
                <a:spcPts val="2400"/>
              </a:spcBef>
              <a:buClr>
                <a:srgbClr val="003399"/>
              </a:buClr>
            </a:pPr>
            <a:r>
              <a:rPr lang="en-US" sz="2800" dirty="0"/>
              <a:t>Youth labor is regulated by labor laws/education mandates</a:t>
            </a:r>
          </a:p>
          <a:p>
            <a:pPr marL="365760" indent="-365760">
              <a:spcBef>
                <a:spcPts val="2400"/>
              </a:spcBef>
              <a:buClr>
                <a:srgbClr val="003399"/>
              </a:buClr>
            </a:pPr>
            <a:r>
              <a:rPr lang="en-US" sz="2800" dirty="0"/>
              <a:t>Old age labor regulated by retirement programs</a:t>
            </a:r>
          </a:p>
          <a:p>
            <a:pPr marL="365760" indent="-365760">
              <a:spcBef>
                <a:spcPts val="2400"/>
              </a:spcBef>
              <a:buClr>
                <a:srgbClr val="003399"/>
              </a:buClr>
            </a:pPr>
            <a:r>
              <a:rPr lang="en-US" sz="2800" dirty="0"/>
              <a:t>Female market labor driven by norms + child care policy</a:t>
            </a:r>
          </a:p>
        </p:txBody>
      </p:sp>
    </p:spTree>
    <p:extLst>
      <p:ext uri="{BB962C8B-B14F-4D97-AF65-F5344CB8AC3E}">
        <p14:creationId xmlns:p14="http://schemas.microsoft.com/office/powerpoint/2010/main" val="2429067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BA2CCC-F216-0E61-2AED-FEBB17EDB44A}"/>
              </a:ext>
            </a:extLst>
          </p:cNvPr>
          <p:cNvSpPr txBox="1"/>
          <p:nvPr/>
        </p:nvSpPr>
        <p:spPr>
          <a:xfrm>
            <a:off x="685800" y="279848"/>
            <a:ext cx="8546781" cy="461665"/>
          </a:xfrm>
          <a:prstGeom prst="rect">
            <a:avLst/>
          </a:prstGeom>
          <a:noFill/>
        </p:spPr>
        <p:txBody>
          <a:bodyPr wrap="square" rtlCol="0">
            <a:spAutoFit/>
          </a:bodyPr>
          <a:lstStyle/>
          <a:p>
            <a:r>
              <a:rPr lang="en-US" sz="2400" dirty="0">
                <a:solidFill>
                  <a:schemeClr val="tx2"/>
                </a:solidFill>
              </a:rPr>
              <a:t>British Industrialization: Real wage vs. Production per worker</a:t>
            </a:r>
          </a:p>
        </p:txBody>
      </p:sp>
      <p:sp>
        <p:nvSpPr>
          <p:cNvPr id="8" name="TextBox 7">
            <a:extLst>
              <a:ext uri="{FF2B5EF4-FFF2-40B4-BE49-F238E27FC236}">
                <a16:creationId xmlns:a16="http://schemas.microsoft.com/office/drawing/2014/main" id="{1F50C4B8-980B-3FE1-7F8B-30A978C62DD1}"/>
              </a:ext>
            </a:extLst>
          </p:cNvPr>
          <p:cNvSpPr txBox="1"/>
          <p:nvPr/>
        </p:nvSpPr>
        <p:spPr>
          <a:xfrm>
            <a:off x="457200" y="6369095"/>
            <a:ext cx="8510150" cy="369332"/>
          </a:xfrm>
          <a:prstGeom prst="rect">
            <a:avLst/>
          </a:prstGeom>
          <a:noFill/>
        </p:spPr>
        <p:txBody>
          <a:bodyPr wrap="none" rtlCol="0">
            <a:spAutoFit/>
          </a:bodyPr>
          <a:lstStyle/>
          <a:p>
            <a:r>
              <a:rPr lang="en-US" dirty="0">
                <a:solidFill>
                  <a:srgbClr val="C00000"/>
                </a:solidFill>
              </a:rPr>
              <a:t>Source is </a:t>
            </a:r>
            <a:r>
              <a:rPr lang="en-US" dirty="0">
                <a:solidFill>
                  <a:srgbClr val="C00000"/>
                </a:solidFill>
                <a:hlinkClick r:id="rId3"/>
              </a:rPr>
              <a:t>Allen (2001)</a:t>
            </a:r>
            <a:r>
              <a:rPr lang="en-US" dirty="0">
                <a:solidFill>
                  <a:srgbClr val="C00000"/>
                </a:solidFill>
              </a:rPr>
              <a:t>. Wages lag behind productivity for 50 years in first industrialization</a:t>
            </a:r>
          </a:p>
        </p:txBody>
      </p:sp>
      <p:pic>
        <p:nvPicPr>
          <p:cNvPr id="12" name="Picture 11" descr="A graph of a graph showing the rise of labor&#10;&#10;Description automatically generated with medium confidence">
            <a:extLst>
              <a:ext uri="{FF2B5EF4-FFF2-40B4-BE49-F238E27FC236}">
                <a16:creationId xmlns:a16="http://schemas.microsoft.com/office/drawing/2014/main" id="{F13D0061-5105-425D-F80F-5D01B10A4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893844"/>
            <a:ext cx="9106931" cy="5049756"/>
          </a:xfrm>
          <a:prstGeom prst="rect">
            <a:avLst/>
          </a:prstGeom>
        </p:spPr>
      </p:pic>
    </p:spTree>
    <p:extLst>
      <p:ext uri="{BB962C8B-B14F-4D97-AF65-F5344CB8AC3E}">
        <p14:creationId xmlns:p14="http://schemas.microsoft.com/office/powerpoint/2010/main" val="911659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5629526" y="3553609"/>
            <a:ext cx="2523869" cy="523220"/>
          </a:xfrm>
          <a:prstGeom prst="rect">
            <a:avLst/>
          </a:prstGeom>
          <a:noFill/>
        </p:spPr>
        <p:txBody>
          <a:bodyPr wrap="square" rtlCol="0">
            <a:spAutoFit/>
          </a:bodyPr>
          <a:lstStyle/>
          <a:p>
            <a:r>
              <a:rPr lang="en-US" sz="2800" dirty="0">
                <a:solidFill>
                  <a:srgbClr val="003399"/>
                </a:solidFill>
              </a:rPr>
              <a:t>Supply S</a:t>
            </a:r>
          </a:p>
        </p:txBody>
      </p:sp>
      <p:sp>
        <p:nvSpPr>
          <p:cNvPr id="20" name="TextBox 19"/>
          <p:cNvSpPr txBox="1"/>
          <p:nvPr/>
        </p:nvSpPr>
        <p:spPr>
          <a:xfrm>
            <a:off x="1349779" y="5004882"/>
            <a:ext cx="1431227" cy="445635"/>
          </a:xfrm>
          <a:prstGeom prst="rect">
            <a:avLst/>
          </a:prstGeom>
          <a:noFill/>
        </p:spPr>
        <p:txBody>
          <a:bodyPr wrap="square" rtlCol="0">
            <a:spAutoFit/>
          </a:bodyPr>
          <a:lstStyle/>
          <a:p>
            <a:pPr>
              <a:lnSpc>
                <a:spcPct val="80000"/>
              </a:lnSpc>
            </a:pPr>
            <a:r>
              <a:rPr lang="en-US" sz="2800" dirty="0">
                <a:solidFill>
                  <a:srgbClr val="003399"/>
                </a:solidFill>
              </a:rPr>
              <a:t>       </a:t>
            </a:r>
            <a:r>
              <a:rPr lang="en-US" sz="2800" dirty="0" err="1">
                <a:solidFill>
                  <a:srgbClr val="003399"/>
                </a:solidFill>
              </a:rPr>
              <a:t>W</a:t>
            </a:r>
            <a:r>
              <a:rPr lang="en-US" sz="2800" baseline="-25000" dirty="0" err="1">
                <a:solidFill>
                  <a:srgbClr val="003399"/>
                </a:solidFill>
              </a:rPr>
              <a:t>s</a:t>
            </a:r>
            <a:endParaRPr lang="en-US" sz="2800" baseline="-25000" dirty="0">
              <a:solidFill>
                <a:srgbClr val="003399"/>
              </a:solidFill>
            </a:endParaRPr>
          </a:p>
        </p:txBody>
      </p:sp>
      <p:sp>
        <p:nvSpPr>
          <p:cNvPr id="21" name="TextBox 20"/>
          <p:cNvSpPr txBox="1"/>
          <p:nvPr/>
        </p:nvSpPr>
        <p:spPr>
          <a:xfrm>
            <a:off x="5334000" y="5747183"/>
            <a:ext cx="6815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T</a:t>
            </a:r>
            <a:endParaRPr lang="en-US" sz="2800" dirty="0">
              <a:solidFill>
                <a:srgbClr val="003399"/>
              </a:solidFill>
            </a:endParaRPr>
          </a:p>
        </p:txBody>
      </p: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From subsistence work to industrialization:</a:t>
            </a:r>
          </a:p>
          <a:p>
            <a:pPr algn="ctr"/>
            <a:r>
              <a:rPr lang="en-US" sz="3100" dirty="0">
                <a:solidFill>
                  <a:srgbClr val="003399"/>
                </a:solidFill>
              </a:rPr>
              <a:t>Supply curve of workers for industry</a:t>
            </a:r>
          </a:p>
        </p:txBody>
      </p:sp>
      <p:sp>
        <p:nvSpPr>
          <p:cNvPr id="27" name="TextBox 26">
            <a:extLst>
              <a:ext uri="{FF2B5EF4-FFF2-40B4-BE49-F238E27FC236}">
                <a16:creationId xmlns:a16="http://schemas.microsoft.com/office/drawing/2014/main" id="{275592CC-84BA-D995-B76F-AF33FACA6024}"/>
              </a:ext>
            </a:extLst>
          </p:cNvPr>
          <p:cNvSpPr txBox="1"/>
          <p:nvPr/>
        </p:nvSpPr>
        <p:spPr>
          <a:xfrm>
            <a:off x="609600" y="6018541"/>
            <a:ext cx="7669187" cy="830997"/>
          </a:xfrm>
          <a:prstGeom prst="rect">
            <a:avLst/>
          </a:prstGeom>
          <a:noFill/>
        </p:spPr>
        <p:txBody>
          <a:bodyPr wrap="square" rtlCol="0">
            <a:spAutoFit/>
          </a:bodyPr>
          <a:lstStyle/>
          <a:p>
            <a:r>
              <a:rPr lang="en-US" sz="2400" dirty="0" err="1">
                <a:solidFill>
                  <a:srgbClr val="C00000"/>
                </a:solidFill>
              </a:rPr>
              <a:t>W</a:t>
            </a:r>
            <a:r>
              <a:rPr lang="en-US" sz="2400" baseline="-25000" dirty="0" err="1">
                <a:solidFill>
                  <a:srgbClr val="C00000"/>
                </a:solidFill>
              </a:rPr>
              <a:t>s</a:t>
            </a:r>
            <a:r>
              <a:rPr lang="en-US" sz="2400" dirty="0">
                <a:solidFill>
                  <a:srgbClr val="C00000"/>
                </a:solidFill>
              </a:rPr>
              <a:t> is subsistence wage in agricultural sector. Supply curve is flat at </a:t>
            </a:r>
            <a:r>
              <a:rPr lang="en-US" sz="2400" dirty="0" err="1">
                <a:solidFill>
                  <a:srgbClr val="C00000"/>
                </a:solidFill>
              </a:rPr>
              <a:t>W</a:t>
            </a:r>
            <a:r>
              <a:rPr lang="en-US" sz="2400" baseline="-25000" dirty="0" err="1">
                <a:solidFill>
                  <a:srgbClr val="C00000"/>
                </a:solidFill>
              </a:rPr>
              <a:t>s</a:t>
            </a:r>
            <a:r>
              <a:rPr lang="en-US" sz="2400" dirty="0">
                <a:solidFill>
                  <a:srgbClr val="C00000"/>
                </a:solidFill>
              </a:rPr>
              <a:t> up to L</a:t>
            </a:r>
            <a:r>
              <a:rPr lang="en-US" sz="2400" baseline="-25000" dirty="0">
                <a:solidFill>
                  <a:srgbClr val="C00000"/>
                </a:solidFill>
              </a:rPr>
              <a:t>T</a:t>
            </a:r>
            <a:r>
              <a:rPr lang="en-US" sz="2400" dirty="0">
                <a:solidFill>
                  <a:srgbClr val="C00000"/>
                </a:solidFill>
              </a:rPr>
              <a:t> (no subsistence workers left) </a:t>
            </a:r>
          </a:p>
        </p:txBody>
      </p:sp>
      <p:cxnSp>
        <p:nvCxnSpPr>
          <p:cNvPr id="5" name="Straight Connector 4">
            <a:extLst>
              <a:ext uri="{FF2B5EF4-FFF2-40B4-BE49-F238E27FC236}">
                <a16:creationId xmlns:a16="http://schemas.microsoft.com/office/drawing/2014/main" id="{F978C853-2632-4529-E990-407493549993}"/>
              </a:ext>
            </a:extLst>
          </p:cNvPr>
          <p:cNvCxnSpPr>
            <a:cxnSpLocks/>
          </p:cNvCxnSpPr>
          <p:nvPr/>
        </p:nvCxnSpPr>
        <p:spPr>
          <a:xfrm>
            <a:off x="2660492" y="5180307"/>
            <a:ext cx="2902108" cy="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F009EB-CBB8-FEFC-0943-D09558A63DDE}"/>
              </a:ext>
            </a:extLst>
          </p:cNvPr>
          <p:cNvCxnSpPr>
            <a:cxnSpLocks/>
          </p:cNvCxnSpPr>
          <p:nvPr/>
        </p:nvCxnSpPr>
        <p:spPr>
          <a:xfrm flipV="1">
            <a:off x="5562600" y="3461975"/>
            <a:ext cx="0" cy="171833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431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75910" y="4466298"/>
            <a:ext cx="2417685" cy="523220"/>
          </a:xfrm>
          <a:prstGeom prst="rect">
            <a:avLst/>
          </a:prstGeom>
          <a:noFill/>
        </p:spPr>
        <p:txBody>
          <a:bodyPr wrap="square" rtlCol="0">
            <a:spAutoFit/>
          </a:bodyPr>
          <a:lstStyle/>
          <a:p>
            <a:r>
              <a:rPr lang="en-US" sz="2800" dirty="0">
                <a:solidFill>
                  <a:srgbClr val="003399"/>
                </a:solidFill>
              </a:rPr>
              <a:t>D</a:t>
            </a:r>
          </a:p>
        </p:txBody>
      </p: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5629527" y="3553609"/>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p:cNvCxnSpPr>
          <p:nvPr/>
        </p:nvCxnSpPr>
        <p:spPr>
          <a:xfrm>
            <a:off x="2647523" y="4339821"/>
            <a:ext cx="1347645" cy="1356453"/>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9779" y="5004882"/>
            <a:ext cx="1431227" cy="445635"/>
          </a:xfrm>
          <a:prstGeom prst="rect">
            <a:avLst/>
          </a:prstGeom>
          <a:noFill/>
        </p:spPr>
        <p:txBody>
          <a:bodyPr wrap="square" rtlCol="0">
            <a:spAutoFit/>
          </a:bodyPr>
          <a:lstStyle/>
          <a:p>
            <a:pPr>
              <a:lnSpc>
                <a:spcPct val="80000"/>
              </a:lnSpc>
            </a:pPr>
            <a:r>
              <a:rPr lang="en-US" sz="2800" dirty="0">
                <a:solidFill>
                  <a:srgbClr val="003399"/>
                </a:solidFill>
              </a:rPr>
              <a:t>W*=</a:t>
            </a:r>
            <a:r>
              <a:rPr lang="en-US" sz="2800" dirty="0" err="1">
                <a:solidFill>
                  <a:srgbClr val="003399"/>
                </a:solidFill>
              </a:rPr>
              <a:t>W</a:t>
            </a:r>
            <a:r>
              <a:rPr lang="en-US" sz="2800" baseline="-25000" dirty="0" err="1">
                <a:solidFill>
                  <a:srgbClr val="003399"/>
                </a:solidFill>
              </a:rPr>
              <a:t>s</a:t>
            </a:r>
            <a:endParaRPr lang="en-US" sz="2800" baseline="-25000" dirty="0">
              <a:solidFill>
                <a:srgbClr val="003399"/>
              </a:solidFill>
            </a:endParaRPr>
          </a:p>
        </p:txBody>
      </p:sp>
      <p:sp>
        <p:nvSpPr>
          <p:cNvPr id="21" name="TextBox 20"/>
          <p:cNvSpPr txBox="1"/>
          <p:nvPr/>
        </p:nvSpPr>
        <p:spPr>
          <a:xfrm>
            <a:off x="3183542" y="5718072"/>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15" name="Right Triangle 14">
            <a:extLst>
              <a:ext uri="{FF2B5EF4-FFF2-40B4-BE49-F238E27FC236}">
                <a16:creationId xmlns:a16="http://schemas.microsoft.com/office/drawing/2014/main" id="{04EF82A6-A862-3AC8-93DE-176DB5A4115C}"/>
              </a:ext>
            </a:extLst>
          </p:cNvPr>
          <p:cNvSpPr/>
          <p:nvPr/>
        </p:nvSpPr>
        <p:spPr>
          <a:xfrm>
            <a:off x="2692750" y="4395608"/>
            <a:ext cx="657372" cy="749425"/>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2884788" y="3414967"/>
            <a:ext cx="782244" cy="14190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073506" y="2873984"/>
            <a:ext cx="2556021" cy="461665"/>
          </a:xfrm>
          <a:prstGeom prst="rect">
            <a:avLst/>
          </a:prstGeom>
          <a:noFill/>
        </p:spPr>
        <p:txBody>
          <a:bodyPr wrap="none" rtlCol="0">
            <a:spAutoFit/>
          </a:bodyPr>
          <a:lstStyle/>
          <a:p>
            <a:r>
              <a:rPr lang="en-US" sz="2400" dirty="0">
                <a:solidFill>
                  <a:srgbClr val="C00000"/>
                </a:solidFill>
              </a:rPr>
              <a:t>Employers’ Surplus</a:t>
            </a:r>
          </a:p>
        </p:txBody>
      </p: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Industrialization and Wages: </a:t>
            </a:r>
          </a:p>
          <a:p>
            <a:pPr algn="ctr"/>
            <a:r>
              <a:rPr lang="en-US" sz="3100" dirty="0">
                <a:solidFill>
                  <a:srgbClr val="003399"/>
                </a:solidFill>
              </a:rPr>
              <a:t>Labor Demand in Industrial Sector Appears</a:t>
            </a:r>
          </a:p>
        </p:txBody>
      </p:sp>
      <p:sp>
        <p:nvSpPr>
          <p:cNvPr id="27" name="TextBox 26">
            <a:extLst>
              <a:ext uri="{FF2B5EF4-FFF2-40B4-BE49-F238E27FC236}">
                <a16:creationId xmlns:a16="http://schemas.microsoft.com/office/drawing/2014/main" id="{275592CC-84BA-D995-B76F-AF33FACA6024}"/>
              </a:ext>
            </a:extLst>
          </p:cNvPr>
          <p:cNvSpPr txBox="1"/>
          <p:nvPr/>
        </p:nvSpPr>
        <p:spPr>
          <a:xfrm>
            <a:off x="618477" y="6170337"/>
            <a:ext cx="9165960" cy="830997"/>
          </a:xfrm>
          <a:prstGeom prst="rect">
            <a:avLst/>
          </a:prstGeom>
          <a:noFill/>
        </p:spPr>
        <p:txBody>
          <a:bodyPr wrap="square" rtlCol="0">
            <a:spAutoFit/>
          </a:bodyPr>
          <a:lstStyle/>
          <a:p>
            <a:r>
              <a:rPr lang="en-US" sz="2400" dirty="0">
                <a:solidFill>
                  <a:srgbClr val="C00000"/>
                </a:solidFill>
              </a:rPr>
              <a:t>Industry can get workers by paying subsistence wage </a:t>
            </a:r>
            <a:r>
              <a:rPr lang="en-US" sz="2400" dirty="0" err="1">
                <a:solidFill>
                  <a:srgbClr val="C00000"/>
                </a:solidFill>
              </a:rPr>
              <a:t>W</a:t>
            </a:r>
            <a:r>
              <a:rPr lang="en-US" sz="2400" baseline="-25000" dirty="0" err="1">
                <a:solidFill>
                  <a:srgbClr val="C00000"/>
                </a:solidFill>
              </a:rPr>
              <a:t>s</a:t>
            </a:r>
            <a:endParaRPr lang="en-US" sz="2400" baseline="-25000" dirty="0">
              <a:solidFill>
                <a:srgbClr val="C00000"/>
              </a:solidFill>
            </a:endParaRPr>
          </a:p>
          <a:p>
            <a:endParaRPr lang="en-US" sz="2400" dirty="0">
              <a:solidFill>
                <a:srgbClr val="C00000"/>
              </a:solidFill>
            </a:endParaRPr>
          </a:p>
        </p:txBody>
      </p:sp>
      <p:cxnSp>
        <p:nvCxnSpPr>
          <p:cNvPr id="5" name="Straight Connector 4">
            <a:extLst>
              <a:ext uri="{FF2B5EF4-FFF2-40B4-BE49-F238E27FC236}">
                <a16:creationId xmlns:a16="http://schemas.microsoft.com/office/drawing/2014/main" id="{F978C853-2632-4529-E990-407493549993}"/>
              </a:ext>
            </a:extLst>
          </p:cNvPr>
          <p:cNvCxnSpPr>
            <a:cxnSpLocks/>
          </p:cNvCxnSpPr>
          <p:nvPr/>
        </p:nvCxnSpPr>
        <p:spPr>
          <a:xfrm>
            <a:off x="2660492" y="5180307"/>
            <a:ext cx="2902108" cy="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F009EB-CBB8-FEFC-0943-D09558A63DDE}"/>
              </a:ext>
            </a:extLst>
          </p:cNvPr>
          <p:cNvCxnSpPr>
            <a:cxnSpLocks/>
          </p:cNvCxnSpPr>
          <p:nvPr/>
        </p:nvCxnSpPr>
        <p:spPr>
          <a:xfrm flipV="1">
            <a:off x="5562600" y="3461975"/>
            <a:ext cx="0" cy="171833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1D3263-AD24-D987-910B-F739AB252898}"/>
              </a:ext>
            </a:extLst>
          </p:cNvPr>
          <p:cNvCxnSpPr>
            <a:cxnSpLocks/>
          </p:cNvCxnSpPr>
          <p:nvPr/>
        </p:nvCxnSpPr>
        <p:spPr>
          <a:xfrm>
            <a:off x="2660492" y="5180307"/>
            <a:ext cx="2902108"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F2AFC9-3205-9E44-B8D6-AAD77D9C6BD9}"/>
              </a:ext>
            </a:extLst>
          </p:cNvPr>
          <p:cNvSpPr txBox="1"/>
          <p:nvPr/>
        </p:nvSpPr>
        <p:spPr>
          <a:xfrm>
            <a:off x="3279949" y="4908576"/>
            <a:ext cx="433921" cy="523220"/>
          </a:xfrm>
          <a:prstGeom prst="rect">
            <a:avLst/>
          </a:prstGeom>
          <a:noFill/>
        </p:spPr>
        <p:txBody>
          <a:bodyPr wrap="square" rtlCol="0">
            <a:spAutoFit/>
          </a:bodyPr>
          <a:lstStyle/>
          <a:p>
            <a:r>
              <a:rPr lang="en-US" sz="2800" dirty="0">
                <a:solidFill>
                  <a:srgbClr val="00863D"/>
                </a:solidFill>
              </a:rPr>
              <a:t>•</a:t>
            </a:r>
          </a:p>
        </p:txBody>
      </p:sp>
      <p:cxnSp>
        <p:nvCxnSpPr>
          <p:cNvPr id="3" name="Straight Connector 2">
            <a:extLst>
              <a:ext uri="{FF2B5EF4-FFF2-40B4-BE49-F238E27FC236}">
                <a16:creationId xmlns:a16="http://schemas.microsoft.com/office/drawing/2014/main" id="{FF8CE0EA-68F4-2695-DF44-81F781E78DDA}"/>
              </a:ext>
            </a:extLst>
          </p:cNvPr>
          <p:cNvCxnSpPr>
            <a:cxnSpLocks/>
          </p:cNvCxnSpPr>
          <p:nvPr/>
        </p:nvCxnSpPr>
        <p:spPr>
          <a:xfrm>
            <a:off x="3429000" y="5174666"/>
            <a:ext cx="0" cy="49207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3E65D96-33B4-115B-9188-D245BC31D815}"/>
              </a:ext>
            </a:extLst>
          </p:cNvPr>
          <p:cNvSpPr txBox="1"/>
          <p:nvPr/>
        </p:nvSpPr>
        <p:spPr>
          <a:xfrm>
            <a:off x="5334000" y="5747183"/>
            <a:ext cx="6815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T</a:t>
            </a:r>
            <a:endParaRPr lang="en-US" sz="2800" dirty="0">
              <a:solidFill>
                <a:srgbClr val="003399"/>
              </a:solidFill>
            </a:endParaRPr>
          </a:p>
        </p:txBody>
      </p:sp>
    </p:spTree>
    <p:extLst>
      <p:ext uri="{BB962C8B-B14F-4D97-AF65-F5344CB8AC3E}">
        <p14:creationId xmlns:p14="http://schemas.microsoft.com/office/powerpoint/2010/main" val="1066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24326" y="3872388"/>
            <a:ext cx="2417685" cy="523220"/>
          </a:xfrm>
          <a:prstGeom prst="rect">
            <a:avLst/>
          </a:prstGeom>
          <a:noFill/>
        </p:spPr>
        <p:txBody>
          <a:bodyPr wrap="square" rtlCol="0">
            <a:spAutoFit/>
          </a:bodyPr>
          <a:lstStyle/>
          <a:p>
            <a:r>
              <a:rPr lang="en-US" sz="2800" dirty="0">
                <a:solidFill>
                  <a:srgbClr val="003399"/>
                </a:solidFill>
              </a:rPr>
              <a:t>D</a:t>
            </a:r>
          </a:p>
        </p:txBody>
      </p: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5629527" y="3553609"/>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p:cNvCxnSpPr>
          <p:nvPr/>
        </p:nvCxnSpPr>
        <p:spPr>
          <a:xfrm>
            <a:off x="2669241" y="3541825"/>
            <a:ext cx="2124833" cy="213872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49779" y="5004882"/>
            <a:ext cx="1431227" cy="445635"/>
          </a:xfrm>
          <a:prstGeom prst="rect">
            <a:avLst/>
          </a:prstGeom>
          <a:noFill/>
        </p:spPr>
        <p:txBody>
          <a:bodyPr wrap="square" rtlCol="0">
            <a:spAutoFit/>
          </a:bodyPr>
          <a:lstStyle/>
          <a:p>
            <a:pPr>
              <a:lnSpc>
                <a:spcPct val="80000"/>
              </a:lnSpc>
            </a:pPr>
            <a:r>
              <a:rPr lang="en-US" sz="2800" dirty="0">
                <a:solidFill>
                  <a:srgbClr val="003399"/>
                </a:solidFill>
              </a:rPr>
              <a:t>W*=</a:t>
            </a:r>
            <a:r>
              <a:rPr lang="en-US" sz="2800" dirty="0" err="1">
                <a:solidFill>
                  <a:srgbClr val="003399"/>
                </a:solidFill>
              </a:rPr>
              <a:t>W</a:t>
            </a:r>
            <a:r>
              <a:rPr lang="en-US" sz="2800" baseline="-25000" dirty="0" err="1">
                <a:solidFill>
                  <a:srgbClr val="003399"/>
                </a:solidFill>
              </a:rPr>
              <a:t>s</a:t>
            </a:r>
            <a:endParaRPr lang="en-US" sz="2800" baseline="-25000" dirty="0">
              <a:solidFill>
                <a:srgbClr val="003399"/>
              </a:solidFill>
            </a:endParaRPr>
          </a:p>
        </p:txBody>
      </p:sp>
      <p:sp>
        <p:nvSpPr>
          <p:cNvPr id="21" name="TextBox 20"/>
          <p:cNvSpPr txBox="1"/>
          <p:nvPr/>
        </p:nvSpPr>
        <p:spPr>
          <a:xfrm>
            <a:off x="4111546" y="5809719"/>
            <a:ext cx="681568" cy="445635"/>
          </a:xfrm>
          <a:prstGeom prst="rect">
            <a:avLst/>
          </a:prstGeom>
          <a:noFill/>
        </p:spPr>
        <p:txBody>
          <a:bodyPr wrap="square" rtlCol="0">
            <a:spAutoFit/>
          </a:bodyPr>
          <a:lstStyle/>
          <a:p>
            <a:pPr>
              <a:lnSpc>
                <a:spcPct val="80000"/>
              </a:lnSpc>
            </a:pPr>
            <a:r>
              <a:rPr lang="en-US" sz="2800" dirty="0">
                <a:solidFill>
                  <a:srgbClr val="003399"/>
                </a:solidFill>
              </a:rPr>
              <a:t>L*</a:t>
            </a:r>
          </a:p>
        </p:txBody>
      </p:sp>
      <p:sp>
        <p:nvSpPr>
          <p:cNvPr id="15" name="Right Triangle 14">
            <a:extLst>
              <a:ext uri="{FF2B5EF4-FFF2-40B4-BE49-F238E27FC236}">
                <a16:creationId xmlns:a16="http://schemas.microsoft.com/office/drawing/2014/main" id="{04EF82A6-A862-3AC8-93DE-176DB5A4115C}"/>
              </a:ext>
            </a:extLst>
          </p:cNvPr>
          <p:cNvSpPr/>
          <p:nvPr/>
        </p:nvSpPr>
        <p:spPr>
          <a:xfrm>
            <a:off x="2712418" y="3680193"/>
            <a:ext cx="1496261" cy="1454680"/>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2932687" y="3414967"/>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073506" y="2873984"/>
            <a:ext cx="2556021" cy="461665"/>
          </a:xfrm>
          <a:prstGeom prst="rect">
            <a:avLst/>
          </a:prstGeom>
          <a:noFill/>
        </p:spPr>
        <p:txBody>
          <a:bodyPr wrap="none" rtlCol="0">
            <a:spAutoFit/>
          </a:bodyPr>
          <a:lstStyle/>
          <a:p>
            <a:r>
              <a:rPr lang="en-US" sz="2400" dirty="0">
                <a:solidFill>
                  <a:srgbClr val="C00000"/>
                </a:solidFill>
              </a:rPr>
              <a:t>Employers’ Surplus</a:t>
            </a:r>
          </a:p>
        </p:txBody>
      </p: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Industrialization and Wages: </a:t>
            </a:r>
          </a:p>
          <a:p>
            <a:pPr algn="ctr"/>
            <a:r>
              <a:rPr lang="en-US" sz="3100" dirty="0">
                <a:solidFill>
                  <a:srgbClr val="003399"/>
                </a:solidFill>
              </a:rPr>
              <a:t>Industry becomes more productive and grows</a:t>
            </a:r>
          </a:p>
        </p:txBody>
      </p:sp>
      <p:sp>
        <p:nvSpPr>
          <p:cNvPr id="27" name="TextBox 26">
            <a:extLst>
              <a:ext uri="{FF2B5EF4-FFF2-40B4-BE49-F238E27FC236}">
                <a16:creationId xmlns:a16="http://schemas.microsoft.com/office/drawing/2014/main" id="{275592CC-84BA-D995-B76F-AF33FACA6024}"/>
              </a:ext>
            </a:extLst>
          </p:cNvPr>
          <p:cNvSpPr txBox="1"/>
          <p:nvPr/>
        </p:nvSpPr>
        <p:spPr>
          <a:xfrm>
            <a:off x="609600" y="6018541"/>
            <a:ext cx="9118379" cy="1200329"/>
          </a:xfrm>
          <a:prstGeom prst="rect">
            <a:avLst/>
          </a:prstGeom>
          <a:noFill/>
        </p:spPr>
        <p:txBody>
          <a:bodyPr wrap="square" rtlCol="0">
            <a:spAutoFit/>
          </a:bodyPr>
          <a:lstStyle/>
          <a:p>
            <a:r>
              <a:rPr lang="en-US" sz="2400" dirty="0">
                <a:solidFill>
                  <a:srgbClr val="C00000"/>
                </a:solidFill>
              </a:rPr>
              <a:t>As long as L* ≤ L</a:t>
            </a:r>
            <a:r>
              <a:rPr lang="en-US" sz="2400" baseline="-25000" dirty="0">
                <a:solidFill>
                  <a:srgbClr val="C00000"/>
                </a:solidFill>
              </a:rPr>
              <a:t>T, </a:t>
            </a:r>
            <a:r>
              <a:rPr lang="en-US" sz="2400" dirty="0">
                <a:solidFill>
                  <a:srgbClr val="C00000"/>
                </a:solidFill>
              </a:rPr>
              <a:t>industry can get workers by paying subsistence </a:t>
            </a:r>
          </a:p>
          <a:p>
            <a:r>
              <a:rPr lang="en-US" sz="2400" dirty="0">
                <a:solidFill>
                  <a:srgbClr val="C00000"/>
                </a:solidFill>
              </a:rPr>
              <a:t>wage </a:t>
            </a:r>
            <a:r>
              <a:rPr lang="en-US" sz="2400" dirty="0" err="1">
                <a:solidFill>
                  <a:srgbClr val="C00000"/>
                </a:solidFill>
              </a:rPr>
              <a:t>W</a:t>
            </a:r>
            <a:r>
              <a:rPr lang="en-US" sz="2400" baseline="-25000" dirty="0" err="1">
                <a:solidFill>
                  <a:srgbClr val="C00000"/>
                </a:solidFill>
              </a:rPr>
              <a:t>s</a:t>
            </a:r>
            <a:endParaRPr lang="en-US" sz="2400" baseline="-25000" dirty="0">
              <a:solidFill>
                <a:srgbClr val="C00000"/>
              </a:solidFill>
            </a:endParaRPr>
          </a:p>
          <a:p>
            <a:endParaRPr lang="en-US" sz="2400" dirty="0">
              <a:solidFill>
                <a:srgbClr val="C00000"/>
              </a:solidFill>
            </a:endParaRPr>
          </a:p>
        </p:txBody>
      </p:sp>
      <p:cxnSp>
        <p:nvCxnSpPr>
          <p:cNvPr id="5" name="Straight Connector 4">
            <a:extLst>
              <a:ext uri="{FF2B5EF4-FFF2-40B4-BE49-F238E27FC236}">
                <a16:creationId xmlns:a16="http://schemas.microsoft.com/office/drawing/2014/main" id="{F978C853-2632-4529-E990-407493549993}"/>
              </a:ext>
            </a:extLst>
          </p:cNvPr>
          <p:cNvCxnSpPr>
            <a:cxnSpLocks/>
          </p:cNvCxnSpPr>
          <p:nvPr/>
        </p:nvCxnSpPr>
        <p:spPr>
          <a:xfrm>
            <a:off x="2660492" y="5180307"/>
            <a:ext cx="2902108" cy="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F009EB-CBB8-FEFC-0943-D09558A63DDE}"/>
              </a:ext>
            </a:extLst>
          </p:cNvPr>
          <p:cNvCxnSpPr>
            <a:cxnSpLocks/>
          </p:cNvCxnSpPr>
          <p:nvPr/>
        </p:nvCxnSpPr>
        <p:spPr>
          <a:xfrm flipV="1">
            <a:off x="5562600" y="3461975"/>
            <a:ext cx="0" cy="171833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38869D-AD9F-A2FB-77D7-E2ADED0EEA15}"/>
              </a:ext>
            </a:extLst>
          </p:cNvPr>
          <p:cNvSpPr txBox="1"/>
          <p:nvPr/>
        </p:nvSpPr>
        <p:spPr>
          <a:xfrm>
            <a:off x="1905767" y="4388368"/>
            <a:ext cx="815345" cy="445635"/>
          </a:xfrm>
          <a:prstGeom prst="rect">
            <a:avLst/>
          </a:prstGeom>
          <a:noFill/>
        </p:spPr>
        <p:txBody>
          <a:bodyPr wrap="square" rtlCol="0">
            <a:spAutoFit/>
          </a:bodyPr>
          <a:lstStyle/>
          <a:p>
            <a:pPr>
              <a:lnSpc>
                <a:spcPct val="80000"/>
              </a:lnSpc>
            </a:pPr>
            <a:r>
              <a:rPr lang="en-US" sz="2800" dirty="0">
                <a:solidFill>
                  <a:srgbClr val="003399"/>
                </a:solidFill>
              </a:rPr>
              <a:t>W*</a:t>
            </a:r>
            <a:endParaRPr lang="en-US" sz="2800" baseline="-25000" dirty="0">
              <a:solidFill>
                <a:srgbClr val="003399"/>
              </a:solidFill>
            </a:endParaRPr>
          </a:p>
        </p:txBody>
      </p:sp>
      <p:cxnSp>
        <p:nvCxnSpPr>
          <p:cNvPr id="28" name="Straight Connector 27">
            <a:extLst>
              <a:ext uri="{FF2B5EF4-FFF2-40B4-BE49-F238E27FC236}">
                <a16:creationId xmlns:a16="http://schemas.microsoft.com/office/drawing/2014/main" id="{E31D3263-AD24-D987-910B-F739AB252898}"/>
              </a:ext>
            </a:extLst>
          </p:cNvPr>
          <p:cNvCxnSpPr>
            <a:cxnSpLocks/>
          </p:cNvCxnSpPr>
          <p:nvPr/>
        </p:nvCxnSpPr>
        <p:spPr>
          <a:xfrm>
            <a:off x="2660492" y="5180307"/>
            <a:ext cx="2902108"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F2AFC9-3205-9E44-B8D6-AAD77D9C6BD9}"/>
              </a:ext>
            </a:extLst>
          </p:cNvPr>
          <p:cNvSpPr txBox="1"/>
          <p:nvPr/>
        </p:nvSpPr>
        <p:spPr>
          <a:xfrm>
            <a:off x="4118648" y="4897481"/>
            <a:ext cx="433921" cy="523220"/>
          </a:xfrm>
          <a:prstGeom prst="rect">
            <a:avLst/>
          </a:prstGeom>
          <a:noFill/>
        </p:spPr>
        <p:txBody>
          <a:bodyPr wrap="square" rtlCol="0">
            <a:spAutoFit/>
          </a:bodyPr>
          <a:lstStyle/>
          <a:p>
            <a:r>
              <a:rPr lang="en-US" sz="2800" dirty="0">
                <a:solidFill>
                  <a:srgbClr val="00863D"/>
                </a:solidFill>
              </a:rPr>
              <a:t>•</a:t>
            </a:r>
          </a:p>
        </p:txBody>
      </p:sp>
      <p:cxnSp>
        <p:nvCxnSpPr>
          <p:cNvPr id="3" name="Straight Connector 2">
            <a:extLst>
              <a:ext uri="{FF2B5EF4-FFF2-40B4-BE49-F238E27FC236}">
                <a16:creationId xmlns:a16="http://schemas.microsoft.com/office/drawing/2014/main" id="{FF8CE0EA-68F4-2695-DF44-81F781E78DDA}"/>
              </a:ext>
            </a:extLst>
          </p:cNvPr>
          <p:cNvCxnSpPr>
            <a:cxnSpLocks/>
          </p:cNvCxnSpPr>
          <p:nvPr/>
        </p:nvCxnSpPr>
        <p:spPr>
          <a:xfrm>
            <a:off x="4267200" y="5180307"/>
            <a:ext cx="0" cy="49207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1CC287E-FDED-5657-2E84-71B1F22A0E9A}"/>
              </a:ext>
            </a:extLst>
          </p:cNvPr>
          <p:cNvSpPr txBox="1"/>
          <p:nvPr/>
        </p:nvSpPr>
        <p:spPr>
          <a:xfrm>
            <a:off x="5334000" y="5747183"/>
            <a:ext cx="6815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T</a:t>
            </a:r>
            <a:endParaRPr lang="en-US" sz="2800" dirty="0">
              <a:solidFill>
                <a:srgbClr val="003399"/>
              </a:solidFill>
            </a:endParaRPr>
          </a:p>
        </p:txBody>
      </p:sp>
    </p:spTree>
    <p:extLst>
      <p:ext uri="{BB962C8B-B14F-4D97-AF65-F5344CB8AC3E}">
        <p14:creationId xmlns:p14="http://schemas.microsoft.com/office/powerpoint/2010/main" val="383635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7B76CF-5379-9BD1-731D-F8922F9149BA}"/>
              </a:ext>
            </a:extLst>
          </p:cNvPr>
          <p:cNvSpPr/>
          <p:nvPr/>
        </p:nvSpPr>
        <p:spPr>
          <a:xfrm>
            <a:off x="2705068" y="4609217"/>
            <a:ext cx="2857532" cy="5412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193149" y="4979670"/>
            <a:ext cx="540599" cy="523220"/>
          </a:xfrm>
          <a:prstGeom prst="rect">
            <a:avLst/>
          </a:prstGeom>
          <a:noFill/>
        </p:spPr>
        <p:txBody>
          <a:bodyPr wrap="square" rtlCol="0">
            <a:spAutoFit/>
          </a:bodyPr>
          <a:lstStyle/>
          <a:p>
            <a:r>
              <a:rPr lang="en-US" sz="2800" dirty="0">
                <a:solidFill>
                  <a:srgbClr val="003399"/>
                </a:solidFill>
              </a:rPr>
              <a:t>D</a:t>
            </a:r>
          </a:p>
        </p:txBody>
      </p:sp>
      <p:cxnSp>
        <p:nvCxnSpPr>
          <p:cNvPr id="6" name="Straight Connector 5"/>
          <p:cNvCxnSpPr/>
          <p:nvPr/>
        </p:nvCxnSpPr>
        <p:spPr>
          <a:xfrm rot="5400000">
            <a:off x="558166" y="3608817"/>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71447" y="5697491"/>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360" y="5656217"/>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2154342" y="1463040"/>
            <a:ext cx="531884" cy="437043"/>
          </a:xfrm>
          <a:prstGeom prst="rect">
            <a:avLst/>
          </a:prstGeom>
          <a:noFill/>
        </p:spPr>
        <p:txBody>
          <a:bodyPr wrap="square" rtlCol="0">
            <a:spAutoFit/>
          </a:bodyPr>
          <a:lstStyle/>
          <a:p>
            <a:pPr>
              <a:lnSpc>
                <a:spcPct val="80000"/>
              </a:lnSpc>
            </a:pPr>
            <a:r>
              <a:rPr lang="en-US" sz="2800" dirty="0"/>
              <a:t>W</a:t>
            </a:r>
          </a:p>
        </p:txBody>
      </p:sp>
      <p:sp>
        <p:nvSpPr>
          <p:cNvPr id="13" name="TextBox 12"/>
          <p:cNvSpPr txBox="1"/>
          <p:nvPr/>
        </p:nvSpPr>
        <p:spPr>
          <a:xfrm>
            <a:off x="5629527" y="3553609"/>
            <a:ext cx="636270" cy="523220"/>
          </a:xfrm>
          <a:prstGeom prst="rect">
            <a:avLst/>
          </a:prstGeom>
          <a:noFill/>
        </p:spPr>
        <p:txBody>
          <a:bodyPr wrap="square" rtlCol="0">
            <a:spAutoFit/>
          </a:bodyPr>
          <a:lstStyle/>
          <a:p>
            <a:r>
              <a:rPr lang="en-US" sz="2800" dirty="0">
                <a:solidFill>
                  <a:srgbClr val="003399"/>
                </a:solidFill>
              </a:rPr>
              <a:t>S</a:t>
            </a:r>
          </a:p>
        </p:txBody>
      </p:sp>
      <p:cxnSp>
        <p:nvCxnSpPr>
          <p:cNvPr id="12" name="Straight Connector 11"/>
          <p:cNvCxnSpPr>
            <a:cxnSpLocks noChangeAspect="1"/>
            <a:stCxn id="9" idx="3"/>
          </p:cNvCxnSpPr>
          <p:nvPr/>
        </p:nvCxnSpPr>
        <p:spPr>
          <a:xfrm>
            <a:off x="2686226" y="1681562"/>
            <a:ext cx="3537218" cy="3560336"/>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4460" y="3555543"/>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62600" y="3568527"/>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5661" y="5004882"/>
            <a:ext cx="815345" cy="445635"/>
          </a:xfrm>
          <a:prstGeom prst="rect">
            <a:avLst/>
          </a:prstGeom>
          <a:noFill/>
        </p:spPr>
        <p:txBody>
          <a:bodyPr wrap="square" rtlCol="0">
            <a:spAutoFit/>
          </a:bodyPr>
          <a:lstStyle/>
          <a:p>
            <a:pPr>
              <a:lnSpc>
                <a:spcPct val="80000"/>
              </a:lnSpc>
            </a:pPr>
            <a:r>
              <a:rPr lang="en-US" sz="2800" dirty="0" err="1">
                <a:solidFill>
                  <a:srgbClr val="003399"/>
                </a:solidFill>
              </a:rPr>
              <a:t>W</a:t>
            </a:r>
            <a:r>
              <a:rPr lang="en-US" sz="2800" baseline="-25000" dirty="0" err="1">
                <a:solidFill>
                  <a:srgbClr val="003399"/>
                </a:solidFill>
              </a:rPr>
              <a:t>s</a:t>
            </a:r>
            <a:endParaRPr lang="en-US" sz="2800" baseline="-25000" dirty="0">
              <a:solidFill>
                <a:srgbClr val="003399"/>
              </a:solidFill>
            </a:endParaRPr>
          </a:p>
        </p:txBody>
      </p:sp>
      <p:sp>
        <p:nvSpPr>
          <p:cNvPr id="21" name="TextBox 20"/>
          <p:cNvSpPr txBox="1"/>
          <p:nvPr/>
        </p:nvSpPr>
        <p:spPr>
          <a:xfrm>
            <a:off x="5402798" y="5778397"/>
            <a:ext cx="1150401" cy="445635"/>
          </a:xfrm>
          <a:prstGeom prst="rect">
            <a:avLst/>
          </a:prstGeom>
          <a:noFill/>
        </p:spPr>
        <p:txBody>
          <a:bodyPr wrap="square" rtlCol="0">
            <a:spAutoFit/>
          </a:bodyPr>
          <a:lstStyle/>
          <a:p>
            <a:pPr>
              <a:lnSpc>
                <a:spcPct val="80000"/>
              </a:lnSpc>
            </a:pPr>
            <a:r>
              <a:rPr lang="en-US" sz="2800" dirty="0">
                <a:solidFill>
                  <a:srgbClr val="003399"/>
                </a:solidFill>
              </a:rPr>
              <a:t>L*=L</a:t>
            </a:r>
            <a:r>
              <a:rPr lang="en-US" sz="2800" baseline="-25000" dirty="0">
                <a:solidFill>
                  <a:srgbClr val="003399"/>
                </a:solidFill>
              </a:rPr>
              <a:t>T</a:t>
            </a:r>
          </a:p>
        </p:txBody>
      </p:sp>
      <p:sp>
        <p:nvSpPr>
          <p:cNvPr id="15" name="Right Triangle 14">
            <a:extLst>
              <a:ext uri="{FF2B5EF4-FFF2-40B4-BE49-F238E27FC236}">
                <a16:creationId xmlns:a16="http://schemas.microsoft.com/office/drawing/2014/main" id="{04EF82A6-A862-3AC8-93DE-176DB5A4115C}"/>
              </a:ext>
            </a:extLst>
          </p:cNvPr>
          <p:cNvSpPr/>
          <p:nvPr/>
        </p:nvSpPr>
        <p:spPr>
          <a:xfrm>
            <a:off x="2694739" y="1749150"/>
            <a:ext cx="2825507" cy="2813443"/>
          </a:xfrm>
          <a:prstGeom prst="rtTriangle">
            <a:avLst/>
          </a:prstGeom>
          <a:pattFill prst="ltVert">
            <a:fgClr>
              <a:srgbClr val="C0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56FA89D9-5878-2DD7-1002-34D26AAF6A50}"/>
              </a:ext>
            </a:extLst>
          </p:cNvPr>
          <p:cNvCxnSpPr>
            <a:cxnSpLocks/>
          </p:cNvCxnSpPr>
          <p:nvPr/>
        </p:nvCxnSpPr>
        <p:spPr>
          <a:xfrm flipH="1">
            <a:off x="3204883" y="2135061"/>
            <a:ext cx="734345" cy="845536"/>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31D238-E4F1-2E8F-3877-9442733CE3DA}"/>
              </a:ext>
            </a:extLst>
          </p:cNvPr>
          <p:cNvSpPr txBox="1"/>
          <p:nvPr/>
        </p:nvSpPr>
        <p:spPr>
          <a:xfrm>
            <a:off x="3357198" y="1583926"/>
            <a:ext cx="2556021" cy="461665"/>
          </a:xfrm>
          <a:prstGeom prst="rect">
            <a:avLst/>
          </a:prstGeom>
          <a:noFill/>
        </p:spPr>
        <p:txBody>
          <a:bodyPr wrap="none" rtlCol="0">
            <a:spAutoFit/>
          </a:bodyPr>
          <a:lstStyle/>
          <a:p>
            <a:r>
              <a:rPr lang="en-US" sz="2400" dirty="0">
                <a:solidFill>
                  <a:srgbClr val="C00000"/>
                </a:solidFill>
              </a:rPr>
              <a:t>Employers’ Surplus</a:t>
            </a:r>
          </a:p>
        </p:txBody>
      </p:sp>
      <p:sp>
        <p:nvSpPr>
          <p:cNvPr id="24" name="TextBox 23">
            <a:extLst>
              <a:ext uri="{FF2B5EF4-FFF2-40B4-BE49-F238E27FC236}">
                <a16:creationId xmlns:a16="http://schemas.microsoft.com/office/drawing/2014/main" id="{89B2BE59-7ED4-531F-E998-767499F8F308}"/>
              </a:ext>
            </a:extLst>
          </p:cNvPr>
          <p:cNvSpPr txBox="1"/>
          <p:nvPr/>
        </p:nvSpPr>
        <p:spPr>
          <a:xfrm>
            <a:off x="2974283" y="4617149"/>
            <a:ext cx="2451850" cy="461665"/>
          </a:xfrm>
          <a:prstGeom prst="rect">
            <a:avLst/>
          </a:prstGeom>
          <a:noFill/>
        </p:spPr>
        <p:txBody>
          <a:bodyPr wrap="square" rtlCol="0">
            <a:spAutoFit/>
          </a:bodyPr>
          <a:lstStyle/>
          <a:p>
            <a:r>
              <a:rPr lang="en-US" sz="2400" dirty="0">
                <a:solidFill>
                  <a:srgbClr val="00863D"/>
                </a:solidFill>
              </a:rPr>
              <a:t>Workers’ Surplus</a:t>
            </a:r>
          </a:p>
        </p:txBody>
      </p:sp>
      <p:sp>
        <p:nvSpPr>
          <p:cNvPr id="26" name="TextBox 25">
            <a:extLst>
              <a:ext uri="{FF2B5EF4-FFF2-40B4-BE49-F238E27FC236}">
                <a16:creationId xmlns:a16="http://schemas.microsoft.com/office/drawing/2014/main" id="{454E8ED5-938B-E2DE-EEB5-9DF239EDDACA}"/>
              </a:ext>
            </a:extLst>
          </p:cNvPr>
          <p:cNvSpPr txBox="1"/>
          <p:nvPr/>
        </p:nvSpPr>
        <p:spPr>
          <a:xfrm>
            <a:off x="749804" y="19348"/>
            <a:ext cx="7863840" cy="1046440"/>
          </a:xfrm>
          <a:prstGeom prst="rect">
            <a:avLst/>
          </a:prstGeom>
          <a:noFill/>
        </p:spPr>
        <p:txBody>
          <a:bodyPr wrap="square" rtlCol="0" anchor="ctr" anchorCtr="0">
            <a:spAutoFit/>
          </a:bodyPr>
          <a:lstStyle/>
          <a:p>
            <a:pPr algn="ctr"/>
            <a:r>
              <a:rPr lang="en-US" sz="3100" dirty="0">
                <a:solidFill>
                  <a:srgbClr val="003399"/>
                </a:solidFill>
              </a:rPr>
              <a:t>Industrialization and Wages: </a:t>
            </a:r>
          </a:p>
          <a:p>
            <a:pPr algn="ctr"/>
            <a:r>
              <a:rPr lang="en-US" sz="3100" dirty="0">
                <a:solidFill>
                  <a:srgbClr val="003399"/>
                </a:solidFill>
              </a:rPr>
              <a:t>Labor Demand in Industrial Sector Expands</a:t>
            </a:r>
          </a:p>
        </p:txBody>
      </p:sp>
      <p:sp>
        <p:nvSpPr>
          <p:cNvPr id="27" name="TextBox 26">
            <a:extLst>
              <a:ext uri="{FF2B5EF4-FFF2-40B4-BE49-F238E27FC236}">
                <a16:creationId xmlns:a16="http://schemas.microsoft.com/office/drawing/2014/main" id="{275592CC-84BA-D995-B76F-AF33FACA6024}"/>
              </a:ext>
            </a:extLst>
          </p:cNvPr>
          <p:cNvSpPr txBox="1"/>
          <p:nvPr/>
        </p:nvSpPr>
        <p:spPr>
          <a:xfrm>
            <a:off x="244480" y="6259108"/>
            <a:ext cx="9050329" cy="830997"/>
          </a:xfrm>
          <a:prstGeom prst="rect">
            <a:avLst/>
          </a:prstGeom>
          <a:noFill/>
        </p:spPr>
        <p:txBody>
          <a:bodyPr wrap="square" rtlCol="0">
            <a:spAutoFit/>
          </a:bodyPr>
          <a:lstStyle/>
          <a:p>
            <a:r>
              <a:rPr lang="en-US" sz="2400" dirty="0">
                <a:solidFill>
                  <a:srgbClr val="C00000"/>
                </a:solidFill>
              </a:rPr>
              <a:t>Wage goes above </a:t>
            </a:r>
            <a:r>
              <a:rPr lang="en-US" sz="2400" dirty="0" err="1">
                <a:solidFill>
                  <a:srgbClr val="C00000"/>
                </a:solidFill>
              </a:rPr>
              <a:t>W</a:t>
            </a:r>
            <a:r>
              <a:rPr lang="en-US" sz="2400" baseline="-25000" dirty="0" err="1">
                <a:solidFill>
                  <a:srgbClr val="C00000"/>
                </a:solidFill>
              </a:rPr>
              <a:t>s</a:t>
            </a:r>
            <a:r>
              <a:rPr lang="en-US" sz="2400" dirty="0">
                <a:solidFill>
                  <a:srgbClr val="C00000"/>
                </a:solidFill>
              </a:rPr>
              <a:t> only after there are no subsistence workers left</a:t>
            </a:r>
          </a:p>
          <a:p>
            <a:endParaRPr lang="en-US" sz="2400" dirty="0">
              <a:solidFill>
                <a:srgbClr val="C00000"/>
              </a:solidFill>
            </a:endParaRPr>
          </a:p>
        </p:txBody>
      </p:sp>
      <p:cxnSp>
        <p:nvCxnSpPr>
          <p:cNvPr id="5" name="Straight Connector 4">
            <a:extLst>
              <a:ext uri="{FF2B5EF4-FFF2-40B4-BE49-F238E27FC236}">
                <a16:creationId xmlns:a16="http://schemas.microsoft.com/office/drawing/2014/main" id="{F978C853-2632-4529-E990-407493549993}"/>
              </a:ext>
            </a:extLst>
          </p:cNvPr>
          <p:cNvCxnSpPr>
            <a:cxnSpLocks/>
          </p:cNvCxnSpPr>
          <p:nvPr/>
        </p:nvCxnSpPr>
        <p:spPr>
          <a:xfrm>
            <a:off x="2660492" y="5180307"/>
            <a:ext cx="2902108" cy="0"/>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F009EB-CBB8-FEFC-0943-D09558A63DDE}"/>
              </a:ext>
            </a:extLst>
          </p:cNvPr>
          <p:cNvCxnSpPr>
            <a:cxnSpLocks/>
          </p:cNvCxnSpPr>
          <p:nvPr/>
        </p:nvCxnSpPr>
        <p:spPr>
          <a:xfrm flipV="1">
            <a:off x="5562600" y="3461975"/>
            <a:ext cx="0" cy="1718332"/>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38869D-AD9F-A2FB-77D7-E2ADED0EEA15}"/>
              </a:ext>
            </a:extLst>
          </p:cNvPr>
          <p:cNvSpPr txBox="1"/>
          <p:nvPr/>
        </p:nvSpPr>
        <p:spPr>
          <a:xfrm>
            <a:off x="1905767" y="4388368"/>
            <a:ext cx="815345" cy="445635"/>
          </a:xfrm>
          <a:prstGeom prst="rect">
            <a:avLst/>
          </a:prstGeom>
          <a:noFill/>
        </p:spPr>
        <p:txBody>
          <a:bodyPr wrap="square" rtlCol="0">
            <a:spAutoFit/>
          </a:bodyPr>
          <a:lstStyle/>
          <a:p>
            <a:pPr>
              <a:lnSpc>
                <a:spcPct val="80000"/>
              </a:lnSpc>
            </a:pPr>
            <a:r>
              <a:rPr lang="en-US" sz="2800" dirty="0">
                <a:solidFill>
                  <a:srgbClr val="003399"/>
                </a:solidFill>
              </a:rPr>
              <a:t>W*</a:t>
            </a:r>
            <a:endParaRPr lang="en-US" sz="2800" baseline="-25000" dirty="0">
              <a:solidFill>
                <a:srgbClr val="003399"/>
              </a:solidFill>
            </a:endParaRPr>
          </a:p>
        </p:txBody>
      </p:sp>
      <p:cxnSp>
        <p:nvCxnSpPr>
          <p:cNvPr id="28" name="Straight Connector 27">
            <a:extLst>
              <a:ext uri="{FF2B5EF4-FFF2-40B4-BE49-F238E27FC236}">
                <a16:creationId xmlns:a16="http://schemas.microsoft.com/office/drawing/2014/main" id="{E31D3263-AD24-D987-910B-F739AB252898}"/>
              </a:ext>
            </a:extLst>
          </p:cNvPr>
          <p:cNvCxnSpPr>
            <a:cxnSpLocks/>
          </p:cNvCxnSpPr>
          <p:nvPr/>
        </p:nvCxnSpPr>
        <p:spPr>
          <a:xfrm>
            <a:off x="2660492" y="4582456"/>
            <a:ext cx="2902108"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EF2AFC9-3205-9E44-B8D6-AAD77D9C6BD9}"/>
              </a:ext>
            </a:extLst>
          </p:cNvPr>
          <p:cNvSpPr txBox="1"/>
          <p:nvPr/>
        </p:nvSpPr>
        <p:spPr>
          <a:xfrm>
            <a:off x="5379198" y="4300983"/>
            <a:ext cx="433921" cy="523220"/>
          </a:xfrm>
          <a:prstGeom prst="rect">
            <a:avLst/>
          </a:prstGeom>
          <a:noFill/>
        </p:spPr>
        <p:txBody>
          <a:bodyPr wrap="square" rtlCol="0">
            <a:spAutoFit/>
          </a:bodyPr>
          <a:lstStyle/>
          <a:p>
            <a:r>
              <a:rPr lang="en-US" sz="2800" dirty="0">
                <a:solidFill>
                  <a:srgbClr val="00863D"/>
                </a:solidFill>
              </a:rPr>
              <a:t>•</a:t>
            </a:r>
          </a:p>
        </p:txBody>
      </p:sp>
    </p:spTree>
    <p:extLst>
      <p:ext uri="{BB962C8B-B14F-4D97-AF65-F5344CB8AC3E}">
        <p14:creationId xmlns:p14="http://schemas.microsoft.com/office/powerpoint/2010/main" val="20400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Why are workers failing to get any gain from industrialization early on in the model?</a:t>
            </a:r>
          </a:p>
          <a:p>
            <a:pPr marL="365760" lvl="1" indent="-365760">
              <a:spcBef>
                <a:spcPts val="2400"/>
              </a:spcBef>
              <a:buClr>
                <a:srgbClr val="003399"/>
              </a:buClr>
              <a:buFont typeface="Arial" panose="020B0604020202020204" pitchFamily="34" charset="0"/>
              <a:buChar char="•"/>
            </a:pPr>
            <a:r>
              <a:rPr lang="en-US" dirty="0"/>
              <a:t>A. Because industrialists are exploiting them</a:t>
            </a:r>
          </a:p>
          <a:p>
            <a:pPr marL="365760" lvl="1" indent="-365760">
              <a:spcBef>
                <a:spcPts val="2400"/>
              </a:spcBef>
              <a:buClr>
                <a:srgbClr val="003399"/>
              </a:buClr>
              <a:buFont typeface="Arial" panose="020B0604020202020204" pitchFamily="34" charset="0"/>
              <a:buChar char="•"/>
            </a:pPr>
            <a:r>
              <a:rPr lang="en-US" dirty="0"/>
              <a:t>B. Because the new industry is competitive</a:t>
            </a:r>
          </a:p>
          <a:p>
            <a:pPr marL="365760" lvl="1" indent="-365760">
              <a:spcBef>
                <a:spcPts val="2400"/>
              </a:spcBef>
              <a:buClr>
                <a:srgbClr val="003399"/>
              </a:buClr>
              <a:buFont typeface="Arial" panose="020B0604020202020204" pitchFamily="34" charset="0"/>
              <a:buChar char="•"/>
            </a:pPr>
            <a:r>
              <a:rPr lang="en-US" dirty="0"/>
              <a:t>C. Because there are subsistence workers in agriculture</a:t>
            </a:r>
          </a:p>
          <a:p>
            <a:pPr marL="365760" lvl="1" indent="-365760">
              <a:spcBef>
                <a:spcPts val="2400"/>
              </a:spcBef>
              <a:buClr>
                <a:srgbClr val="003399"/>
              </a:buClr>
              <a:buFont typeface="Arial" panose="020B0604020202020204" pitchFamily="34" charset="0"/>
              <a:buChar char="•"/>
            </a:pPr>
            <a:r>
              <a:rPr lang="en-US" dirty="0"/>
              <a:t>D. All of the above</a:t>
            </a:r>
          </a:p>
          <a:p>
            <a:pPr marL="365760" lvl="1" indent="-365760">
              <a:spcBef>
                <a:spcPts val="2400"/>
              </a:spcBef>
              <a:buClr>
                <a:srgbClr val="003399"/>
              </a:buClr>
              <a:buFont typeface="Arial" panose="020B0604020202020204" pitchFamily="34" charset="0"/>
              <a:buChar char="•"/>
            </a:pPr>
            <a:r>
              <a:rPr lang="en-US" dirty="0"/>
              <a:t>E. None of the above</a:t>
            </a:r>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93138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Why is the market for labor important?</a:t>
            </a:r>
          </a:p>
          <a:p>
            <a:pPr marL="365760" indent="-365760">
              <a:spcBef>
                <a:spcPts val="2400"/>
              </a:spcBef>
              <a:buClr>
                <a:srgbClr val="003399"/>
              </a:buClr>
            </a:pPr>
            <a:r>
              <a:rPr lang="en-US" sz="2800" dirty="0"/>
              <a:t>Wages and employment are fundamental to peoples’ lives and happiness</a:t>
            </a:r>
          </a:p>
          <a:p>
            <a:pPr marL="365760" indent="-365760">
              <a:spcBef>
                <a:spcPts val="2400"/>
              </a:spcBef>
              <a:buClr>
                <a:srgbClr val="003399"/>
              </a:buClr>
            </a:pPr>
            <a:r>
              <a:rPr lang="en-US" sz="2800" dirty="0"/>
              <a:t>About ¾ of national income goes to workers (remaining ¼ goes to capital owners)</a:t>
            </a:r>
          </a:p>
          <a:p>
            <a:pPr marL="365760" indent="-365760">
              <a:spcBef>
                <a:spcPts val="2400"/>
              </a:spcBef>
              <a:buClr>
                <a:srgbClr val="003399"/>
              </a:buClr>
            </a:pPr>
            <a:r>
              <a:rPr lang="en-US" sz="2800" dirty="0"/>
              <a:t>Labor market analysis can help us to understand how developments will affect wages and employment</a:t>
            </a:r>
          </a:p>
          <a:p>
            <a:pPr marL="365760" indent="-365760">
              <a:spcBef>
                <a:spcPts val="2400"/>
              </a:spcBef>
              <a:buClr>
                <a:srgbClr val="003399"/>
              </a:buClr>
            </a:pPr>
            <a:r>
              <a:rPr lang="en-US" sz="2800" dirty="0"/>
              <a:t>It can also help explain rising inequality</a:t>
            </a:r>
          </a:p>
        </p:txBody>
      </p:sp>
    </p:spTree>
    <p:extLst>
      <p:ext uri="{BB962C8B-B14F-4D97-AF65-F5344CB8AC3E}">
        <p14:creationId xmlns:p14="http://schemas.microsoft.com/office/powerpoint/2010/main" val="1358299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67E70F-87BE-A16E-48F8-3C8F23BDA41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9943F73-C670-DB21-6FF5-6623D634EF02}"/>
              </a:ext>
            </a:extLst>
          </p:cNvPr>
          <p:cNvPicPr>
            <a:picLocks noChangeAspect="1"/>
          </p:cNvPicPr>
          <p:nvPr/>
        </p:nvPicPr>
        <p:blipFill>
          <a:blip r:embed="rId3"/>
          <a:stretch>
            <a:fillRect/>
          </a:stretch>
        </p:blipFill>
        <p:spPr>
          <a:xfrm>
            <a:off x="55755" y="1142999"/>
            <a:ext cx="8941537" cy="4525963"/>
          </a:xfrm>
          <a:prstGeom prst="rect">
            <a:avLst/>
          </a:prstGeom>
        </p:spPr>
      </p:pic>
      <p:sp>
        <p:nvSpPr>
          <p:cNvPr id="6" name="TextBox 5">
            <a:extLst>
              <a:ext uri="{FF2B5EF4-FFF2-40B4-BE49-F238E27FC236}">
                <a16:creationId xmlns:a16="http://schemas.microsoft.com/office/drawing/2014/main" id="{A027266B-CE62-A989-F0BD-C4D71055DC56}"/>
              </a:ext>
            </a:extLst>
          </p:cNvPr>
          <p:cNvSpPr txBox="1"/>
          <p:nvPr/>
        </p:nvSpPr>
        <p:spPr>
          <a:xfrm>
            <a:off x="1752600" y="162388"/>
            <a:ext cx="6477000" cy="954107"/>
          </a:xfrm>
          <a:prstGeom prst="rect">
            <a:avLst/>
          </a:prstGeom>
          <a:noFill/>
        </p:spPr>
        <p:txBody>
          <a:bodyPr wrap="square" rtlCol="0">
            <a:spAutoFit/>
          </a:bodyPr>
          <a:lstStyle/>
          <a:p>
            <a:r>
              <a:rPr lang="en-US" sz="2800" dirty="0">
                <a:solidFill>
                  <a:schemeClr val="tx2"/>
                </a:solidFill>
              </a:rPr>
              <a:t>Decline of hours of work in the long-run: 40h/week=2000h/year</a:t>
            </a:r>
          </a:p>
        </p:txBody>
      </p:sp>
    </p:spTree>
    <p:extLst>
      <p:ext uri="{BB962C8B-B14F-4D97-AF65-F5344CB8AC3E}">
        <p14:creationId xmlns:p14="http://schemas.microsoft.com/office/powerpoint/2010/main" val="40660246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DDC17F-167A-BFF3-635A-CC0D28668F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3628"/>
            <a:ext cx="8534399" cy="6594763"/>
          </a:xfrm>
        </p:spPr>
      </p:pic>
    </p:spTree>
    <p:extLst>
      <p:ext uri="{BB962C8B-B14F-4D97-AF65-F5344CB8AC3E}">
        <p14:creationId xmlns:p14="http://schemas.microsoft.com/office/powerpoint/2010/main" val="39759848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F4DDDCE-ADF0-526E-79AC-7263889F4C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26914"/>
            <a:ext cx="8477717" cy="6550964"/>
          </a:xfrm>
        </p:spPr>
      </p:pic>
    </p:spTree>
    <p:extLst>
      <p:ext uri="{BB962C8B-B14F-4D97-AF65-F5344CB8AC3E}">
        <p14:creationId xmlns:p14="http://schemas.microsoft.com/office/powerpoint/2010/main" val="639642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73AAC1-0AD8-339C-4274-EA1390053B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04800"/>
            <a:ext cx="8795964" cy="6796882"/>
          </a:xfrm>
        </p:spPr>
      </p:pic>
    </p:spTree>
    <p:extLst>
      <p:ext uri="{BB962C8B-B14F-4D97-AF65-F5344CB8AC3E}">
        <p14:creationId xmlns:p14="http://schemas.microsoft.com/office/powerpoint/2010/main" val="36138031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48A384-AAC8-3B42-EA91-33DA3F2E1E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457200"/>
            <a:ext cx="8610600" cy="6653646"/>
          </a:xfrm>
        </p:spPr>
      </p:pic>
    </p:spTree>
    <p:extLst>
      <p:ext uri="{BB962C8B-B14F-4D97-AF65-F5344CB8AC3E}">
        <p14:creationId xmlns:p14="http://schemas.microsoft.com/office/powerpoint/2010/main" val="2218820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15240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Quiz:</a:t>
            </a:r>
          </a:p>
          <a:p>
            <a:pPr marL="0" lvl="1" indent="0">
              <a:spcBef>
                <a:spcPts val="2400"/>
              </a:spcBef>
              <a:buClr>
                <a:srgbClr val="003399"/>
              </a:buClr>
              <a:buNone/>
            </a:pPr>
            <a:r>
              <a:rPr lang="en-US" dirty="0"/>
              <a:t>Question: With economic development, who do you think humans should work less to enjoy more leisure or harder to take advantage of their increased productivity?</a:t>
            </a:r>
          </a:p>
          <a:p>
            <a:pPr marL="365760" lvl="1" indent="-365760">
              <a:spcBef>
                <a:spcPts val="2400"/>
              </a:spcBef>
              <a:buClr>
                <a:srgbClr val="003399"/>
              </a:buClr>
              <a:buFont typeface="Arial" panose="020B0604020202020204" pitchFamily="34" charset="0"/>
              <a:buChar char="•"/>
            </a:pPr>
            <a:r>
              <a:rPr lang="en-US" dirty="0"/>
              <a:t>A. We should work less</a:t>
            </a:r>
          </a:p>
          <a:p>
            <a:pPr marL="365760" lvl="1" indent="-365760">
              <a:spcBef>
                <a:spcPts val="2400"/>
              </a:spcBef>
              <a:buClr>
                <a:srgbClr val="003399"/>
              </a:buClr>
              <a:buFont typeface="Arial" panose="020B0604020202020204" pitchFamily="34" charset="0"/>
              <a:buChar char="•"/>
            </a:pPr>
            <a:r>
              <a:rPr lang="en-US" dirty="0"/>
              <a:t>B. We should work the same</a:t>
            </a:r>
          </a:p>
          <a:p>
            <a:pPr marL="365760" lvl="1" indent="-365760">
              <a:spcBef>
                <a:spcPts val="2400"/>
              </a:spcBef>
              <a:buClr>
                <a:srgbClr val="003399"/>
              </a:buClr>
              <a:buFont typeface="Arial" panose="020B0604020202020204" pitchFamily="34" charset="0"/>
              <a:buChar char="•"/>
            </a:pPr>
            <a:r>
              <a:rPr lang="en-US" dirty="0"/>
              <a:t>C. We should work more</a:t>
            </a:r>
          </a:p>
          <a:p>
            <a:pPr marL="0" lvl="1" indent="0">
              <a:spcBef>
                <a:spcPts val="2400"/>
              </a:spcBef>
              <a:buClr>
                <a:srgbClr val="003399"/>
              </a:buClr>
              <a:buNone/>
            </a:pPr>
            <a:endParaRPr lang="en-US" dirty="0"/>
          </a:p>
        </p:txBody>
      </p:sp>
    </p:spTree>
    <p:extLst>
      <p:ext uri="{BB962C8B-B14F-4D97-AF65-F5344CB8AC3E}">
        <p14:creationId xmlns:p14="http://schemas.microsoft.com/office/powerpoint/2010/main" val="3470096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V.  Examples of Labor Market Analysis</a:t>
            </a:r>
            <a:endParaRPr lang="en-US" sz="3200" i="1" cap="small" dirty="0">
              <a:solidFill>
                <a:srgbClr val="CC0000"/>
              </a:solidFill>
            </a:endParaRPr>
          </a:p>
        </p:txBody>
      </p:sp>
    </p:spTree>
    <p:extLst>
      <p:ext uri="{BB962C8B-B14F-4D97-AF65-F5344CB8AC3E}">
        <p14:creationId xmlns:p14="http://schemas.microsoft.com/office/powerpoint/2010/main" val="308123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Example 1:  Increase in Machines or Technological Progress</a:t>
            </a:r>
          </a:p>
          <a:p>
            <a:pPr marL="365760" indent="-365760">
              <a:spcBef>
                <a:spcPts val="2400"/>
              </a:spcBef>
              <a:buClr>
                <a:srgbClr val="003399"/>
              </a:buClr>
            </a:pPr>
            <a:r>
              <a:rPr lang="en-US" sz="2800" dirty="0"/>
              <a:t>Consider the market for high-skilled workers.</a:t>
            </a:r>
          </a:p>
          <a:p>
            <a:pPr marL="365760" indent="-365760">
              <a:spcBef>
                <a:spcPts val="2400"/>
              </a:spcBef>
              <a:buClr>
                <a:srgbClr val="003399"/>
              </a:buClr>
            </a:pPr>
            <a:r>
              <a:rPr lang="en-US" sz="2800" dirty="0"/>
              <a:t>Computer technology spread rapidly across many industries in the late 1980s and 1990s.</a:t>
            </a:r>
          </a:p>
          <a:p>
            <a:pPr marL="365760" indent="-365760">
              <a:spcBef>
                <a:spcPts val="2400"/>
              </a:spcBef>
              <a:buClr>
                <a:srgbClr val="003399"/>
              </a:buClr>
            </a:pPr>
            <a:r>
              <a:rPr lang="en-US" sz="2800" dirty="0"/>
              <a:t>What would you expect this to do to the employment and wages of high-skilled workers whose jobs use computers (such as architects, engineers, and scientists)?</a:t>
            </a:r>
          </a:p>
        </p:txBody>
      </p:sp>
    </p:spTree>
    <p:extLst>
      <p:ext uri="{BB962C8B-B14F-4D97-AF65-F5344CB8AC3E}">
        <p14:creationId xmlns:p14="http://schemas.microsoft.com/office/powerpoint/2010/main" val="1549722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Example 1:  Increase in Machines or Technological Progress (continued)</a:t>
            </a:r>
          </a:p>
          <a:p>
            <a:pPr marL="365760" indent="-365760">
              <a:spcBef>
                <a:spcPts val="2400"/>
              </a:spcBef>
              <a:buClr>
                <a:srgbClr val="003399"/>
              </a:buClr>
            </a:pPr>
            <a:r>
              <a:rPr lang="en-US" sz="2800" dirty="0"/>
              <a:t>The addition of machines or technological progress (or, often, both together) will increase the </a:t>
            </a:r>
            <a:r>
              <a:rPr lang="en-US" sz="2800" dirty="0" err="1"/>
              <a:t>MP</a:t>
            </a:r>
            <a:r>
              <a:rPr lang="en-US" sz="2800" baseline="-25000" dirty="0" err="1"/>
              <a:t>L</a:t>
            </a:r>
            <a:r>
              <a:rPr lang="en-US" sz="2800" dirty="0"/>
              <a:t>.</a:t>
            </a:r>
          </a:p>
          <a:p>
            <a:pPr marL="365760" indent="-365760">
              <a:spcBef>
                <a:spcPts val="1800"/>
              </a:spcBef>
              <a:buClr>
                <a:srgbClr val="003399"/>
              </a:buClr>
            </a:pPr>
            <a:r>
              <a:rPr lang="en-US" sz="2800" dirty="0"/>
              <a:t>This implies that the labor demand curve shifts out.</a:t>
            </a:r>
          </a:p>
          <a:p>
            <a:pPr marL="365760" indent="-365760">
              <a:spcBef>
                <a:spcPts val="1800"/>
              </a:spcBef>
              <a:buClr>
                <a:srgbClr val="003399"/>
              </a:buClr>
            </a:pPr>
            <a:r>
              <a:rPr lang="en-US" sz="2800" dirty="0"/>
              <a:t>Wages and employment of workers using the machines will rise.</a:t>
            </a:r>
          </a:p>
        </p:txBody>
      </p:sp>
    </p:spTree>
    <p:extLst>
      <p:ext uri="{BB962C8B-B14F-4D97-AF65-F5344CB8AC3E}">
        <p14:creationId xmlns:p14="http://schemas.microsoft.com/office/powerpoint/2010/main" val="3499839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2035881" y="1463040"/>
            <a:ext cx="5072239" cy="4704986"/>
            <a:chOff x="1922921" y="1158815"/>
            <a:chExt cx="5072239" cy="4704986"/>
          </a:xfrm>
        </p:grpSpPr>
        <p:sp>
          <p:nvSpPr>
            <p:cNvPr id="14" name="TextBox 13"/>
            <p:cNvSpPr txBox="1"/>
            <p:nvPr/>
          </p:nvSpPr>
          <p:spPr>
            <a:xfrm>
              <a:off x="6080189" y="4675445"/>
              <a:ext cx="5405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1922921" y="1158815"/>
              <a:ext cx="5072239" cy="4704986"/>
              <a:chOff x="1787597" y="1158815"/>
              <a:chExt cx="5072239" cy="4704986"/>
            </a:xfrm>
          </p:grpSpPr>
          <p:cxnSp>
            <p:nvCxnSpPr>
              <p:cNvPr id="3" name="Straight Connector 2"/>
              <p:cNvCxnSpPr>
                <a:cxnSpLocks noChangeAspect="1"/>
              </p:cNvCxnSpPr>
              <p:nvPr/>
            </p:nvCxnSpPr>
            <p:spPr>
              <a:xfrm rot="16200000">
                <a:off x="2551427" y="1571231"/>
                <a:ext cx="3413446" cy="341087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158815"/>
                <a:ext cx="4953778" cy="4650377"/>
                <a:chOff x="1927224" y="1158815"/>
                <a:chExt cx="4953778" cy="4650377"/>
              </a:xfrm>
            </p:grpSpPr>
            <p:grpSp>
              <p:nvGrpSpPr>
                <p:cNvPr id="5" name="Group 7"/>
                <p:cNvGrpSpPr/>
                <p:nvPr/>
              </p:nvGrpSpPr>
              <p:grpSpPr>
                <a:xfrm>
                  <a:off x="1927224" y="1158815"/>
                  <a:ext cx="4953778" cy="4650377"/>
                  <a:chOff x="1840016" y="1158815"/>
                  <a:chExt cx="4953778" cy="4650377"/>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803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158815"/>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5939176" y="1294002"/>
                  <a:ext cx="63627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4"/>
                <a:ext cx="3443484" cy="34408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7597" y="3038715"/>
                <a:ext cx="815345" cy="437043"/>
              </a:xfrm>
              <a:prstGeom prst="rect">
                <a:avLst/>
              </a:prstGeom>
              <a:noFill/>
            </p:spPr>
            <p:txBody>
              <a:bodyPr wrap="square" rtlCol="0">
                <a:spAutoFit/>
              </a:bodyPr>
              <a:lstStyle/>
              <a:p>
                <a:pPr>
                  <a:lnSpc>
                    <a:spcPct val="80000"/>
                  </a:lnSpc>
                </a:pPr>
                <a:r>
                  <a:rPr lang="en-US" sz="2800" dirty="0">
                    <a:solidFill>
                      <a:srgbClr val="003399"/>
                    </a:solidFill>
                  </a:rPr>
                  <a:t>W</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525067"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1</a:t>
                </a:r>
                <a:endParaRPr lang="en-US" sz="2800" dirty="0">
                  <a:solidFill>
                    <a:srgbClr val="003399"/>
                  </a:solidFill>
                </a:endParaRPr>
              </a:p>
            </p:txBody>
          </p:sp>
        </p:grpSp>
      </p:grpSp>
      <p:sp>
        <p:nvSpPr>
          <p:cNvPr id="4" name="TextBox 3"/>
          <p:cNvSpPr txBox="1"/>
          <p:nvPr/>
        </p:nvSpPr>
        <p:spPr>
          <a:xfrm>
            <a:off x="640080" y="293495"/>
            <a:ext cx="7863840" cy="1077218"/>
          </a:xfrm>
          <a:prstGeom prst="rect">
            <a:avLst/>
          </a:prstGeom>
          <a:noFill/>
        </p:spPr>
        <p:txBody>
          <a:bodyPr wrap="square" rtlCol="0" anchor="ctr" anchorCtr="0">
            <a:spAutoFit/>
          </a:bodyPr>
          <a:lstStyle/>
          <a:p>
            <a:pPr algn="ctr"/>
            <a:r>
              <a:rPr lang="en-US" sz="3200" dirty="0">
                <a:solidFill>
                  <a:srgbClr val="003399"/>
                </a:solidFill>
              </a:rPr>
              <a:t>Effect of an Increase in Capital (Computers)</a:t>
            </a:r>
          </a:p>
          <a:p>
            <a:pPr algn="ctr"/>
            <a:r>
              <a:rPr lang="en-US" sz="3200" dirty="0">
                <a:solidFill>
                  <a:srgbClr val="CC0000"/>
                </a:solidFill>
              </a:rPr>
              <a:t>Market for High-Skilled Workers</a:t>
            </a:r>
          </a:p>
        </p:txBody>
      </p:sp>
    </p:spTree>
    <p:extLst>
      <p:ext uri="{BB962C8B-B14F-4D97-AF65-F5344CB8AC3E}">
        <p14:creationId xmlns:p14="http://schemas.microsoft.com/office/powerpoint/2010/main" val="354978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p:spPr>
        <p:txBody>
          <a:bodyPr/>
          <a:lstStyle/>
          <a:p>
            <a:pPr marL="571500" indent="-571500" algn="ctr">
              <a:lnSpc>
                <a:spcPct val="110000"/>
              </a:lnSpc>
              <a:spcBef>
                <a:spcPts val="1200"/>
              </a:spcBef>
              <a:buClr>
                <a:srgbClr val="FF0000"/>
              </a:buClr>
              <a:buNone/>
            </a:pPr>
            <a:endParaRPr lang="en-US" cap="small" dirty="0">
              <a:solidFill>
                <a:srgbClr val="FF0000"/>
              </a:solidFill>
            </a:endParaRPr>
          </a:p>
          <a:p>
            <a:pPr marL="0" algn="ctr">
              <a:buNone/>
            </a:pPr>
            <a:r>
              <a:rPr lang="en-US" cap="small" dirty="0">
                <a:solidFill>
                  <a:srgbClr val="CC0000"/>
                </a:solidFill>
              </a:rPr>
              <a:t>II.  Labor Demand</a:t>
            </a:r>
            <a:endParaRPr lang="en-US" sz="3200" i="1" cap="small" dirty="0">
              <a:solidFill>
                <a:srgbClr val="CC0000"/>
              </a:solidFill>
            </a:endParaRPr>
          </a:p>
        </p:txBody>
      </p:sp>
    </p:spTree>
    <p:extLst>
      <p:ext uri="{BB962C8B-B14F-4D97-AF65-F5344CB8AC3E}">
        <p14:creationId xmlns:p14="http://schemas.microsoft.com/office/powerpoint/2010/main" val="635406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293495"/>
            <a:ext cx="7863840" cy="1077218"/>
          </a:xfrm>
          <a:prstGeom prst="rect">
            <a:avLst/>
          </a:prstGeom>
          <a:noFill/>
        </p:spPr>
        <p:txBody>
          <a:bodyPr wrap="square" rtlCol="0" anchor="ctr" anchorCtr="0">
            <a:spAutoFit/>
          </a:bodyPr>
          <a:lstStyle/>
          <a:p>
            <a:pPr algn="ctr"/>
            <a:r>
              <a:rPr lang="en-US" sz="3200" dirty="0">
                <a:solidFill>
                  <a:srgbClr val="003399"/>
                </a:solidFill>
              </a:rPr>
              <a:t>Effect of an Increase in Capital (Computers)</a:t>
            </a:r>
          </a:p>
          <a:p>
            <a:pPr algn="ctr"/>
            <a:r>
              <a:rPr lang="en-US" sz="3200" dirty="0">
                <a:solidFill>
                  <a:srgbClr val="CC0000"/>
                </a:solidFill>
              </a:rPr>
              <a:t>Market for High-Skilled Workers</a:t>
            </a:r>
          </a:p>
        </p:txBody>
      </p:sp>
      <p:grpSp>
        <p:nvGrpSpPr>
          <p:cNvPr id="2" name="Group 1"/>
          <p:cNvGrpSpPr/>
          <p:nvPr/>
        </p:nvGrpSpPr>
        <p:grpSpPr>
          <a:xfrm>
            <a:off x="2028825" y="1463040"/>
            <a:ext cx="5079295" cy="4705215"/>
            <a:chOff x="2028825" y="1188720"/>
            <a:chExt cx="5079295" cy="4705215"/>
          </a:xfrm>
        </p:grpSpPr>
        <p:grpSp>
          <p:nvGrpSpPr>
            <p:cNvPr id="26" name="Group 25"/>
            <p:cNvGrpSpPr/>
            <p:nvPr/>
          </p:nvGrpSpPr>
          <p:grpSpPr>
            <a:xfrm>
              <a:off x="2035881" y="1188720"/>
              <a:ext cx="5072239" cy="4704986"/>
              <a:chOff x="1922921" y="1158815"/>
              <a:chExt cx="5072239" cy="4704986"/>
            </a:xfrm>
          </p:grpSpPr>
          <p:sp>
            <p:nvSpPr>
              <p:cNvPr id="14" name="TextBox 13"/>
              <p:cNvSpPr txBox="1"/>
              <p:nvPr/>
            </p:nvSpPr>
            <p:spPr>
              <a:xfrm>
                <a:off x="6080189" y="4675445"/>
                <a:ext cx="5405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1922921" y="1158815"/>
                <a:ext cx="5072239" cy="4704986"/>
                <a:chOff x="1787597" y="1158815"/>
                <a:chExt cx="5072239" cy="4704986"/>
              </a:xfrm>
            </p:grpSpPr>
            <p:cxnSp>
              <p:nvCxnSpPr>
                <p:cNvPr id="3" name="Straight Connector 2"/>
                <p:cNvCxnSpPr>
                  <a:cxnSpLocks noChangeAspect="1"/>
                </p:cNvCxnSpPr>
                <p:nvPr/>
              </p:nvCxnSpPr>
              <p:spPr>
                <a:xfrm rot="16200000">
                  <a:off x="2551427" y="1571231"/>
                  <a:ext cx="3413446" cy="341087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158815"/>
                  <a:ext cx="4953778" cy="4650377"/>
                  <a:chOff x="1927224" y="1158815"/>
                  <a:chExt cx="4953778" cy="4650377"/>
                </a:xfrm>
              </p:grpSpPr>
              <p:grpSp>
                <p:nvGrpSpPr>
                  <p:cNvPr id="5" name="Group 7"/>
                  <p:cNvGrpSpPr/>
                  <p:nvPr/>
                </p:nvGrpSpPr>
                <p:grpSpPr>
                  <a:xfrm>
                    <a:off x="1927224" y="1158815"/>
                    <a:ext cx="4953778" cy="4650377"/>
                    <a:chOff x="1840016" y="1158815"/>
                    <a:chExt cx="4953778" cy="4650377"/>
                  </a:xfrm>
                </p:grpSpPr>
                <p:cxnSp>
                  <p:nvCxnSpPr>
                    <p:cNvPr id="6" name="Straight Connector 5"/>
                    <p:cNvCxnSpPr/>
                    <p:nvPr/>
                  </p:nvCxnSpPr>
                  <p:spPr>
                    <a:xfrm rot="5400000">
                      <a:off x="243840" y="3304592"/>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38912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2803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158815"/>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5939176" y="1294002"/>
                    <a:ext cx="63627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531676" y="1496784"/>
                  <a:ext cx="3443484" cy="3440889"/>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251318"/>
                  <a:ext cx="18745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93241" y="3249385"/>
                  <a:ext cx="0" cy="2130552"/>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7597" y="3038715"/>
                  <a:ext cx="815345" cy="437043"/>
                </a:xfrm>
                <a:prstGeom prst="rect">
                  <a:avLst/>
                </a:prstGeom>
                <a:noFill/>
              </p:spPr>
              <p:txBody>
                <a:bodyPr wrap="square" rtlCol="0">
                  <a:spAutoFit/>
                </a:bodyPr>
                <a:lstStyle/>
                <a:p>
                  <a:pPr>
                    <a:lnSpc>
                      <a:spcPct val="80000"/>
                    </a:lnSpc>
                  </a:pPr>
                  <a:r>
                    <a:rPr lang="en-US" sz="2800" dirty="0">
                      <a:solidFill>
                        <a:srgbClr val="003399"/>
                      </a:solidFill>
                    </a:rPr>
                    <a:t>W</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092656" y="5418166"/>
                  <a:ext cx="525067"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a:off x="3424045" y="1383641"/>
              <a:ext cx="3070898" cy="3068585"/>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441226" y="4171950"/>
              <a:ext cx="540599" cy="523220"/>
            </a:xfrm>
            <a:prstGeom prst="rect">
              <a:avLst/>
            </a:prstGeom>
            <a:noFill/>
          </p:spPr>
          <p:txBody>
            <a:bodyPr wrap="square" rtlCol="0">
              <a:spAutoFit/>
            </a:bodyPr>
            <a:lstStyle/>
            <a:p>
              <a:r>
                <a:rPr lang="en-US" sz="2800" dirty="0">
                  <a:solidFill>
                    <a:srgbClr val="00863D"/>
                  </a:solidFill>
                </a:rPr>
                <a:t>D</a:t>
              </a:r>
              <a:r>
                <a:rPr lang="en-US" sz="2800" baseline="-25000" dirty="0">
                  <a:solidFill>
                    <a:srgbClr val="00863D"/>
                  </a:solidFill>
                </a:rPr>
                <a:t>2</a:t>
              </a:r>
              <a:endParaRPr lang="en-US" sz="2800" dirty="0">
                <a:solidFill>
                  <a:srgbClr val="00863D"/>
                </a:solidFill>
              </a:endParaRPr>
            </a:p>
          </p:txBody>
        </p:sp>
        <p:cxnSp>
          <p:nvCxnSpPr>
            <p:cNvPr id="24" name="Straight Connector 23"/>
            <p:cNvCxnSpPr/>
            <p:nvPr/>
          </p:nvCxnSpPr>
          <p:spPr>
            <a:xfrm>
              <a:off x="2667000" y="2886075"/>
              <a:ext cx="2249424"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28825" y="2686050"/>
              <a:ext cx="815345" cy="445635"/>
            </a:xfrm>
            <a:prstGeom prst="rect">
              <a:avLst/>
            </a:prstGeom>
            <a:noFill/>
          </p:spPr>
          <p:txBody>
            <a:bodyPr wrap="square" rtlCol="0">
              <a:spAutoFit/>
            </a:bodyPr>
            <a:lstStyle/>
            <a:p>
              <a:pPr>
                <a:lnSpc>
                  <a:spcPct val="80000"/>
                </a:lnSpc>
              </a:pPr>
              <a:r>
                <a:rPr lang="en-US" sz="2800" dirty="0">
                  <a:solidFill>
                    <a:srgbClr val="00863D"/>
                  </a:solidFill>
                </a:rPr>
                <a:t>W</a:t>
              </a:r>
              <a:r>
                <a:rPr lang="en-US" sz="2800" baseline="-25000" dirty="0">
                  <a:solidFill>
                    <a:srgbClr val="00863D"/>
                  </a:solidFill>
                </a:rPr>
                <a:t>2</a:t>
              </a:r>
              <a:endParaRPr lang="en-US" sz="2800" dirty="0">
                <a:solidFill>
                  <a:srgbClr val="00863D"/>
                </a:solidFill>
              </a:endParaRPr>
            </a:p>
          </p:txBody>
        </p:sp>
        <p:cxnSp>
          <p:nvCxnSpPr>
            <p:cNvPr id="28" name="Straight Connector 27"/>
            <p:cNvCxnSpPr/>
            <p:nvPr/>
          </p:nvCxnSpPr>
          <p:spPr>
            <a:xfrm>
              <a:off x="4943475" y="2895600"/>
              <a:ext cx="0" cy="251460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751783" y="5448300"/>
              <a:ext cx="525067" cy="445635"/>
            </a:xfrm>
            <a:prstGeom prst="rect">
              <a:avLst/>
            </a:prstGeom>
            <a:noFill/>
          </p:spPr>
          <p:txBody>
            <a:bodyPr wrap="square" rtlCol="0">
              <a:spAutoFit/>
            </a:bodyPr>
            <a:lstStyle/>
            <a:p>
              <a:pPr>
                <a:lnSpc>
                  <a:spcPct val="80000"/>
                </a:lnSpc>
              </a:pPr>
              <a:r>
                <a:rPr lang="en-US" sz="2800" dirty="0">
                  <a:solidFill>
                    <a:srgbClr val="00863D"/>
                  </a:solidFill>
                </a:rPr>
                <a:t>L</a:t>
              </a:r>
              <a:r>
                <a:rPr lang="en-US" sz="2800" baseline="-25000" dirty="0">
                  <a:solidFill>
                    <a:srgbClr val="00863D"/>
                  </a:solidFill>
                </a:rPr>
                <a:t>2</a:t>
              </a:r>
              <a:endParaRPr lang="en-US" sz="2800" dirty="0">
                <a:solidFill>
                  <a:srgbClr val="00863D"/>
                </a:solidFill>
              </a:endParaRPr>
            </a:p>
          </p:txBody>
        </p:sp>
      </p:grpSp>
    </p:spTree>
    <p:extLst>
      <p:ext uri="{BB962C8B-B14F-4D97-AF65-F5344CB8AC3E}">
        <p14:creationId xmlns:p14="http://schemas.microsoft.com/office/powerpoint/2010/main" val="1259309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0080" y="5715000"/>
            <a:ext cx="7863840" cy="707886"/>
          </a:xfrm>
          <a:prstGeom prst="rect">
            <a:avLst/>
          </a:prstGeom>
          <a:noFill/>
        </p:spPr>
        <p:txBody>
          <a:bodyPr wrap="square" rtlCol="0">
            <a:spAutoFit/>
          </a:bodyPr>
          <a:lstStyle/>
          <a:p>
            <a:r>
              <a:rPr lang="en-US" sz="2000" dirty="0">
                <a:solidFill>
                  <a:srgbClr val="CC0000"/>
                </a:solidFill>
              </a:rPr>
              <a:t>Source:  David Autor, “</a:t>
            </a:r>
            <a:r>
              <a:rPr lang="en-GB" sz="2000" dirty="0">
                <a:solidFill>
                  <a:srgbClr val="CC0000"/>
                </a:solidFill>
              </a:rPr>
              <a:t>Skills, Education, and the Rise of Earnings Inequality among the “Other 99 Percent”.</a:t>
            </a:r>
            <a:r>
              <a:rPr lang="en-US" sz="2000" dirty="0">
                <a:solidFill>
                  <a:srgbClr val="CC0000"/>
                </a:solidFill>
              </a:rPr>
              <a:t> </a:t>
            </a:r>
          </a:p>
        </p:txBody>
      </p:sp>
      <p:pic>
        <p:nvPicPr>
          <p:cNvPr id="2050" name="Picture 2" descr="Image result for wages by skill leve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val="0"/>
              </a:ext>
            </a:extLst>
          </a:blip>
          <a:srcRect/>
          <a:stretch>
            <a:fillRect/>
          </a:stretch>
        </p:blipFill>
        <p:spPr bwMode="auto">
          <a:xfrm>
            <a:off x="877828" y="1737360"/>
            <a:ext cx="7527798"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080" y="293495"/>
            <a:ext cx="7863840" cy="1077218"/>
          </a:xfrm>
          <a:prstGeom prst="rect">
            <a:avLst/>
          </a:prstGeom>
          <a:noFill/>
        </p:spPr>
        <p:txBody>
          <a:bodyPr wrap="square" rtlCol="0" anchor="ctr" anchorCtr="0">
            <a:spAutoFit/>
          </a:bodyPr>
          <a:lstStyle/>
          <a:p>
            <a:pPr algn="ctr"/>
            <a:r>
              <a:rPr lang="en-GB" sz="3200" dirty="0">
                <a:solidFill>
                  <a:srgbClr val="003399"/>
                </a:solidFill>
              </a:rPr>
              <a:t>Real Wages of Full-Time Male Workers by Educational Level</a:t>
            </a:r>
            <a:endParaRPr lang="en-US" sz="3200" dirty="0">
              <a:solidFill>
                <a:srgbClr val="003399"/>
              </a:solidFill>
            </a:endParaRPr>
          </a:p>
        </p:txBody>
      </p:sp>
    </p:spTree>
    <p:extLst>
      <p:ext uri="{BB962C8B-B14F-4D97-AF65-F5344CB8AC3E}">
        <p14:creationId xmlns:p14="http://schemas.microsoft.com/office/powerpoint/2010/main" val="2272329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Example 2:  Increased Immigration of          Low-Skilled Workers</a:t>
            </a:r>
          </a:p>
          <a:p>
            <a:pPr marL="365760" indent="-365760">
              <a:spcBef>
                <a:spcPts val="2400"/>
              </a:spcBef>
              <a:buClr>
                <a:srgbClr val="003399"/>
              </a:buClr>
            </a:pPr>
            <a:r>
              <a:rPr lang="en-US" sz="2800" dirty="0"/>
              <a:t>Suppose that immigration of low-skilled workers increases.</a:t>
            </a:r>
          </a:p>
          <a:p>
            <a:pPr marL="365760" indent="-365760">
              <a:spcBef>
                <a:spcPts val="2400"/>
              </a:spcBef>
              <a:buClr>
                <a:srgbClr val="003399"/>
              </a:buClr>
            </a:pPr>
            <a:r>
              <a:rPr lang="en-US" sz="2800" dirty="0"/>
              <a:t>What would you expect this to do to the wages and employment of low-skilled workers?</a:t>
            </a:r>
          </a:p>
        </p:txBody>
      </p:sp>
    </p:spTree>
    <p:extLst>
      <p:ext uri="{BB962C8B-B14F-4D97-AF65-F5344CB8AC3E}">
        <p14:creationId xmlns:p14="http://schemas.microsoft.com/office/powerpoint/2010/main" val="32577817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339661"/>
            <a:ext cx="8412480" cy="984885"/>
          </a:xfrm>
          <a:prstGeom prst="rect">
            <a:avLst/>
          </a:prstGeom>
          <a:noFill/>
        </p:spPr>
        <p:txBody>
          <a:bodyPr wrap="square" rtlCol="0" anchor="ctr" anchorCtr="0">
            <a:spAutoFit/>
          </a:bodyPr>
          <a:lstStyle/>
          <a:p>
            <a:pPr algn="ctr"/>
            <a:r>
              <a:rPr lang="en-US" sz="2900" dirty="0">
                <a:solidFill>
                  <a:srgbClr val="003399"/>
                </a:solidFill>
              </a:rPr>
              <a:t>Effect of Increased Immigration of Low-Skilled Workers </a:t>
            </a:r>
          </a:p>
          <a:p>
            <a:pPr algn="ctr"/>
            <a:r>
              <a:rPr lang="en-US" sz="2900" dirty="0">
                <a:solidFill>
                  <a:srgbClr val="CC0000"/>
                </a:solidFill>
              </a:rPr>
              <a:t>Market for Low-Skilled Workers</a:t>
            </a:r>
          </a:p>
        </p:txBody>
      </p:sp>
      <p:grpSp>
        <p:nvGrpSpPr>
          <p:cNvPr id="26" name="Group 25"/>
          <p:cNvGrpSpPr/>
          <p:nvPr/>
        </p:nvGrpSpPr>
        <p:grpSpPr>
          <a:xfrm>
            <a:off x="2035881" y="1463040"/>
            <a:ext cx="4924989" cy="4549574"/>
            <a:chOff x="1922921" y="1314227"/>
            <a:chExt cx="4924989" cy="4549574"/>
          </a:xfrm>
        </p:grpSpPr>
        <p:sp>
          <p:nvSpPr>
            <p:cNvPr id="14" name="TextBox 13"/>
            <p:cNvSpPr txBox="1"/>
            <p:nvPr/>
          </p:nvSpPr>
          <p:spPr>
            <a:xfrm>
              <a:off x="6080189" y="4814367"/>
              <a:ext cx="5405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1922921" y="1314227"/>
              <a:ext cx="4924989" cy="4549574"/>
              <a:chOff x="1787597" y="1314227"/>
              <a:chExt cx="4924989" cy="4549574"/>
            </a:xfrm>
          </p:grpSpPr>
          <p:cxnSp>
            <p:nvCxnSpPr>
              <p:cNvPr id="3" name="Straight Connector 2"/>
              <p:cNvCxnSpPr>
                <a:cxnSpLocks noChangeAspect="1"/>
              </p:cNvCxnSpPr>
              <p:nvPr/>
            </p:nvCxnSpPr>
            <p:spPr>
              <a:xfrm rot="16200000">
                <a:off x="3060673" y="1896111"/>
                <a:ext cx="3180581" cy="317818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314227"/>
                <a:ext cx="4806528" cy="4494965"/>
                <a:chOff x="1927224" y="1314227"/>
                <a:chExt cx="4806528" cy="4494965"/>
              </a:xfrm>
            </p:grpSpPr>
            <p:grpSp>
              <p:nvGrpSpPr>
                <p:cNvPr id="5" name="Group 7"/>
                <p:cNvGrpSpPr/>
                <p:nvPr/>
              </p:nvGrpSpPr>
              <p:grpSpPr>
                <a:xfrm>
                  <a:off x="1927224" y="1314227"/>
                  <a:ext cx="4764618" cy="4494965"/>
                  <a:chOff x="1840016" y="1314227"/>
                  <a:chExt cx="4764618" cy="4494965"/>
                </a:xfrm>
              </p:grpSpPr>
              <p:cxnSp>
                <p:nvCxnSpPr>
                  <p:cNvPr id="6" name="Straight Connector 5"/>
                  <p:cNvCxnSpPr/>
                  <p:nvPr/>
                </p:nvCxnSpPr>
                <p:spPr>
                  <a:xfrm rot="5400000">
                    <a:off x="335296" y="3396412"/>
                    <a:ext cx="4023360" cy="1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887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314227"/>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6097482" y="1428075"/>
                  <a:ext cx="63627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737609" y="1836775"/>
                <a:ext cx="3240979" cy="32385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618170"/>
                <a:ext cx="21031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33266" y="3630743"/>
                <a:ext cx="0" cy="17556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7597" y="3381152"/>
                <a:ext cx="815345" cy="437043"/>
              </a:xfrm>
              <a:prstGeom prst="rect">
                <a:avLst/>
              </a:prstGeom>
              <a:noFill/>
            </p:spPr>
            <p:txBody>
              <a:bodyPr wrap="square" rtlCol="0">
                <a:spAutoFit/>
              </a:bodyPr>
              <a:lstStyle/>
              <a:p>
                <a:pPr>
                  <a:lnSpc>
                    <a:spcPct val="80000"/>
                  </a:lnSpc>
                </a:pPr>
                <a:r>
                  <a:rPr lang="en-US" sz="2800" dirty="0">
                    <a:solidFill>
                      <a:srgbClr val="003399"/>
                    </a:solidFill>
                  </a:rPr>
                  <a:t>W</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327948" y="5418166"/>
                <a:ext cx="4529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1</a:t>
                </a:r>
                <a:endParaRPr lang="en-US" sz="2800" dirty="0">
                  <a:solidFill>
                    <a:srgbClr val="003399"/>
                  </a:solidFill>
                </a:endParaRPr>
              </a:p>
            </p:txBody>
          </p:sp>
        </p:grpSp>
      </p:grpSp>
    </p:spTree>
    <p:extLst>
      <p:ext uri="{BB962C8B-B14F-4D97-AF65-F5344CB8AC3E}">
        <p14:creationId xmlns:p14="http://schemas.microsoft.com/office/powerpoint/2010/main" val="654702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339661"/>
            <a:ext cx="8412480" cy="984885"/>
          </a:xfrm>
          <a:prstGeom prst="rect">
            <a:avLst/>
          </a:prstGeom>
          <a:noFill/>
        </p:spPr>
        <p:txBody>
          <a:bodyPr wrap="square" rtlCol="0" anchor="ctr" anchorCtr="0">
            <a:spAutoFit/>
          </a:bodyPr>
          <a:lstStyle/>
          <a:p>
            <a:pPr algn="ctr"/>
            <a:r>
              <a:rPr lang="en-US" sz="2900" dirty="0">
                <a:solidFill>
                  <a:srgbClr val="003399"/>
                </a:solidFill>
              </a:rPr>
              <a:t>Effect of Increased Immigration of Low-Skilled Workers </a:t>
            </a:r>
          </a:p>
          <a:p>
            <a:pPr algn="ctr"/>
            <a:r>
              <a:rPr lang="en-US" sz="2900" dirty="0">
                <a:solidFill>
                  <a:srgbClr val="CC0000"/>
                </a:solidFill>
              </a:rPr>
              <a:t>Market for Low-Skilled Workers</a:t>
            </a:r>
          </a:p>
        </p:txBody>
      </p:sp>
      <p:grpSp>
        <p:nvGrpSpPr>
          <p:cNvPr id="2" name="Group 1"/>
          <p:cNvGrpSpPr/>
          <p:nvPr/>
        </p:nvGrpSpPr>
        <p:grpSpPr>
          <a:xfrm>
            <a:off x="2035881" y="1463040"/>
            <a:ext cx="4924989" cy="4549574"/>
            <a:chOff x="2035881" y="1097280"/>
            <a:chExt cx="4924989" cy="4549574"/>
          </a:xfrm>
        </p:grpSpPr>
        <p:grpSp>
          <p:nvGrpSpPr>
            <p:cNvPr id="26" name="Group 25"/>
            <p:cNvGrpSpPr/>
            <p:nvPr/>
          </p:nvGrpSpPr>
          <p:grpSpPr>
            <a:xfrm>
              <a:off x="2035881" y="1097280"/>
              <a:ext cx="4924989" cy="4549574"/>
              <a:chOff x="1922921" y="1314227"/>
              <a:chExt cx="4924989" cy="4549574"/>
            </a:xfrm>
          </p:grpSpPr>
          <p:sp>
            <p:nvSpPr>
              <p:cNvPr id="14" name="TextBox 13"/>
              <p:cNvSpPr txBox="1"/>
              <p:nvPr/>
            </p:nvSpPr>
            <p:spPr>
              <a:xfrm>
                <a:off x="6080189" y="4814367"/>
                <a:ext cx="5405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1922921" y="1314227"/>
                <a:ext cx="4924989" cy="4549574"/>
                <a:chOff x="1787597" y="1314227"/>
                <a:chExt cx="4924989" cy="4549574"/>
              </a:xfrm>
            </p:grpSpPr>
            <p:cxnSp>
              <p:nvCxnSpPr>
                <p:cNvPr id="3" name="Straight Connector 2"/>
                <p:cNvCxnSpPr>
                  <a:cxnSpLocks noChangeAspect="1"/>
                </p:cNvCxnSpPr>
                <p:nvPr/>
              </p:nvCxnSpPr>
              <p:spPr>
                <a:xfrm rot="16200000">
                  <a:off x="3060673" y="1896111"/>
                  <a:ext cx="3180581" cy="317818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314227"/>
                  <a:ext cx="4806528" cy="4494965"/>
                  <a:chOff x="1927224" y="1314227"/>
                  <a:chExt cx="4806528" cy="4494965"/>
                </a:xfrm>
              </p:grpSpPr>
              <p:grpSp>
                <p:nvGrpSpPr>
                  <p:cNvPr id="5" name="Group 7"/>
                  <p:cNvGrpSpPr/>
                  <p:nvPr/>
                </p:nvGrpSpPr>
                <p:grpSpPr>
                  <a:xfrm>
                    <a:off x="1927224" y="1314227"/>
                    <a:ext cx="4764618" cy="4494965"/>
                    <a:chOff x="1840016" y="1314227"/>
                    <a:chExt cx="4764618" cy="4494965"/>
                  </a:xfrm>
                </p:grpSpPr>
                <p:cxnSp>
                  <p:nvCxnSpPr>
                    <p:cNvPr id="6" name="Straight Connector 5"/>
                    <p:cNvCxnSpPr/>
                    <p:nvPr/>
                  </p:nvCxnSpPr>
                  <p:spPr>
                    <a:xfrm rot="5400000">
                      <a:off x="335296" y="3396412"/>
                      <a:ext cx="4023360" cy="1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887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314227"/>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6097482" y="1428075"/>
                    <a:ext cx="63627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737609" y="1836775"/>
                  <a:ext cx="3240979" cy="3238537"/>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618170"/>
                  <a:ext cx="21031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33266" y="3630743"/>
                  <a:ext cx="0" cy="17556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7597" y="3381152"/>
                  <a:ext cx="815345" cy="437043"/>
                </a:xfrm>
                <a:prstGeom prst="rect">
                  <a:avLst/>
                </a:prstGeom>
                <a:noFill/>
              </p:spPr>
              <p:txBody>
                <a:bodyPr wrap="square" rtlCol="0">
                  <a:spAutoFit/>
                </a:bodyPr>
                <a:lstStyle/>
                <a:p>
                  <a:pPr>
                    <a:lnSpc>
                      <a:spcPct val="80000"/>
                    </a:lnSpc>
                  </a:pPr>
                  <a:r>
                    <a:rPr lang="en-US" sz="2800" dirty="0">
                      <a:solidFill>
                        <a:srgbClr val="003399"/>
                      </a:solidFill>
                    </a:rPr>
                    <a:t>W</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327948" y="5418166"/>
                  <a:ext cx="4529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926496" y="2300730"/>
              <a:ext cx="2576271" cy="2574329"/>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24600" y="1838980"/>
              <a:ext cx="63627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cxnSp>
          <p:nvCxnSpPr>
            <p:cNvPr id="24" name="Straight Connector 23"/>
            <p:cNvCxnSpPr/>
            <p:nvPr/>
          </p:nvCxnSpPr>
          <p:spPr>
            <a:xfrm>
              <a:off x="2657475" y="3714750"/>
              <a:ext cx="2423160"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38350" y="3515832"/>
              <a:ext cx="815345" cy="445635"/>
            </a:xfrm>
            <a:prstGeom prst="rect">
              <a:avLst/>
            </a:prstGeom>
            <a:noFill/>
          </p:spPr>
          <p:txBody>
            <a:bodyPr wrap="square" rtlCol="0">
              <a:spAutoFit/>
            </a:bodyPr>
            <a:lstStyle/>
            <a:p>
              <a:pPr>
                <a:lnSpc>
                  <a:spcPct val="80000"/>
                </a:lnSpc>
              </a:pPr>
              <a:r>
                <a:rPr lang="en-US" sz="2800" dirty="0">
                  <a:solidFill>
                    <a:srgbClr val="00863D"/>
                  </a:solidFill>
                </a:rPr>
                <a:t>W</a:t>
              </a:r>
              <a:r>
                <a:rPr lang="en-US" sz="2800" baseline="-25000" dirty="0">
                  <a:solidFill>
                    <a:srgbClr val="00863D"/>
                  </a:solidFill>
                </a:rPr>
                <a:t>2</a:t>
              </a:r>
              <a:endParaRPr lang="en-US" sz="2800" dirty="0">
                <a:solidFill>
                  <a:srgbClr val="00863D"/>
                </a:solidFill>
              </a:endParaRPr>
            </a:p>
          </p:txBody>
        </p:sp>
        <p:cxnSp>
          <p:nvCxnSpPr>
            <p:cNvPr id="28" name="Straight Connector 27"/>
            <p:cNvCxnSpPr/>
            <p:nvPr/>
          </p:nvCxnSpPr>
          <p:spPr>
            <a:xfrm>
              <a:off x="5095875" y="3725037"/>
              <a:ext cx="0" cy="146304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919132" y="5200650"/>
              <a:ext cx="452968" cy="445635"/>
            </a:xfrm>
            <a:prstGeom prst="rect">
              <a:avLst/>
            </a:prstGeom>
            <a:noFill/>
          </p:spPr>
          <p:txBody>
            <a:bodyPr wrap="square" rtlCol="0">
              <a:spAutoFit/>
            </a:bodyPr>
            <a:lstStyle/>
            <a:p>
              <a:pPr>
                <a:lnSpc>
                  <a:spcPct val="80000"/>
                </a:lnSpc>
              </a:pPr>
              <a:r>
                <a:rPr lang="en-US" sz="2800" dirty="0">
                  <a:solidFill>
                    <a:srgbClr val="00863D"/>
                  </a:solidFill>
                </a:rPr>
                <a:t>L</a:t>
              </a:r>
              <a:r>
                <a:rPr lang="en-US" sz="2800" baseline="-25000" dirty="0">
                  <a:solidFill>
                    <a:srgbClr val="00863D"/>
                  </a:solidFill>
                </a:rPr>
                <a:t>2</a:t>
              </a:r>
              <a:endParaRPr lang="en-US" sz="2800" dirty="0">
                <a:solidFill>
                  <a:srgbClr val="00863D"/>
                </a:solidFill>
              </a:endParaRPr>
            </a:p>
          </p:txBody>
        </p:sp>
      </p:grpSp>
    </p:spTree>
    <p:extLst>
      <p:ext uri="{BB962C8B-B14F-4D97-AF65-F5344CB8AC3E}">
        <p14:creationId xmlns:p14="http://schemas.microsoft.com/office/powerpoint/2010/main" val="287053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sz="3000" dirty="0">
                <a:solidFill>
                  <a:srgbClr val="003399"/>
                </a:solidFill>
              </a:rPr>
              <a:t>Empirical Evidence on the Impact of Immigration</a:t>
            </a:r>
          </a:p>
          <a:p>
            <a:pPr marL="365760" indent="-365760">
              <a:spcBef>
                <a:spcPts val="1800"/>
              </a:spcBef>
              <a:buClr>
                <a:srgbClr val="003399"/>
              </a:buClr>
            </a:pPr>
            <a:r>
              <a:rPr lang="en-US" sz="2800" dirty="0">
                <a:solidFill>
                  <a:srgbClr val="CC0000"/>
                </a:solidFill>
              </a:rPr>
              <a:t>Problems with previous studies:</a:t>
            </a:r>
          </a:p>
          <a:p>
            <a:pPr marL="1165860" lvl="2" indent="-365760">
              <a:lnSpc>
                <a:spcPct val="95000"/>
              </a:lnSpc>
              <a:spcBef>
                <a:spcPts val="1200"/>
              </a:spcBef>
              <a:buClr>
                <a:srgbClr val="003399"/>
              </a:buClr>
            </a:pPr>
            <a:r>
              <a:rPr lang="en-US" sz="2800" dirty="0"/>
              <a:t>Many looked at wages and the number of immigrants by city.</a:t>
            </a:r>
          </a:p>
          <a:p>
            <a:pPr marL="1165860" lvl="2" indent="-365760">
              <a:lnSpc>
                <a:spcPct val="95000"/>
              </a:lnSpc>
              <a:spcBef>
                <a:spcPts val="1200"/>
              </a:spcBef>
              <a:buClr>
                <a:srgbClr val="003399"/>
              </a:buClr>
            </a:pPr>
            <a:r>
              <a:rPr lang="en-US" sz="2800" dirty="0"/>
              <a:t>But, perhaps there were both labor demand and labor supply changes.</a:t>
            </a:r>
          </a:p>
          <a:p>
            <a:pPr marL="1165860" lvl="2" indent="-365760">
              <a:lnSpc>
                <a:spcPct val="95000"/>
              </a:lnSpc>
              <a:spcBef>
                <a:spcPts val="1200"/>
              </a:spcBef>
              <a:buClr>
                <a:srgbClr val="003399"/>
              </a:buClr>
            </a:pPr>
            <a:r>
              <a:rPr lang="en-US" sz="2800" dirty="0"/>
              <a:t>Sometimes immigrants came to a city because labor demand was expanding, and sometimes for family or political reasons</a:t>
            </a:r>
          </a:p>
          <a:p>
            <a:pPr marL="1165860" lvl="2" indent="-365760">
              <a:lnSpc>
                <a:spcPct val="95000"/>
              </a:lnSpc>
              <a:spcBef>
                <a:spcPts val="1200"/>
              </a:spcBef>
              <a:buClr>
                <a:srgbClr val="003399"/>
              </a:buClr>
            </a:pPr>
            <a:r>
              <a:rPr lang="en-US" sz="2800" dirty="0"/>
              <a:t>Possible to find no correlation between immigration and wages, even if the supply effects were as theory predicts.</a:t>
            </a:r>
          </a:p>
        </p:txBody>
      </p:sp>
    </p:spTree>
    <p:extLst>
      <p:ext uri="{BB962C8B-B14F-4D97-AF65-F5344CB8AC3E}">
        <p14:creationId xmlns:p14="http://schemas.microsoft.com/office/powerpoint/2010/main" val="2008936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sz="3000" dirty="0">
                <a:solidFill>
                  <a:srgbClr val="003399"/>
                </a:solidFill>
              </a:rPr>
              <a:t>Empirical Evidence on the Impact of Immigration</a:t>
            </a:r>
          </a:p>
          <a:p>
            <a:pPr marL="365760" indent="-365760">
              <a:spcBef>
                <a:spcPts val="1800"/>
              </a:spcBef>
              <a:buClr>
                <a:srgbClr val="003399"/>
              </a:buClr>
            </a:pPr>
            <a:r>
              <a:rPr lang="en-US" sz="2800" dirty="0">
                <a:solidFill>
                  <a:srgbClr val="CC0000"/>
                </a:solidFill>
              </a:rPr>
              <a:t>David Card paper uses a natural experiment:</a:t>
            </a:r>
          </a:p>
          <a:p>
            <a:pPr marL="1165860" lvl="2" indent="-365760">
              <a:spcBef>
                <a:spcPts val="1800"/>
              </a:spcBef>
              <a:buClr>
                <a:srgbClr val="003399"/>
              </a:buClr>
            </a:pPr>
            <a:r>
              <a:rPr lang="en-US" sz="2800" dirty="0"/>
              <a:t>Mariel Boatlift (May-September 1980).</a:t>
            </a:r>
          </a:p>
          <a:p>
            <a:pPr marL="1165860" lvl="2" indent="-365760">
              <a:spcBef>
                <a:spcPts val="1800"/>
              </a:spcBef>
              <a:buClr>
                <a:srgbClr val="003399"/>
              </a:buClr>
            </a:pPr>
            <a:r>
              <a:rPr lang="en-US" sz="2800" dirty="0"/>
              <a:t>125,000 Cubans migrated to the U.S.</a:t>
            </a:r>
          </a:p>
          <a:p>
            <a:pPr marL="1165860" lvl="2" indent="-365760">
              <a:spcBef>
                <a:spcPts val="1800"/>
              </a:spcBef>
              <a:buClr>
                <a:srgbClr val="003399"/>
              </a:buClr>
            </a:pPr>
            <a:r>
              <a:rPr lang="en-US" sz="2800" dirty="0"/>
              <a:t>Almost all went to Miami.</a:t>
            </a:r>
          </a:p>
          <a:p>
            <a:pPr marL="1165860" lvl="2" indent="-365760">
              <a:spcBef>
                <a:spcPts val="1800"/>
              </a:spcBef>
              <a:buClr>
                <a:srgbClr val="003399"/>
              </a:buClr>
            </a:pPr>
            <a:r>
              <a:rPr lang="en-US" sz="2800" dirty="0"/>
              <a:t>No issue of immigrants choosing to go where the labor market was expanding.</a:t>
            </a:r>
          </a:p>
          <a:p>
            <a:pPr marL="1165860" lvl="2" indent="-365760">
              <a:spcBef>
                <a:spcPts val="1800"/>
              </a:spcBef>
              <a:buClr>
                <a:srgbClr val="003399"/>
              </a:buClr>
            </a:pPr>
            <a:r>
              <a:rPr lang="en-US" sz="2800" dirty="0"/>
              <a:t>Excellent data on wages and employment before and after the influx of immigrants.</a:t>
            </a:r>
          </a:p>
        </p:txBody>
      </p:sp>
    </p:spTree>
    <p:extLst>
      <p:ext uri="{BB962C8B-B14F-4D97-AF65-F5344CB8AC3E}">
        <p14:creationId xmlns:p14="http://schemas.microsoft.com/office/powerpoint/2010/main" val="2269807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0080" y="355388"/>
            <a:ext cx="7863840" cy="569387"/>
          </a:xfrm>
          <a:prstGeom prst="rect">
            <a:avLst/>
          </a:prstGeom>
          <a:noFill/>
        </p:spPr>
        <p:txBody>
          <a:bodyPr wrap="square" rtlCol="0" anchor="ctr" anchorCtr="0">
            <a:spAutoFit/>
          </a:bodyPr>
          <a:lstStyle/>
          <a:p>
            <a:pPr algn="ctr"/>
            <a:r>
              <a:rPr lang="en-US" sz="3100" dirty="0">
                <a:solidFill>
                  <a:srgbClr val="003399"/>
                </a:solidFill>
              </a:rPr>
              <a:t>Card Paper on the Effects of the Mariel Boatlift</a:t>
            </a:r>
          </a:p>
        </p:txBody>
      </p:sp>
      <p:sp>
        <p:nvSpPr>
          <p:cNvPr id="7" name="TextBox 6"/>
          <p:cNvSpPr txBox="1"/>
          <p:nvPr/>
        </p:nvSpPr>
        <p:spPr>
          <a:xfrm>
            <a:off x="640080" y="5534628"/>
            <a:ext cx="7863840" cy="630942"/>
          </a:xfrm>
          <a:prstGeom prst="rect">
            <a:avLst/>
          </a:prstGeom>
          <a:noFill/>
        </p:spPr>
        <p:txBody>
          <a:bodyPr wrap="square" rtlCol="0" anchor="ctr">
            <a:spAutoFit/>
          </a:bodyPr>
          <a:lstStyle/>
          <a:p>
            <a:r>
              <a:rPr lang="en-US" sz="1750" dirty="0">
                <a:solidFill>
                  <a:srgbClr val="CC0000"/>
                </a:solidFill>
              </a:rPr>
              <a:t>Bottom line: Huge influx of Cubans in 1980 did not affect wages of other groups</a:t>
            </a:r>
          </a:p>
          <a:p>
            <a:r>
              <a:rPr lang="en-US" sz="1750" dirty="0">
                <a:solidFill>
                  <a:srgbClr val="CC0000"/>
                </a:solidFill>
              </a:rPr>
              <a:t>Source:  </a:t>
            </a:r>
            <a:r>
              <a:rPr lang="en-US" sz="1750" dirty="0">
                <a:solidFill>
                  <a:srgbClr val="CC0000"/>
                </a:solidFill>
                <a:hlinkClick r:id="rId2"/>
              </a:rPr>
              <a:t>David Card, “</a:t>
            </a:r>
            <a:r>
              <a:rPr lang="en-GB" sz="1750" dirty="0">
                <a:solidFill>
                  <a:srgbClr val="CC0000"/>
                </a:solidFill>
                <a:hlinkClick r:id="rId2"/>
              </a:rPr>
              <a:t>The Impact of the Mariel Boatlift on the Miami </a:t>
            </a:r>
            <a:r>
              <a:rPr lang="en-GB" sz="1750" dirty="0" err="1">
                <a:solidFill>
                  <a:srgbClr val="CC0000"/>
                </a:solidFill>
                <a:hlinkClick r:id="rId2"/>
              </a:rPr>
              <a:t>Labor</a:t>
            </a:r>
            <a:r>
              <a:rPr lang="en-GB" sz="1750" dirty="0">
                <a:solidFill>
                  <a:srgbClr val="CC0000"/>
                </a:solidFill>
                <a:hlinkClick r:id="rId2"/>
              </a:rPr>
              <a:t> Market”</a:t>
            </a:r>
            <a:endParaRPr lang="en-US" sz="1750" dirty="0">
              <a:solidFill>
                <a:srgbClr val="CC0000"/>
              </a:solidFill>
            </a:endParaRPr>
          </a:p>
        </p:txBody>
      </p:sp>
      <p:sp>
        <p:nvSpPr>
          <p:cNvPr id="10" name="TextBox 9"/>
          <p:cNvSpPr txBox="1"/>
          <p:nvPr/>
        </p:nvSpPr>
        <p:spPr>
          <a:xfrm>
            <a:off x="640080" y="1143000"/>
            <a:ext cx="7863840" cy="369332"/>
          </a:xfrm>
          <a:prstGeom prst="rect">
            <a:avLst/>
          </a:prstGeom>
          <a:noFill/>
        </p:spPr>
        <p:txBody>
          <a:bodyPr wrap="square" rtlCol="0">
            <a:spAutoFit/>
          </a:bodyPr>
          <a:lstStyle/>
          <a:p>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70" y="1188720"/>
            <a:ext cx="8027861" cy="426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32685" y="1762125"/>
            <a:ext cx="2377440" cy="3657600"/>
          </a:xfrm>
          <a:prstGeom prst="rect">
            <a:avLst/>
          </a:prstGeom>
          <a:solidFill>
            <a:srgbClr val="CC0000">
              <a:alpha val="10000"/>
            </a:srgbClr>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D73D581A-2933-CB24-BC0B-4D3A89A9479C}"/>
              </a:ext>
            </a:extLst>
          </p:cNvPr>
          <p:cNvSpPr txBox="1"/>
          <p:nvPr/>
        </p:nvSpPr>
        <p:spPr>
          <a:xfrm>
            <a:off x="2432685" y="3440669"/>
            <a:ext cx="2377439" cy="457200"/>
          </a:xfrm>
          <a:prstGeom prst="rect">
            <a:avLst/>
          </a:prstGeom>
          <a:noFill/>
          <a:ln w="38100">
            <a:solidFill>
              <a:srgbClr val="FF0000"/>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200B69B9-4229-CC6C-9CBE-AE12DEBF4A5D}"/>
              </a:ext>
            </a:extLst>
          </p:cNvPr>
          <p:cNvSpPr txBox="1"/>
          <p:nvPr/>
        </p:nvSpPr>
        <p:spPr>
          <a:xfrm>
            <a:off x="2432684" y="4962525"/>
            <a:ext cx="2377439" cy="457200"/>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0758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Card’s Explanation for Why Wages Didn’t Fall</a:t>
            </a:r>
          </a:p>
          <a:p>
            <a:pPr marL="365760" indent="-365760">
              <a:spcBef>
                <a:spcPts val="2400"/>
              </a:spcBef>
              <a:buClr>
                <a:srgbClr val="003399"/>
              </a:buClr>
            </a:pPr>
            <a:r>
              <a:rPr lang="en-US" sz="2800" dirty="0"/>
              <a:t>Some migration to Miami that otherwise would have occurred didn’t because of the boatlift.</a:t>
            </a:r>
          </a:p>
          <a:p>
            <a:pPr marL="365760" indent="-365760">
              <a:spcBef>
                <a:spcPts val="2400"/>
              </a:spcBef>
              <a:buClr>
                <a:srgbClr val="003399"/>
              </a:buClr>
            </a:pPr>
            <a:r>
              <a:rPr lang="en-US" sz="2800" dirty="0"/>
              <a:t>Labor demand may have been quite elastic.</a:t>
            </a:r>
          </a:p>
          <a:p>
            <a:pPr marL="1165860" lvl="2" indent="-365760">
              <a:spcBef>
                <a:spcPts val="2400"/>
              </a:spcBef>
              <a:buClr>
                <a:srgbClr val="003399"/>
              </a:buClr>
            </a:pPr>
            <a:r>
              <a:rPr lang="en-US" sz="2800" dirty="0"/>
              <a:t>Miami had a number of industries that used low-skilled workers and could expand easily.</a:t>
            </a:r>
            <a:endParaRPr lang="en-US" sz="2800" dirty="0">
              <a:solidFill>
                <a:srgbClr val="CC0000"/>
              </a:solidFill>
            </a:endParaRPr>
          </a:p>
        </p:txBody>
      </p:sp>
    </p:spTree>
    <p:extLst>
      <p:ext uri="{BB962C8B-B14F-4D97-AF65-F5344CB8AC3E}">
        <p14:creationId xmlns:p14="http://schemas.microsoft.com/office/powerpoint/2010/main" val="2046320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339661"/>
            <a:ext cx="8412480" cy="984885"/>
          </a:xfrm>
          <a:prstGeom prst="rect">
            <a:avLst/>
          </a:prstGeom>
          <a:noFill/>
        </p:spPr>
        <p:txBody>
          <a:bodyPr wrap="square" rtlCol="0" anchor="ctr" anchorCtr="0">
            <a:spAutoFit/>
          </a:bodyPr>
          <a:lstStyle/>
          <a:p>
            <a:pPr algn="ctr"/>
            <a:r>
              <a:rPr lang="en-US" sz="2900" dirty="0">
                <a:solidFill>
                  <a:srgbClr val="003399"/>
                </a:solidFill>
              </a:rPr>
              <a:t>Effect of Increased Immigration of Low-Skilled Workers </a:t>
            </a:r>
          </a:p>
          <a:p>
            <a:pPr algn="ctr"/>
            <a:r>
              <a:rPr lang="en-US" sz="2900" dirty="0">
                <a:solidFill>
                  <a:srgbClr val="CC0000"/>
                </a:solidFill>
              </a:rPr>
              <a:t>Market for Low-Skilled Workers</a:t>
            </a:r>
          </a:p>
        </p:txBody>
      </p:sp>
      <p:grpSp>
        <p:nvGrpSpPr>
          <p:cNvPr id="2" name="Group 1"/>
          <p:cNvGrpSpPr/>
          <p:nvPr/>
        </p:nvGrpSpPr>
        <p:grpSpPr>
          <a:xfrm>
            <a:off x="2035881" y="1463040"/>
            <a:ext cx="4924989" cy="4549574"/>
            <a:chOff x="2035881" y="1097280"/>
            <a:chExt cx="4924989" cy="4549574"/>
          </a:xfrm>
        </p:grpSpPr>
        <p:grpSp>
          <p:nvGrpSpPr>
            <p:cNvPr id="26" name="Group 25"/>
            <p:cNvGrpSpPr/>
            <p:nvPr/>
          </p:nvGrpSpPr>
          <p:grpSpPr>
            <a:xfrm>
              <a:off x="2035881" y="1097280"/>
              <a:ext cx="4924989" cy="4549574"/>
              <a:chOff x="1922921" y="1314227"/>
              <a:chExt cx="4924989" cy="4549574"/>
            </a:xfrm>
          </p:grpSpPr>
          <p:sp>
            <p:nvSpPr>
              <p:cNvPr id="14" name="TextBox 13"/>
              <p:cNvSpPr txBox="1"/>
              <p:nvPr/>
            </p:nvSpPr>
            <p:spPr>
              <a:xfrm>
                <a:off x="6242082" y="3804841"/>
                <a:ext cx="540599" cy="523220"/>
              </a:xfrm>
              <a:prstGeom prst="rect">
                <a:avLst/>
              </a:prstGeom>
              <a:noFill/>
            </p:spPr>
            <p:txBody>
              <a:bodyPr wrap="square" rtlCol="0">
                <a:spAutoFit/>
              </a:bodyPr>
              <a:lstStyle/>
              <a:p>
                <a:r>
                  <a:rPr lang="en-US" sz="2800" dirty="0">
                    <a:solidFill>
                      <a:srgbClr val="003399"/>
                    </a:solidFill>
                  </a:rPr>
                  <a:t>D</a:t>
                </a:r>
                <a:r>
                  <a:rPr lang="en-US" sz="2800" baseline="-25000" dirty="0">
                    <a:solidFill>
                      <a:srgbClr val="003399"/>
                    </a:solidFill>
                  </a:rPr>
                  <a:t>1</a:t>
                </a:r>
                <a:endParaRPr lang="en-US" sz="2800" dirty="0">
                  <a:solidFill>
                    <a:srgbClr val="003399"/>
                  </a:solidFill>
                </a:endParaRPr>
              </a:p>
            </p:txBody>
          </p:sp>
          <p:grpSp>
            <p:nvGrpSpPr>
              <p:cNvPr id="25" name="Group 24"/>
              <p:cNvGrpSpPr/>
              <p:nvPr/>
            </p:nvGrpSpPr>
            <p:grpSpPr>
              <a:xfrm>
                <a:off x="1922921" y="1314227"/>
                <a:ext cx="4924989" cy="4549574"/>
                <a:chOff x="1787597" y="1314227"/>
                <a:chExt cx="4924989" cy="4549574"/>
              </a:xfrm>
            </p:grpSpPr>
            <p:cxnSp>
              <p:nvCxnSpPr>
                <p:cNvPr id="3" name="Straight Connector 2"/>
                <p:cNvCxnSpPr>
                  <a:cxnSpLocks noChangeAspect="1"/>
                </p:cNvCxnSpPr>
                <p:nvPr/>
              </p:nvCxnSpPr>
              <p:spPr>
                <a:xfrm rot="16200000">
                  <a:off x="3060673" y="1896111"/>
                  <a:ext cx="3180581" cy="3178184"/>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906058" y="1314227"/>
                  <a:ext cx="4806528" cy="4494965"/>
                  <a:chOff x="1927224" y="1314227"/>
                  <a:chExt cx="4806528" cy="4494965"/>
                </a:xfrm>
              </p:grpSpPr>
              <p:grpSp>
                <p:nvGrpSpPr>
                  <p:cNvPr id="5" name="Group 7"/>
                  <p:cNvGrpSpPr/>
                  <p:nvPr/>
                </p:nvGrpSpPr>
                <p:grpSpPr>
                  <a:xfrm>
                    <a:off x="1927224" y="1314227"/>
                    <a:ext cx="4764618" cy="4494965"/>
                    <a:chOff x="1840016" y="1314227"/>
                    <a:chExt cx="4764618" cy="4494965"/>
                  </a:xfrm>
                </p:grpSpPr>
                <p:cxnSp>
                  <p:nvCxnSpPr>
                    <p:cNvPr id="6" name="Straight Connector 5"/>
                    <p:cNvCxnSpPr/>
                    <p:nvPr/>
                  </p:nvCxnSpPr>
                  <p:spPr>
                    <a:xfrm rot="5400000">
                      <a:off x="335296" y="3396412"/>
                      <a:ext cx="4023360" cy="1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57121" y="5393266"/>
                      <a:ext cx="420624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38874" y="5351992"/>
                      <a:ext cx="365760" cy="457200"/>
                    </a:xfrm>
                    <a:prstGeom prst="rect">
                      <a:avLst/>
                    </a:prstGeom>
                    <a:noFill/>
                  </p:spPr>
                  <p:txBody>
                    <a:bodyPr wrap="square" rtlCol="0">
                      <a:spAutoFit/>
                    </a:bodyPr>
                    <a:lstStyle/>
                    <a:p>
                      <a:r>
                        <a:rPr lang="en-US" sz="2800" dirty="0"/>
                        <a:t>L  </a:t>
                      </a:r>
                    </a:p>
                  </p:txBody>
                </p:sp>
                <p:sp>
                  <p:nvSpPr>
                    <p:cNvPr id="9" name="TextBox 8"/>
                    <p:cNvSpPr txBox="1"/>
                    <p:nvPr/>
                  </p:nvSpPr>
                  <p:spPr>
                    <a:xfrm>
                      <a:off x="1840016" y="1314227"/>
                      <a:ext cx="531884" cy="437043"/>
                    </a:xfrm>
                    <a:prstGeom prst="rect">
                      <a:avLst/>
                    </a:prstGeom>
                    <a:noFill/>
                  </p:spPr>
                  <p:txBody>
                    <a:bodyPr wrap="square" rtlCol="0">
                      <a:spAutoFit/>
                    </a:bodyPr>
                    <a:lstStyle/>
                    <a:p>
                      <a:pPr>
                        <a:lnSpc>
                          <a:spcPct val="80000"/>
                        </a:lnSpc>
                      </a:pPr>
                      <a:r>
                        <a:rPr lang="en-US" sz="2800" dirty="0"/>
                        <a:t>W</a:t>
                      </a:r>
                    </a:p>
                  </p:txBody>
                </p:sp>
              </p:grpSp>
              <p:sp>
                <p:nvSpPr>
                  <p:cNvPr id="13" name="TextBox 12"/>
                  <p:cNvSpPr txBox="1"/>
                  <p:nvPr/>
                </p:nvSpPr>
                <p:spPr>
                  <a:xfrm>
                    <a:off x="6097482" y="1428075"/>
                    <a:ext cx="636270" cy="523220"/>
                  </a:xfrm>
                  <a:prstGeom prst="rect">
                    <a:avLst/>
                  </a:prstGeom>
                  <a:noFill/>
                </p:spPr>
                <p:txBody>
                  <a:bodyPr wrap="square" rtlCol="0">
                    <a:spAutoFit/>
                  </a:bodyPr>
                  <a:lstStyle/>
                  <a:p>
                    <a:r>
                      <a:rPr lang="en-US" sz="2800" dirty="0">
                        <a:solidFill>
                          <a:srgbClr val="003399"/>
                        </a:solidFill>
                      </a:rPr>
                      <a:t>S</a:t>
                    </a:r>
                    <a:r>
                      <a:rPr lang="en-US" sz="2800" baseline="-25000" dirty="0">
                        <a:solidFill>
                          <a:srgbClr val="003399"/>
                        </a:solidFill>
                      </a:rPr>
                      <a:t>1</a:t>
                    </a:r>
                    <a:endParaRPr lang="en-US" sz="2800" dirty="0">
                      <a:solidFill>
                        <a:srgbClr val="003399"/>
                      </a:solidFill>
                    </a:endParaRPr>
                  </a:p>
                </p:txBody>
              </p:sp>
            </p:grpSp>
            <p:cxnSp>
              <p:nvCxnSpPr>
                <p:cNvPr id="12" name="Straight Connector 11"/>
                <p:cNvCxnSpPr>
                  <a:cxnSpLocks noChangeAspect="1"/>
                </p:cNvCxnSpPr>
                <p:nvPr/>
              </p:nvCxnSpPr>
              <p:spPr>
                <a:xfrm>
                  <a:off x="2492564" y="3106367"/>
                  <a:ext cx="3623744" cy="913695"/>
                </a:xfrm>
                <a:prstGeom prst="line">
                  <a:avLst/>
                </a:prstGeom>
                <a:ln w="317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16176" y="3618170"/>
                  <a:ext cx="2103120" cy="0"/>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33266" y="3630743"/>
                  <a:ext cx="0" cy="1755648"/>
                </a:xfrm>
                <a:prstGeom prst="line">
                  <a:avLst/>
                </a:prstGeom>
                <a:ln w="12700">
                  <a:solidFill>
                    <a:srgbClr val="003399"/>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87597" y="3229865"/>
                  <a:ext cx="815345" cy="437043"/>
                </a:xfrm>
                <a:prstGeom prst="rect">
                  <a:avLst/>
                </a:prstGeom>
                <a:noFill/>
              </p:spPr>
              <p:txBody>
                <a:bodyPr wrap="square" rtlCol="0">
                  <a:spAutoFit/>
                </a:bodyPr>
                <a:lstStyle/>
                <a:p>
                  <a:pPr>
                    <a:lnSpc>
                      <a:spcPct val="80000"/>
                    </a:lnSpc>
                  </a:pPr>
                  <a:r>
                    <a:rPr lang="en-US" sz="2800" dirty="0">
                      <a:solidFill>
                        <a:srgbClr val="003399"/>
                      </a:solidFill>
                    </a:rPr>
                    <a:t>W</a:t>
                  </a:r>
                  <a:r>
                    <a:rPr lang="en-US" sz="2800" baseline="-25000" dirty="0">
                      <a:solidFill>
                        <a:srgbClr val="003399"/>
                      </a:solidFill>
                    </a:rPr>
                    <a:t>1</a:t>
                  </a:r>
                  <a:endParaRPr lang="en-US" sz="2800" dirty="0">
                    <a:solidFill>
                      <a:srgbClr val="003399"/>
                    </a:solidFill>
                  </a:endParaRPr>
                </a:p>
              </p:txBody>
            </p:sp>
            <p:sp>
              <p:nvSpPr>
                <p:cNvPr id="21" name="TextBox 20"/>
                <p:cNvSpPr txBox="1"/>
                <p:nvPr/>
              </p:nvSpPr>
              <p:spPr>
                <a:xfrm>
                  <a:off x="4327948" y="5418166"/>
                  <a:ext cx="452968" cy="445635"/>
                </a:xfrm>
                <a:prstGeom prst="rect">
                  <a:avLst/>
                </a:prstGeom>
                <a:noFill/>
              </p:spPr>
              <p:txBody>
                <a:bodyPr wrap="square" rtlCol="0">
                  <a:spAutoFit/>
                </a:bodyPr>
                <a:lstStyle/>
                <a:p>
                  <a:pPr>
                    <a:lnSpc>
                      <a:spcPct val="80000"/>
                    </a:lnSpc>
                  </a:pPr>
                  <a:r>
                    <a:rPr lang="en-US" sz="2800" dirty="0">
                      <a:solidFill>
                        <a:srgbClr val="003399"/>
                      </a:solidFill>
                    </a:rPr>
                    <a:t>L</a:t>
                  </a:r>
                  <a:r>
                    <a:rPr lang="en-US" sz="2800" baseline="-25000" dirty="0">
                      <a:solidFill>
                        <a:srgbClr val="003399"/>
                      </a:solidFill>
                    </a:rPr>
                    <a:t>1</a:t>
                  </a:r>
                  <a:endParaRPr lang="en-US" sz="2800" dirty="0">
                    <a:solidFill>
                      <a:srgbClr val="003399"/>
                    </a:solidFill>
                  </a:endParaRPr>
                </a:p>
              </p:txBody>
            </p:sp>
          </p:grpSp>
        </p:grpSp>
        <p:cxnSp>
          <p:nvCxnSpPr>
            <p:cNvPr id="22" name="Straight Connector 21"/>
            <p:cNvCxnSpPr>
              <a:cxnSpLocks noChangeAspect="1"/>
            </p:cNvCxnSpPr>
            <p:nvPr/>
          </p:nvCxnSpPr>
          <p:spPr>
            <a:xfrm rot="16200000">
              <a:off x="3926496" y="2300730"/>
              <a:ext cx="2576271" cy="2574329"/>
            </a:xfrm>
            <a:prstGeom prst="line">
              <a:avLst/>
            </a:prstGeom>
            <a:ln w="31750">
              <a:solidFill>
                <a:srgbClr val="00863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24600" y="1838980"/>
              <a:ext cx="636270" cy="523220"/>
            </a:xfrm>
            <a:prstGeom prst="rect">
              <a:avLst/>
            </a:prstGeom>
            <a:noFill/>
          </p:spPr>
          <p:txBody>
            <a:bodyPr wrap="square" rtlCol="0">
              <a:spAutoFit/>
            </a:bodyPr>
            <a:lstStyle/>
            <a:p>
              <a:r>
                <a:rPr lang="en-US" sz="2800" dirty="0">
                  <a:solidFill>
                    <a:srgbClr val="00863D"/>
                  </a:solidFill>
                </a:rPr>
                <a:t>S</a:t>
              </a:r>
              <a:r>
                <a:rPr lang="en-US" sz="2800" baseline="-25000" dirty="0">
                  <a:solidFill>
                    <a:srgbClr val="00863D"/>
                  </a:solidFill>
                </a:rPr>
                <a:t>2</a:t>
              </a:r>
              <a:endParaRPr lang="en-US" sz="2800" dirty="0">
                <a:solidFill>
                  <a:srgbClr val="00863D"/>
                </a:solidFill>
              </a:endParaRPr>
            </a:p>
          </p:txBody>
        </p:sp>
        <p:cxnSp>
          <p:nvCxnSpPr>
            <p:cNvPr id="24" name="Straight Connector 23"/>
            <p:cNvCxnSpPr/>
            <p:nvPr/>
          </p:nvCxnSpPr>
          <p:spPr>
            <a:xfrm>
              <a:off x="2657475" y="3524978"/>
              <a:ext cx="2596896" cy="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38350" y="3342162"/>
              <a:ext cx="815345" cy="445635"/>
            </a:xfrm>
            <a:prstGeom prst="rect">
              <a:avLst/>
            </a:prstGeom>
            <a:noFill/>
          </p:spPr>
          <p:txBody>
            <a:bodyPr wrap="square" rtlCol="0">
              <a:spAutoFit/>
            </a:bodyPr>
            <a:lstStyle/>
            <a:p>
              <a:pPr>
                <a:lnSpc>
                  <a:spcPct val="80000"/>
                </a:lnSpc>
              </a:pPr>
              <a:r>
                <a:rPr lang="en-US" sz="2800" dirty="0">
                  <a:solidFill>
                    <a:srgbClr val="00863D"/>
                  </a:solidFill>
                </a:rPr>
                <a:t>W</a:t>
              </a:r>
              <a:r>
                <a:rPr lang="en-US" sz="2800" baseline="-25000" dirty="0">
                  <a:solidFill>
                    <a:srgbClr val="00863D"/>
                  </a:solidFill>
                </a:rPr>
                <a:t>2</a:t>
              </a:r>
              <a:endParaRPr lang="en-US" sz="2800" dirty="0">
                <a:solidFill>
                  <a:srgbClr val="00863D"/>
                </a:solidFill>
              </a:endParaRPr>
            </a:p>
          </p:txBody>
        </p:sp>
        <p:cxnSp>
          <p:nvCxnSpPr>
            <p:cNvPr id="28" name="Straight Connector 27"/>
            <p:cNvCxnSpPr/>
            <p:nvPr/>
          </p:nvCxnSpPr>
          <p:spPr>
            <a:xfrm>
              <a:off x="5275052" y="3515832"/>
              <a:ext cx="0" cy="1645920"/>
            </a:xfrm>
            <a:prstGeom prst="line">
              <a:avLst/>
            </a:prstGeom>
            <a:ln w="12700">
              <a:solidFill>
                <a:srgbClr val="00863D"/>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55078" y="5200650"/>
              <a:ext cx="452968" cy="445635"/>
            </a:xfrm>
            <a:prstGeom prst="rect">
              <a:avLst/>
            </a:prstGeom>
            <a:noFill/>
          </p:spPr>
          <p:txBody>
            <a:bodyPr wrap="square" rtlCol="0">
              <a:spAutoFit/>
            </a:bodyPr>
            <a:lstStyle/>
            <a:p>
              <a:pPr>
                <a:lnSpc>
                  <a:spcPct val="80000"/>
                </a:lnSpc>
              </a:pPr>
              <a:r>
                <a:rPr lang="en-US" sz="2800" dirty="0">
                  <a:solidFill>
                    <a:srgbClr val="00863D"/>
                  </a:solidFill>
                </a:rPr>
                <a:t>L</a:t>
              </a:r>
              <a:r>
                <a:rPr lang="en-US" sz="2800" baseline="-25000" dirty="0">
                  <a:solidFill>
                    <a:srgbClr val="00863D"/>
                  </a:solidFill>
                </a:rPr>
                <a:t>2 </a:t>
              </a:r>
              <a:endParaRPr lang="en-US" sz="2800" dirty="0">
                <a:solidFill>
                  <a:srgbClr val="00863D"/>
                </a:solidFill>
              </a:endParaRPr>
            </a:p>
          </p:txBody>
        </p:sp>
      </p:grpSp>
      <p:sp>
        <p:nvSpPr>
          <p:cNvPr id="32" name="TextBox 31"/>
          <p:cNvSpPr txBox="1"/>
          <p:nvPr/>
        </p:nvSpPr>
        <p:spPr>
          <a:xfrm>
            <a:off x="762000" y="6012045"/>
            <a:ext cx="7620000" cy="707886"/>
          </a:xfrm>
          <a:prstGeom prst="rect">
            <a:avLst/>
          </a:prstGeom>
          <a:noFill/>
        </p:spPr>
        <p:txBody>
          <a:bodyPr wrap="square" rtlCol="0">
            <a:spAutoFit/>
          </a:bodyPr>
          <a:lstStyle/>
          <a:p>
            <a:r>
              <a:rPr lang="en-US" sz="2000" dirty="0">
                <a:solidFill>
                  <a:srgbClr val="CC0000"/>
                </a:solidFill>
              </a:rPr>
              <a:t>If labor demand is very elastic, a shift out in labor supply would reduce wages only slightly.</a:t>
            </a:r>
          </a:p>
        </p:txBody>
      </p:sp>
    </p:spTree>
    <p:extLst>
      <p:ext uri="{BB962C8B-B14F-4D97-AF65-F5344CB8AC3E}">
        <p14:creationId xmlns:p14="http://schemas.microsoft.com/office/powerpoint/2010/main" val="79564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sz="3100" dirty="0">
                <a:solidFill>
                  <a:srgbClr val="003399"/>
                </a:solidFill>
              </a:rPr>
              <a:t>Labor Demand Comes from Profit Maximization</a:t>
            </a:r>
          </a:p>
          <a:p>
            <a:pPr marL="365760" indent="-365760">
              <a:spcBef>
                <a:spcPts val="2400"/>
              </a:spcBef>
              <a:buClr>
                <a:srgbClr val="003399"/>
              </a:buClr>
            </a:pPr>
            <a:r>
              <a:rPr lang="en-US" sz="2800" dirty="0"/>
              <a:t>What factors affect a firm’s demand for labor?</a:t>
            </a:r>
          </a:p>
          <a:p>
            <a:pPr marL="1165860" lvl="2" indent="-365760">
              <a:spcBef>
                <a:spcPts val="1200"/>
              </a:spcBef>
              <a:buClr>
                <a:srgbClr val="003399"/>
              </a:buClr>
            </a:pPr>
            <a:r>
              <a:rPr lang="en-US" sz="2800" dirty="0"/>
              <a:t>Demand for the product it produces</a:t>
            </a:r>
          </a:p>
          <a:p>
            <a:pPr marL="1165860" lvl="2" indent="-365760">
              <a:spcBef>
                <a:spcPts val="1200"/>
              </a:spcBef>
              <a:buClr>
                <a:srgbClr val="003399"/>
              </a:buClr>
            </a:pPr>
            <a:r>
              <a:rPr lang="en-US" sz="2800" dirty="0"/>
              <a:t>Productivity of labor</a:t>
            </a:r>
          </a:p>
          <a:p>
            <a:pPr marL="1165860" lvl="2" indent="-365760">
              <a:spcBef>
                <a:spcPts val="1200"/>
              </a:spcBef>
              <a:buClr>
                <a:srgbClr val="003399"/>
              </a:buClr>
            </a:pPr>
            <a:r>
              <a:rPr lang="en-US" sz="2800" dirty="0"/>
              <a:t>The wage and other labor costs</a:t>
            </a:r>
          </a:p>
          <a:p>
            <a:pPr marL="365760" indent="-365760">
              <a:spcBef>
                <a:spcPts val="2400"/>
              </a:spcBef>
              <a:buClr>
                <a:srgbClr val="003399"/>
              </a:buClr>
            </a:pPr>
            <a:r>
              <a:rPr lang="en-US" sz="2800" dirty="0"/>
              <a:t>Profits are maximized where MR = MC</a:t>
            </a:r>
          </a:p>
          <a:p>
            <a:pPr marL="365760" indent="-365760">
              <a:spcBef>
                <a:spcPts val="2400"/>
              </a:spcBef>
              <a:buClr>
                <a:srgbClr val="003399"/>
              </a:buClr>
            </a:pPr>
            <a:r>
              <a:rPr lang="en-US" sz="2800" dirty="0"/>
              <a:t>For labor:  Firms want to hire labor up to the point where the extra revenue generated by another worker is just equal to the extra cost.</a:t>
            </a:r>
          </a:p>
        </p:txBody>
      </p:sp>
    </p:spTree>
    <p:extLst>
      <p:ext uri="{BB962C8B-B14F-4D97-AF65-F5344CB8AC3E}">
        <p14:creationId xmlns:p14="http://schemas.microsoft.com/office/powerpoint/2010/main" val="19135219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76200"/>
            <a:ext cx="7863840" cy="6553200"/>
          </a:xfrm>
          <a:solidFill>
            <a:schemeClr val="bg1"/>
          </a:solidFill>
        </p:spPr>
        <p:txBody>
          <a:bodyPr tIns="0" bIns="0">
            <a:noAutofit/>
          </a:bodyPr>
          <a:lstStyle/>
          <a:p>
            <a:pPr marL="0" indent="0" algn="ctr">
              <a:spcBef>
                <a:spcPts val="1800"/>
              </a:spcBef>
              <a:buClr>
                <a:srgbClr val="0000FF"/>
              </a:buClr>
              <a:buNone/>
            </a:pPr>
            <a:r>
              <a:rPr lang="en-US" sz="2400" dirty="0">
                <a:solidFill>
                  <a:srgbClr val="003399"/>
                </a:solidFill>
              </a:rPr>
              <a:t>References</a:t>
            </a:r>
          </a:p>
          <a:p>
            <a:pPr marL="365760" indent="-365760">
              <a:spcBef>
                <a:spcPts val="2400"/>
              </a:spcBef>
              <a:buClr>
                <a:srgbClr val="003399"/>
              </a:buClr>
            </a:pPr>
            <a:r>
              <a:rPr lang="en-US" sz="1800" dirty="0">
                <a:hlinkClick r:id="rId3"/>
              </a:rPr>
              <a:t>CORE-The Economy</a:t>
            </a:r>
            <a:r>
              <a:rPr lang="en-US" sz="1800" dirty="0"/>
              <a:t>, Unit 6.</a:t>
            </a:r>
          </a:p>
          <a:p>
            <a:pPr marL="365760" indent="-365760">
              <a:spcBef>
                <a:spcPts val="2400"/>
              </a:spcBef>
              <a:buClr>
                <a:srgbClr val="003399"/>
              </a:buClr>
            </a:pPr>
            <a:r>
              <a:rPr lang="en-US" sz="1800" dirty="0"/>
              <a:t>Principles of Economics, Chapters 13 and 20.</a:t>
            </a:r>
          </a:p>
          <a:p>
            <a:pPr marL="365760" indent="-365760">
              <a:spcBef>
                <a:spcPts val="2400"/>
              </a:spcBef>
              <a:buClr>
                <a:srgbClr val="003399"/>
              </a:buClr>
            </a:pPr>
            <a:r>
              <a:rPr lang="en-US" sz="1800" dirty="0">
                <a:hlinkClick r:id="rId4"/>
              </a:rPr>
              <a:t>Allen, Robert C. 2001. ‘The Great Divergence in European Wages and Prices from the Middle Ages to the First World War’. Explorations in Economic History 38 (4): pp. 411–447.</a:t>
            </a:r>
            <a:endParaRPr lang="en-US" sz="1800" dirty="0"/>
          </a:p>
          <a:p>
            <a:pPr marL="365760" indent="-365760">
              <a:spcBef>
                <a:spcPts val="2400"/>
              </a:spcBef>
              <a:buClr>
                <a:srgbClr val="003399"/>
              </a:buClr>
            </a:pPr>
            <a:r>
              <a:rPr lang="en-US" sz="1800" dirty="0">
                <a:hlinkClick r:id="rId5"/>
              </a:rPr>
              <a:t>Card, David. "The impact of the Mariel boatlift on the Miami labor market." </a:t>
            </a:r>
            <a:r>
              <a:rPr lang="en-US" sz="1800" dirty="0" err="1">
                <a:hlinkClick r:id="rId5"/>
              </a:rPr>
              <a:t>Ilr</a:t>
            </a:r>
            <a:r>
              <a:rPr lang="en-US" sz="1800" dirty="0">
                <a:hlinkClick r:id="rId5"/>
              </a:rPr>
              <a:t> Review 43, no. 2 (1990): 245-257.</a:t>
            </a:r>
            <a:endParaRPr lang="en-US" sz="1800" dirty="0"/>
          </a:p>
          <a:p>
            <a:pPr marL="365760" indent="-365760">
              <a:spcBef>
                <a:spcPts val="2400"/>
              </a:spcBef>
              <a:buClr>
                <a:srgbClr val="003399"/>
              </a:buClr>
            </a:pPr>
            <a:r>
              <a:rPr lang="en-US" sz="1800" dirty="0">
                <a:hlinkClick r:id="rId6"/>
              </a:rPr>
              <a:t>Card, David, and Alan B. Krueger. "Minimum wages and employment: A case study of the fast food industry in New Jersey and Pennsylvania." (1994).</a:t>
            </a:r>
            <a:endParaRPr lang="en-US" sz="1800" dirty="0"/>
          </a:p>
          <a:p>
            <a:pPr marL="365760" indent="-365760">
              <a:spcBef>
                <a:spcPts val="2400"/>
              </a:spcBef>
              <a:buClr>
                <a:srgbClr val="003399"/>
              </a:buClr>
            </a:pPr>
            <a:r>
              <a:rPr lang="en-US" sz="1800" dirty="0">
                <a:hlinkClick r:id="rId7"/>
              </a:rPr>
              <a:t>Farber, Henry S., Daniel Herbst, </a:t>
            </a:r>
            <a:r>
              <a:rPr lang="en-US" sz="1800" dirty="0" err="1">
                <a:hlinkClick r:id="rId7"/>
              </a:rPr>
              <a:t>Ilyana</a:t>
            </a:r>
            <a:r>
              <a:rPr lang="en-US" sz="1800" dirty="0">
                <a:hlinkClick r:id="rId7"/>
              </a:rPr>
              <a:t> </a:t>
            </a:r>
            <a:r>
              <a:rPr lang="en-US" sz="1800" dirty="0" err="1">
                <a:hlinkClick r:id="rId7"/>
              </a:rPr>
              <a:t>Kuziemko</a:t>
            </a:r>
            <a:r>
              <a:rPr lang="en-US" sz="1800" dirty="0">
                <a:hlinkClick r:id="rId7"/>
              </a:rPr>
              <a:t>, and Suresh Naidu. "Unions and inequality over the twentieth century: New evidence from survey data." Quarterly Journal of Economics 136, no. 3 (2021): 1325-1385.</a:t>
            </a:r>
            <a:endParaRPr lang="en-US" sz="1800" dirty="0"/>
          </a:p>
          <a:p>
            <a:pPr marL="365760" indent="-365760">
              <a:spcBef>
                <a:spcPts val="2400"/>
              </a:spcBef>
              <a:buClr>
                <a:srgbClr val="003399"/>
              </a:buClr>
            </a:pPr>
            <a:r>
              <a:rPr lang="en-US" sz="1800" dirty="0" err="1">
                <a:hlinkClick r:id="rId8"/>
              </a:rPr>
              <a:t>Saez</a:t>
            </a:r>
            <a:r>
              <a:rPr lang="en-US" sz="1800" dirty="0">
                <a:hlinkClick r:id="rId8"/>
              </a:rPr>
              <a:t>, Emmanuel “Public Economics and Inequality: Uncovering Our Social Nature", AEA Papers and Proceedings, 121, 2021</a:t>
            </a:r>
            <a:endParaRPr lang="en-US" sz="1800" dirty="0"/>
          </a:p>
        </p:txBody>
      </p:sp>
    </p:spTree>
    <p:extLst>
      <p:ext uri="{BB962C8B-B14F-4D97-AF65-F5344CB8AC3E}">
        <p14:creationId xmlns:p14="http://schemas.microsoft.com/office/powerpoint/2010/main" val="2568714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080" y="411480"/>
            <a:ext cx="7863840" cy="6035040"/>
          </a:xfrm>
          <a:solidFill>
            <a:schemeClr val="bg1"/>
          </a:solidFill>
        </p:spPr>
        <p:txBody>
          <a:bodyPr tIns="0" bIns="0">
            <a:noAutofit/>
          </a:bodyPr>
          <a:lstStyle/>
          <a:p>
            <a:pPr marL="0" indent="0" algn="ctr">
              <a:spcBef>
                <a:spcPts val="1800"/>
              </a:spcBef>
              <a:buClr>
                <a:srgbClr val="0000FF"/>
              </a:buClr>
              <a:buNone/>
            </a:pPr>
            <a:r>
              <a:rPr lang="en-US" dirty="0">
                <a:solidFill>
                  <a:srgbClr val="003399"/>
                </a:solidFill>
              </a:rPr>
              <a:t>Marginal Revenue Product of Labor (</a:t>
            </a:r>
            <a:r>
              <a:rPr lang="en-US" dirty="0" err="1">
                <a:solidFill>
                  <a:srgbClr val="003399"/>
                </a:solidFill>
              </a:rPr>
              <a:t>mrp</a:t>
            </a:r>
            <a:r>
              <a:rPr lang="en-US" baseline="-25000" dirty="0" err="1">
                <a:solidFill>
                  <a:srgbClr val="003399"/>
                </a:solidFill>
              </a:rPr>
              <a:t>L</a:t>
            </a:r>
            <a:r>
              <a:rPr lang="en-US" dirty="0">
                <a:solidFill>
                  <a:srgbClr val="003399"/>
                </a:solidFill>
              </a:rPr>
              <a:t>)</a:t>
            </a:r>
          </a:p>
          <a:p>
            <a:pPr marL="365760" indent="-365760">
              <a:spcBef>
                <a:spcPts val="2400"/>
              </a:spcBef>
              <a:buClr>
                <a:srgbClr val="003399"/>
              </a:buClr>
            </a:pPr>
            <a:r>
              <a:rPr lang="en-US" sz="2800" dirty="0"/>
              <a:t>The extra revenue generated by one more worker.</a:t>
            </a:r>
          </a:p>
          <a:p>
            <a:pPr marL="365760" indent="-365760">
              <a:spcBef>
                <a:spcPts val="2400"/>
              </a:spcBef>
              <a:buClr>
                <a:srgbClr val="003399"/>
              </a:buClr>
            </a:pPr>
            <a:r>
              <a:rPr lang="en-US" sz="2800" dirty="0"/>
              <a:t>It is composed of two pieces:</a:t>
            </a:r>
          </a:p>
          <a:p>
            <a:pPr marL="1165860" lvl="2" indent="-365760">
              <a:spcBef>
                <a:spcPts val="1200"/>
              </a:spcBef>
              <a:buClr>
                <a:srgbClr val="003399"/>
              </a:buClr>
            </a:pPr>
            <a:r>
              <a:rPr lang="en-US" sz="2800" dirty="0">
                <a:solidFill>
                  <a:srgbClr val="CC0000"/>
                </a:solidFill>
              </a:rPr>
              <a:t>Marginal product of labor (</a:t>
            </a:r>
            <a:r>
              <a:rPr lang="en-US" sz="2800" dirty="0" err="1">
                <a:solidFill>
                  <a:srgbClr val="CC0000"/>
                </a:solidFill>
              </a:rPr>
              <a:t>mp</a:t>
            </a:r>
            <a:r>
              <a:rPr lang="en-US" sz="2800" baseline="-25000" dirty="0" err="1">
                <a:solidFill>
                  <a:srgbClr val="CC0000"/>
                </a:solidFill>
              </a:rPr>
              <a:t>L</a:t>
            </a:r>
            <a:r>
              <a:rPr lang="en-US" sz="2800" dirty="0">
                <a:solidFill>
                  <a:srgbClr val="CC0000"/>
                </a:solidFill>
              </a:rPr>
              <a:t>):</a:t>
            </a:r>
            <a:r>
              <a:rPr lang="en-US" sz="2800" dirty="0"/>
              <a:t>  The extra output produced by one more worker.</a:t>
            </a:r>
          </a:p>
          <a:p>
            <a:pPr marL="1165860" lvl="2" indent="-365760">
              <a:spcBef>
                <a:spcPts val="1200"/>
              </a:spcBef>
              <a:buClr>
                <a:srgbClr val="003399"/>
              </a:buClr>
            </a:pPr>
            <a:r>
              <a:rPr lang="en-US" sz="2800" dirty="0">
                <a:solidFill>
                  <a:srgbClr val="CC0000"/>
                </a:solidFill>
              </a:rPr>
              <a:t>Marginal revenue (</a:t>
            </a:r>
            <a:r>
              <a:rPr lang="en-US" sz="2800" dirty="0" err="1">
                <a:solidFill>
                  <a:srgbClr val="CC0000"/>
                </a:solidFill>
              </a:rPr>
              <a:t>mr</a:t>
            </a:r>
            <a:r>
              <a:rPr lang="en-US" sz="2800" dirty="0">
                <a:solidFill>
                  <a:srgbClr val="CC0000"/>
                </a:solidFill>
              </a:rPr>
              <a:t>):  </a:t>
            </a:r>
            <a:r>
              <a:rPr lang="en-US" sz="2800" dirty="0"/>
              <a:t>The extra revenue from selling one more unit.</a:t>
            </a:r>
          </a:p>
          <a:p>
            <a:pPr marL="365760" lvl="2" indent="-365760">
              <a:spcBef>
                <a:spcPts val="2400"/>
              </a:spcBef>
              <a:buClr>
                <a:srgbClr val="003399"/>
              </a:buClr>
            </a:pPr>
            <a:r>
              <a:rPr lang="en-US" sz="2800" dirty="0"/>
              <a:t> </a:t>
            </a:r>
            <a:r>
              <a:rPr lang="en-US" sz="2800" dirty="0" err="1"/>
              <a:t>mrp</a:t>
            </a:r>
            <a:r>
              <a:rPr lang="en-US" sz="2800" baseline="-25000" dirty="0" err="1"/>
              <a:t>L</a:t>
            </a:r>
            <a:r>
              <a:rPr lang="en-US" sz="2800" dirty="0"/>
              <a:t> = </a:t>
            </a:r>
            <a:r>
              <a:rPr lang="en-US" sz="2800" dirty="0" err="1"/>
              <a:t>mp</a:t>
            </a:r>
            <a:r>
              <a:rPr lang="en-US" sz="2800" baseline="-25000" dirty="0" err="1"/>
              <a:t>L</a:t>
            </a:r>
            <a:r>
              <a:rPr lang="en-US" sz="2800" dirty="0"/>
              <a:t> </a:t>
            </a:r>
            <a:r>
              <a:rPr lang="en-US" sz="2000" dirty="0"/>
              <a:t>•</a:t>
            </a:r>
            <a:r>
              <a:rPr lang="en-US" sz="2800" dirty="0"/>
              <a:t> </a:t>
            </a:r>
            <a:r>
              <a:rPr lang="en-US" sz="2800" dirty="0" err="1"/>
              <a:t>mr</a:t>
            </a:r>
            <a:endParaRPr lang="en-US" sz="2800" dirty="0"/>
          </a:p>
          <a:p>
            <a:pPr marL="365760" indent="-365760">
              <a:spcBef>
                <a:spcPts val="2400"/>
              </a:spcBef>
              <a:buClr>
                <a:srgbClr val="003399"/>
              </a:buClr>
            </a:pPr>
            <a:r>
              <a:rPr lang="en-US" sz="2800" dirty="0"/>
              <a:t>For competitive firms:  </a:t>
            </a:r>
            <a:r>
              <a:rPr lang="en-US" sz="2800" dirty="0" err="1"/>
              <a:t>mr</a:t>
            </a:r>
            <a:r>
              <a:rPr lang="en-US" sz="2800" dirty="0"/>
              <a:t> = P =&gt; </a:t>
            </a:r>
            <a:r>
              <a:rPr lang="en-US" sz="2800" dirty="0" err="1"/>
              <a:t>mrp</a:t>
            </a:r>
            <a:r>
              <a:rPr lang="en-US" sz="2800" baseline="-25000" dirty="0" err="1"/>
              <a:t>L</a:t>
            </a:r>
            <a:r>
              <a:rPr lang="en-US" sz="2800" baseline="-25000" dirty="0"/>
              <a:t> </a:t>
            </a:r>
            <a:r>
              <a:rPr lang="en-US" sz="2800" dirty="0"/>
              <a:t>= </a:t>
            </a:r>
            <a:r>
              <a:rPr lang="en-US" sz="2800" dirty="0" err="1"/>
              <a:t>mp</a:t>
            </a:r>
            <a:r>
              <a:rPr lang="en-US" sz="2800" baseline="-25000" dirty="0" err="1"/>
              <a:t>L</a:t>
            </a:r>
            <a:r>
              <a:rPr lang="en-US" sz="2800" dirty="0"/>
              <a:t> </a:t>
            </a:r>
            <a:r>
              <a:rPr lang="en-US" sz="2000" dirty="0"/>
              <a:t>•</a:t>
            </a:r>
            <a:r>
              <a:rPr lang="en-US" sz="2800" dirty="0"/>
              <a:t> P.</a:t>
            </a:r>
          </a:p>
          <a:p>
            <a:pPr marL="365760" lvl="2" indent="-365760">
              <a:spcBef>
                <a:spcPts val="2400"/>
              </a:spcBef>
              <a:buClr>
                <a:srgbClr val="003399"/>
              </a:buClr>
            </a:pPr>
            <a:endParaRPr lang="en-US" sz="2800" dirty="0"/>
          </a:p>
        </p:txBody>
      </p:sp>
    </p:spTree>
    <p:extLst>
      <p:ext uri="{BB962C8B-B14F-4D97-AF65-F5344CB8AC3E}">
        <p14:creationId xmlns:p14="http://schemas.microsoft.com/office/powerpoint/2010/main" val="2475893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Vert">
          <a:fgClr>
            <a:srgbClr val="00863D"/>
          </a:fgClr>
          <a:bgClr>
            <a:schemeClr val="bg1"/>
          </a:bgClr>
        </a:patt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4018</Words>
  <Application>Microsoft Macintosh PowerPoint</Application>
  <PresentationFormat>On-screen Show (4:3)</PresentationFormat>
  <Paragraphs>561</Paragraphs>
  <Slides>80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Mistral</vt:lpstr>
      <vt:lpstr>Office Theme</vt:lpstr>
      <vt:lpstr>Lecture 10 Labor and Wages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I Union Density and Inequality Measures, 1917–2019
Top-share individual income inequality is from Piketty,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2011-01-19T08:19:55Z</dcterms:created>
  <dcterms:modified xsi:type="dcterms:W3CDTF">2024-10-16T23:49:56Z</dcterms:modified>
</cp:coreProperties>
</file>