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56"/>
  </p:notesMasterIdLst>
  <p:handoutMasterIdLst>
    <p:handoutMasterId r:id="rId57"/>
  </p:handoutMasterIdLst>
  <p:sldIdLst>
    <p:sldId id="778" r:id="rId2"/>
    <p:sldId id="1086" r:id="rId3"/>
    <p:sldId id="1661" r:id="rId4"/>
    <p:sldId id="1505" r:id="rId5"/>
    <p:sldId id="1708" r:id="rId6"/>
    <p:sldId id="1662" r:id="rId7"/>
    <p:sldId id="1614" r:id="rId8"/>
    <p:sldId id="1533" r:id="rId9"/>
    <p:sldId id="1304" r:id="rId10"/>
    <p:sldId id="1544" r:id="rId11"/>
    <p:sldId id="1730" r:id="rId12"/>
    <p:sldId id="1706" r:id="rId13"/>
    <p:sldId id="1709" r:id="rId14"/>
    <p:sldId id="1710" r:id="rId15"/>
    <p:sldId id="1711" r:id="rId16"/>
    <p:sldId id="598" r:id="rId17"/>
    <p:sldId id="553" r:id="rId18"/>
    <p:sldId id="554" r:id="rId19"/>
    <p:sldId id="1731" r:id="rId20"/>
    <p:sldId id="562" r:id="rId21"/>
    <p:sldId id="1732" r:id="rId22"/>
    <p:sldId id="599" r:id="rId23"/>
    <p:sldId id="567" r:id="rId24"/>
    <p:sldId id="1712" r:id="rId25"/>
    <p:sldId id="1707" r:id="rId26"/>
    <p:sldId id="1623" r:id="rId27"/>
    <p:sldId id="1626" r:id="rId28"/>
    <p:sldId id="1520" r:id="rId29"/>
    <p:sldId id="1631" r:id="rId30"/>
    <p:sldId id="1521" r:id="rId31"/>
    <p:sldId id="1522" r:id="rId32"/>
    <p:sldId id="1524" r:id="rId33"/>
    <p:sldId id="1523" r:id="rId34"/>
    <p:sldId id="1647" r:id="rId35"/>
    <p:sldId id="1713" r:id="rId36"/>
    <p:sldId id="1714" r:id="rId37"/>
    <p:sldId id="1529" r:id="rId38"/>
    <p:sldId id="1648" r:id="rId39"/>
    <p:sldId id="1649" r:id="rId40"/>
    <p:sldId id="1559" r:id="rId41"/>
    <p:sldId id="1486" r:id="rId42"/>
    <p:sldId id="1581" r:id="rId43"/>
    <p:sldId id="1658" r:id="rId44"/>
    <p:sldId id="445" r:id="rId45"/>
    <p:sldId id="1704" r:id="rId46"/>
    <p:sldId id="1703" r:id="rId47"/>
    <p:sldId id="1702" r:id="rId48"/>
    <p:sldId id="1652" r:id="rId49"/>
    <p:sldId id="1586" r:id="rId50"/>
    <p:sldId id="1644" r:id="rId51"/>
    <p:sldId id="1599" r:id="rId52"/>
    <p:sldId id="1598" r:id="rId53"/>
    <p:sldId id="1602" r:id="rId54"/>
    <p:sldId id="1701"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0000"/>
    <a:srgbClr val="00863D"/>
    <a:srgbClr val="660066"/>
    <a:srgbClr val="CC3300"/>
    <a:srgbClr val="FF0066"/>
    <a:srgbClr val="1F497D"/>
    <a:srgbClr val="0000CC"/>
    <a:srgbClr val="C7050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94082" autoAdjust="0"/>
  </p:normalViewPr>
  <p:slideViewPr>
    <p:cSldViewPr>
      <p:cViewPr varScale="1">
        <p:scale>
          <a:sx n="120" d="100"/>
          <a:sy n="120" d="100"/>
        </p:scale>
        <p:origin x="16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JonPrivate\teaching\Undergraduate\Intermediate%20Macro%20Text\L10%20Malthus\FiguresTables\Malthus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JonPrivate\teaching\Undergraduate\Intermediate%20Macro%20Text\L10%20Malthus\FiguresTables\MalthusFigur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ropbox\JonPrivate\teaching\Undergraduate\2015%20Intermediate%20Macro\Lectures\Lecture%2011%20Malthus\Real%20Wage%20vs.%20Population_SQ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Real Wages (log-scale) of Workers in England from 1250 to 2000</a:t>
            </a:r>
          </a:p>
        </c:rich>
      </c:tx>
      <c:layout>
        <c:manualLayout>
          <c:xMode val="edge"/>
          <c:yMode val="edge"/>
          <c:x val="0.1079551861572859"/>
          <c:y val="1.2987012987012988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53975" cap="rnd">
              <a:solidFill>
                <a:schemeClr val="tx1"/>
              </a:solidFill>
              <a:round/>
            </a:ln>
            <a:effectLst/>
          </c:spPr>
          <c:marker>
            <c:symbol val="none"/>
          </c:marker>
          <c:cat>
            <c:numRef>
              <c:f>'Main Analysis'!$A$8:$A$83</c:f>
              <c:numCache>
                <c:formatCode>General</c:formatCode>
                <c:ptCount val="76"/>
                <c:pt idx="0">
                  <c:v>1250</c:v>
                </c:pt>
                <c:pt idx="1">
                  <c:v>1260</c:v>
                </c:pt>
                <c:pt idx="2">
                  <c:v>1270</c:v>
                </c:pt>
                <c:pt idx="3">
                  <c:v>1280</c:v>
                </c:pt>
                <c:pt idx="4">
                  <c:v>1290</c:v>
                </c:pt>
                <c:pt idx="5">
                  <c:v>1300</c:v>
                </c:pt>
                <c:pt idx="6">
                  <c:v>1310</c:v>
                </c:pt>
                <c:pt idx="7">
                  <c:v>1320</c:v>
                </c:pt>
                <c:pt idx="8">
                  <c:v>1330</c:v>
                </c:pt>
                <c:pt idx="9">
                  <c:v>1340</c:v>
                </c:pt>
                <c:pt idx="10">
                  <c:v>1350</c:v>
                </c:pt>
                <c:pt idx="11">
                  <c:v>1360</c:v>
                </c:pt>
                <c:pt idx="12">
                  <c:v>1370</c:v>
                </c:pt>
                <c:pt idx="13">
                  <c:v>1380</c:v>
                </c:pt>
                <c:pt idx="14">
                  <c:v>1390</c:v>
                </c:pt>
                <c:pt idx="15">
                  <c:v>1400</c:v>
                </c:pt>
                <c:pt idx="16">
                  <c:v>1410</c:v>
                </c:pt>
                <c:pt idx="17">
                  <c:v>1420</c:v>
                </c:pt>
                <c:pt idx="18">
                  <c:v>1430</c:v>
                </c:pt>
                <c:pt idx="19">
                  <c:v>1440</c:v>
                </c:pt>
                <c:pt idx="20">
                  <c:v>1450</c:v>
                </c:pt>
                <c:pt idx="21">
                  <c:v>1460</c:v>
                </c:pt>
                <c:pt idx="22">
                  <c:v>1470</c:v>
                </c:pt>
                <c:pt idx="23">
                  <c:v>1480</c:v>
                </c:pt>
                <c:pt idx="24">
                  <c:v>1490</c:v>
                </c:pt>
                <c:pt idx="25">
                  <c:v>1500</c:v>
                </c:pt>
                <c:pt idx="26">
                  <c:v>1510</c:v>
                </c:pt>
                <c:pt idx="27">
                  <c:v>1520</c:v>
                </c:pt>
                <c:pt idx="28">
                  <c:v>1530</c:v>
                </c:pt>
                <c:pt idx="29">
                  <c:v>1540</c:v>
                </c:pt>
                <c:pt idx="30">
                  <c:v>1550</c:v>
                </c:pt>
                <c:pt idx="31">
                  <c:v>1560</c:v>
                </c:pt>
                <c:pt idx="32">
                  <c:v>1570</c:v>
                </c:pt>
                <c:pt idx="33">
                  <c:v>1580</c:v>
                </c:pt>
                <c:pt idx="34">
                  <c:v>1590</c:v>
                </c:pt>
                <c:pt idx="35">
                  <c:v>1600</c:v>
                </c:pt>
                <c:pt idx="36">
                  <c:v>1610</c:v>
                </c:pt>
                <c:pt idx="37">
                  <c:v>1620</c:v>
                </c:pt>
                <c:pt idx="38">
                  <c:v>1630</c:v>
                </c:pt>
                <c:pt idx="39">
                  <c:v>1640</c:v>
                </c:pt>
                <c:pt idx="40">
                  <c:v>1650</c:v>
                </c:pt>
                <c:pt idx="41">
                  <c:v>1660</c:v>
                </c:pt>
                <c:pt idx="42">
                  <c:v>1670</c:v>
                </c:pt>
                <c:pt idx="43">
                  <c:v>1680</c:v>
                </c:pt>
                <c:pt idx="44">
                  <c:v>1690</c:v>
                </c:pt>
                <c:pt idx="45">
                  <c:v>1700</c:v>
                </c:pt>
                <c:pt idx="46">
                  <c:v>1710</c:v>
                </c:pt>
                <c:pt idx="47">
                  <c:v>1720</c:v>
                </c:pt>
                <c:pt idx="48">
                  <c:v>1730</c:v>
                </c:pt>
                <c:pt idx="49">
                  <c:v>1740</c:v>
                </c:pt>
                <c:pt idx="50">
                  <c:v>1750</c:v>
                </c:pt>
                <c:pt idx="51">
                  <c:v>1760</c:v>
                </c:pt>
                <c:pt idx="52">
                  <c:v>1770</c:v>
                </c:pt>
                <c:pt idx="53">
                  <c:v>1780</c:v>
                </c:pt>
                <c:pt idx="54">
                  <c:v>1790</c:v>
                </c:pt>
                <c:pt idx="55">
                  <c:v>1800</c:v>
                </c:pt>
                <c:pt idx="56">
                  <c:v>1810</c:v>
                </c:pt>
                <c:pt idx="57">
                  <c:v>1820</c:v>
                </c:pt>
                <c:pt idx="58">
                  <c:v>1830</c:v>
                </c:pt>
                <c:pt idx="59">
                  <c:v>1840</c:v>
                </c:pt>
                <c:pt idx="60">
                  <c:v>1850</c:v>
                </c:pt>
                <c:pt idx="61">
                  <c:v>1860</c:v>
                </c:pt>
                <c:pt idx="62">
                  <c:v>1870</c:v>
                </c:pt>
                <c:pt idx="63">
                  <c:v>1880</c:v>
                </c:pt>
                <c:pt idx="64">
                  <c:v>1890</c:v>
                </c:pt>
                <c:pt idx="65">
                  <c:v>1900</c:v>
                </c:pt>
                <c:pt idx="66">
                  <c:v>1910</c:v>
                </c:pt>
                <c:pt idx="67">
                  <c:v>1920</c:v>
                </c:pt>
                <c:pt idx="68">
                  <c:v>1930</c:v>
                </c:pt>
                <c:pt idx="69">
                  <c:v>1940</c:v>
                </c:pt>
                <c:pt idx="70">
                  <c:v>1950</c:v>
                </c:pt>
                <c:pt idx="71">
                  <c:v>1960</c:v>
                </c:pt>
                <c:pt idx="72">
                  <c:v>1970</c:v>
                </c:pt>
                <c:pt idx="73">
                  <c:v>1980</c:v>
                </c:pt>
                <c:pt idx="74">
                  <c:v>1990</c:v>
                </c:pt>
                <c:pt idx="75">
                  <c:v>2000</c:v>
                </c:pt>
              </c:numCache>
            </c:numRef>
          </c:cat>
          <c:val>
            <c:numRef>
              <c:f>'Main Analysis'!$E$8:$E$83</c:f>
              <c:numCache>
                <c:formatCode>0.00</c:formatCode>
                <c:ptCount val="76"/>
                <c:pt idx="0">
                  <c:v>53.550344520161602</c:v>
                </c:pt>
                <c:pt idx="1">
                  <c:v>56.06034718155238</c:v>
                </c:pt>
                <c:pt idx="2">
                  <c:v>35.603867205527806</c:v>
                </c:pt>
                <c:pt idx="3">
                  <c:v>40.539947400864222</c:v>
                </c:pt>
                <c:pt idx="4">
                  <c:v>35.742749404648514</c:v>
                </c:pt>
                <c:pt idx="5">
                  <c:v>40.953149461270634</c:v>
                </c:pt>
                <c:pt idx="6">
                  <c:v>36.510092522057938</c:v>
                </c:pt>
                <c:pt idx="7">
                  <c:v>37.9953806137597</c:v>
                </c:pt>
                <c:pt idx="8">
                  <c:v>45.308226349031159</c:v>
                </c:pt>
                <c:pt idx="9">
                  <c:v>45.032205946017839</c:v>
                </c:pt>
                <c:pt idx="10">
                  <c:v>50.837869940962477</c:v>
                </c:pt>
                <c:pt idx="11">
                  <c:v>59.19915893186942</c:v>
                </c:pt>
                <c:pt idx="12">
                  <c:v>63.787220248527355</c:v>
                </c:pt>
                <c:pt idx="13">
                  <c:v>75.592657790807451</c:v>
                </c:pt>
                <c:pt idx="14">
                  <c:v>72.212467825038644</c:v>
                </c:pt>
                <c:pt idx="15">
                  <c:v>75.412970534049961</c:v>
                </c:pt>
                <c:pt idx="16">
                  <c:v>74.629625124478807</c:v>
                </c:pt>
                <c:pt idx="17">
                  <c:v>84.170989057163496</c:v>
                </c:pt>
                <c:pt idx="18">
                  <c:v>79.212452315230223</c:v>
                </c:pt>
                <c:pt idx="19">
                  <c:v>92.983841793122821</c:v>
                </c:pt>
                <c:pt idx="20">
                  <c:v>92.596549374176234</c:v>
                </c:pt>
                <c:pt idx="21">
                  <c:v>91.105603508890781</c:v>
                </c:pt>
                <c:pt idx="22">
                  <c:v>86.537701132717046</c:v>
                </c:pt>
                <c:pt idx="23">
                  <c:v>81.671524419228518</c:v>
                </c:pt>
                <c:pt idx="24">
                  <c:v>86.471107982607379</c:v>
                </c:pt>
                <c:pt idx="25">
                  <c:v>82.256899937786983</c:v>
                </c:pt>
                <c:pt idx="26">
                  <c:v>82.748051145992733</c:v>
                </c:pt>
                <c:pt idx="27">
                  <c:v>71.503201254520874</c:v>
                </c:pt>
                <c:pt idx="28">
                  <c:v>69.677869331209848</c:v>
                </c:pt>
                <c:pt idx="29">
                  <c:v>69.055552061417387</c:v>
                </c:pt>
                <c:pt idx="30">
                  <c:v>59.152245067938495</c:v>
                </c:pt>
                <c:pt idx="31">
                  <c:v>64.653657258006959</c:v>
                </c:pt>
                <c:pt idx="32">
                  <c:v>61.798915604349908</c:v>
                </c:pt>
                <c:pt idx="33">
                  <c:v>57.035019497661096</c:v>
                </c:pt>
                <c:pt idx="34">
                  <c:v>45.69499816823263</c:v>
                </c:pt>
                <c:pt idx="35">
                  <c:v>49.28679297220615</c:v>
                </c:pt>
                <c:pt idx="36">
                  <c:v>45.408570488985632</c:v>
                </c:pt>
                <c:pt idx="37">
                  <c:v>46.387491658078531</c:v>
                </c:pt>
                <c:pt idx="38">
                  <c:v>43.388984822338799</c:v>
                </c:pt>
                <c:pt idx="39">
                  <c:v>46.670277004363044</c:v>
                </c:pt>
                <c:pt idx="40">
                  <c:v>52.435085329159065</c:v>
                </c:pt>
                <c:pt idx="41">
                  <c:v>53.5191892708173</c:v>
                </c:pt>
                <c:pt idx="42">
                  <c:v>56.16941619757398</c:v>
                </c:pt>
                <c:pt idx="43">
                  <c:v>60.466826212352281</c:v>
                </c:pt>
                <c:pt idx="44">
                  <c:v>54.487841348597591</c:v>
                </c:pt>
                <c:pt idx="45">
                  <c:v>58.172513518391767</c:v>
                </c:pt>
                <c:pt idx="46">
                  <c:v>53.893000494396269</c:v>
                </c:pt>
                <c:pt idx="47">
                  <c:v>55.474829684366583</c:v>
                </c:pt>
                <c:pt idx="48">
                  <c:v>62.07292009155875</c:v>
                </c:pt>
                <c:pt idx="49">
                  <c:v>60.802821671931191</c:v>
                </c:pt>
                <c:pt idx="50">
                  <c:v>58.532769703358596</c:v>
                </c:pt>
                <c:pt idx="51">
                  <c:v>58.697279472400439</c:v>
                </c:pt>
                <c:pt idx="52">
                  <c:v>57.403963953720883</c:v>
                </c:pt>
                <c:pt idx="53">
                  <c:v>56.882768623173625</c:v>
                </c:pt>
                <c:pt idx="54">
                  <c:v>58.00967901521129</c:v>
                </c:pt>
                <c:pt idx="55">
                  <c:v>56.873554006236169</c:v>
                </c:pt>
                <c:pt idx="56">
                  <c:v>63.254903101303967</c:v>
                </c:pt>
                <c:pt idx="57">
                  <c:v>71.212912026293793</c:v>
                </c:pt>
                <c:pt idx="58">
                  <c:v>80.390114158526885</c:v>
                </c:pt>
                <c:pt idx="59">
                  <c:v>85.635492989557761</c:v>
                </c:pt>
                <c:pt idx="60">
                  <c:v>92.231870878526294</c:v>
                </c:pt>
                <c:pt idx="61">
                  <c:v>100.11036056049969</c:v>
                </c:pt>
                <c:pt idx="62">
                  <c:v>131</c:v>
                </c:pt>
                <c:pt idx="63">
                  <c:v>152</c:v>
                </c:pt>
                <c:pt idx="64">
                  <c:v>180</c:v>
                </c:pt>
                <c:pt idx="65">
                  <c:v>190</c:v>
                </c:pt>
                <c:pt idx="66">
                  <c:v>178</c:v>
                </c:pt>
                <c:pt idx="67">
                  <c:v>238</c:v>
                </c:pt>
                <c:pt idx="68">
                  <c:v>265</c:v>
                </c:pt>
                <c:pt idx="69">
                  <c:v>265</c:v>
                </c:pt>
                <c:pt idx="70">
                  <c:v>308</c:v>
                </c:pt>
                <c:pt idx="71">
                  <c:v>365</c:v>
                </c:pt>
                <c:pt idx="72">
                  <c:v>592</c:v>
                </c:pt>
                <c:pt idx="73">
                  <c:v>642</c:v>
                </c:pt>
                <c:pt idx="74">
                  <c:v>727</c:v>
                </c:pt>
                <c:pt idx="75">
                  <c:v>867</c:v>
                </c:pt>
              </c:numCache>
            </c:numRef>
          </c:val>
          <c:smooth val="0"/>
          <c:extLst>
            <c:ext xmlns:c16="http://schemas.microsoft.com/office/drawing/2014/chart" uri="{C3380CC4-5D6E-409C-BE32-E72D297353CC}">
              <c16:uniqueId val="{00000000-4465-4465-B9B6-11D8FACE3824}"/>
            </c:ext>
          </c:extLst>
        </c:ser>
        <c:dLbls>
          <c:showLegendKey val="0"/>
          <c:showVal val="0"/>
          <c:showCatName val="0"/>
          <c:showSerName val="0"/>
          <c:showPercent val="0"/>
          <c:showBubbleSize val="0"/>
        </c:dLbls>
        <c:smooth val="0"/>
        <c:axId val="131027512"/>
        <c:axId val="131023984"/>
      </c:lineChart>
      <c:catAx>
        <c:axId val="13102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023984"/>
        <c:crosses val="autoZero"/>
        <c:auto val="1"/>
        <c:lblAlgn val="ctr"/>
        <c:lblOffset val="100"/>
        <c:tickLblSkip val="10"/>
        <c:noMultiLvlLbl val="0"/>
      </c:catAx>
      <c:valAx>
        <c:axId val="131023984"/>
        <c:scaling>
          <c:logBase val="2"/>
          <c:orientation val="minMax"/>
          <c:max val="96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027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52350274397539E-2"/>
          <c:y val="7.9385637542970677E-2"/>
          <c:w val="0.87389306450330073"/>
          <c:h val="0.80645204505686807"/>
        </c:manualLayout>
      </c:layout>
      <c:scatterChart>
        <c:scatterStyle val="lineMarker"/>
        <c:varyColors val="0"/>
        <c:ser>
          <c:idx val="0"/>
          <c:order val="0"/>
          <c:spPr>
            <a:ln w="50800" cap="rnd">
              <a:solidFill>
                <a:schemeClr val="tx1"/>
              </a:solidFill>
              <a:round/>
            </a:ln>
            <a:effectLst/>
          </c:spPr>
          <c:marker>
            <c:symbol val="circle"/>
            <c:size val="9"/>
            <c:spPr>
              <a:solidFill>
                <a:schemeClr val="tx1"/>
              </a:solidFill>
              <a:ln w="9525">
                <a:solidFill>
                  <a:schemeClr val="tx1"/>
                </a:solidFill>
              </a:ln>
              <a:effectLst/>
            </c:spPr>
          </c:marker>
          <c:xVal>
            <c:numRef>
              <c:f>'Main Analysis'!$B$8:$B$28</c:f>
              <c:numCache>
                <c:formatCode>0.00</c:formatCode>
                <c:ptCount val="21"/>
                <c:pt idx="0">
                  <c:v>3.8377570105708187</c:v>
                </c:pt>
                <c:pt idx="1">
                  <c:v>4.3093968998499443</c:v>
                </c:pt>
                <c:pt idx="2">
                  <c:v>4.8722660279631489</c:v>
                </c:pt>
                <c:pt idx="3">
                  <c:v>4.8775143072549403</c:v>
                </c:pt>
                <c:pt idx="4">
                  <c:v>5.3186918686036302</c:v>
                </c:pt>
                <c:pt idx="5">
                  <c:v>5.3151731566081315</c:v>
                </c:pt>
                <c:pt idx="6">
                  <c:v>5.6102000893981998</c:v>
                </c:pt>
                <c:pt idx="7">
                  <c:v>4.971000446990999</c:v>
                </c:pt>
                <c:pt idx="8">
                  <c:v>4.6797928816260921</c:v>
                </c:pt>
                <c:pt idx="9">
                  <c:v>4.4840493992126094</c:v>
                </c:pt>
                <c:pt idx="10">
                  <c:v>3.5447326354953086</c:v>
                </c:pt>
                <c:pt idx="11">
                  <c:v>3.1692289993702834</c:v>
                </c:pt>
                <c:pt idx="12">
                  <c:v>3.162291555896076</c:v>
                </c:pt>
                <c:pt idx="13">
                  <c:v>2.8111664195898327</c:v>
                </c:pt>
                <c:pt idx="14">
                  <c:v>2.8185829141460959</c:v>
                </c:pt>
                <c:pt idx="15">
                  <c:v>2.6401394276898666</c:v>
                </c:pt>
                <c:pt idx="16">
                  <c:v>2.5379802607161683</c:v>
                </c:pt>
                <c:pt idx="17">
                  <c:v>2.4694993101865914</c:v>
                </c:pt>
                <c:pt idx="18">
                  <c:v>2.5098881714489525</c:v>
                </c:pt>
                <c:pt idx="19">
                  <c:v>2.2731018272834511</c:v>
                </c:pt>
                <c:pt idx="20">
                  <c:v>2.2798843808798059</c:v>
                </c:pt>
              </c:numCache>
            </c:numRef>
          </c:xVal>
          <c:yVal>
            <c:numRef>
              <c:f>'Main Analysis'!$E$8:$E$28</c:f>
              <c:numCache>
                <c:formatCode>0.00</c:formatCode>
                <c:ptCount val="21"/>
                <c:pt idx="0">
                  <c:v>53.550344520161602</c:v>
                </c:pt>
                <c:pt idx="1">
                  <c:v>56.06034718155238</c:v>
                </c:pt>
                <c:pt idx="2">
                  <c:v>35.603867205527806</c:v>
                </c:pt>
                <c:pt idx="3">
                  <c:v>40.539947400864222</c:v>
                </c:pt>
                <c:pt idx="4">
                  <c:v>35.742749404648514</c:v>
                </c:pt>
                <c:pt idx="5">
                  <c:v>40.953149461270634</c:v>
                </c:pt>
                <c:pt idx="6">
                  <c:v>36.510092522057938</c:v>
                </c:pt>
                <c:pt idx="7">
                  <c:v>37.9953806137597</c:v>
                </c:pt>
                <c:pt idx="8">
                  <c:v>45.308226349031159</c:v>
                </c:pt>
                <c:pt idx="9">
                  <c:v>45.032205946017839</c:v>
                </c:pt>
                <c:pt idx="10">
                  <c:v>50.837869940962477</c:v>
                </c:pt>
                <c:pt idx="11">
                  <c:v>59.19915893186942</c:v>
                </c:pt>
                <c:pt idx="12">
                  <c:v>63.787220248527355</c:v>
                </c:pt>
                <c:pt idx="13">
                  <c:v>75.592657790807451</c:v>
                </c:pt>
                <c:pt idx="14">
                  <c:v>72.212467825038644</c:v>
                </c:pt>
                <c:pt idx="15">
                  <c:v>75.412970534049961</c:v>
                </c:pt>
                <c:pt idx="16">
                  <c:v>74.629625124478807</c:v>
                </c:pt>
                <c:pt idx="17">
                  <c:v>84.170989057163496</c:v>
                </c:pt>
                <c:pt idx="18">
                  <c:v>79.212452315230223</c:v>
                </c:pt>
                <c:pt idx="19">
                  <c:v>92.983841793122821</c:v>
                </c:pt>
                <c:pt idx="20">
                  <c:v>92.596549374176234</c:v>
                </c:pt>
              </c:numCache>
            </c:numRef>
          </c:yVal>
          <c:smooth val="0"/>
          <c:extLst>
            <c:ext xmlns:c16="http://schemas.microsoft.com/office/drawing/2014/chart" uri="{C3380CC4-5D6E-409C-BE32-E72D297353CC}">
              <c16:uniqueId val="{00000000-E724-43F5-B7B1-E55876FC63BD}"/>
            </c:ext>
          </c:extLst>
        </c:ser>
        <c:dLbls>
          <c:showLegendKey val="0"/>
          <c:showVal val="0"/>
          <c:showCatName val="0"/>
          <c:showSerName val="0"/>
          <c:showPercent val="0"/>
          <c:showBubbleSize val="0"/>
        </c:dLbls>
        <c:axId val="148166192"/>
        <c:axId val="148166976"/>
      </c:scatterChart>
      <c:valAx>
        <c:axId val="148166192"/>
        <c:scaling>
          <c:orientation val="minMax"/>
          <c:max val="8"/>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Population (millions)</a:t>
                </a:r>
              </a:p>
            </c:rich>
          </c:tx>
          <c:layout>
            <c:manualLayout>
              <c:xMode val="edge"/>
              <c:yMode val="edge"/>
              <c:x val="0.39548397359420984"/>
              <c:y val="0.938715277777777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166976"/>
        <c:crosses val="autoZero"/>
        <c:crossBetween val="midCat"/>
      </c:valAx>
      <c:valAx>
        <c:axId val="148166976"/>
        <c:scaling>
          <c:orientation val="minMax"/>
          <c:min val="20"/>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Real Wage</a:t>
                </a:r>
              </a:p>
            </c:rich>
          </c:tx>
          <c:layout>
            <c:manualLayout>
              <c:xMode val="edge"/>
              <c:yMode val="edge"/>
              <c:x val="2.5252525252525252E-2"/>
              <c:y val="4.4838145231846125E-4"/>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166192"/>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580903081559249E-2"/>
          <c:y val="7.3272573724316697E-2"/>
          <c:w val="0.91155317390881685"/>
          <c:h val="0.80530278104573572"/>
        </c:manualLayout>
      </c:layout>
      <c:scatterChart>
        <c:scatterStyle val="lineMarker"/>
        <c:varyColors val="0"/>
        <c:ser>
          <c:idx val="0"/>
          <c:order val="0"/>
          <c:spPr>
            <a:ln w="44450">
              <a:solidFill>
                <a:schemeClr val="tx1"/>
              </a:solidFill>
            </a:ln>
          </c:spPr>
          <c:marker>
            <c:symbol val="circle"/>
            <c:size val="9"/>
            <c:spPr>
              <a:solidFill>
                <a:schemeClr val="tx1"/>
              </a:solidFill>
              <a:ln>
                <a:solidFill>
                  <a:schemeClr val="tx1"/>
                </a:solidFill>
              </a:ln>
            </c:spPr>
          </c:marker>
          <c:xVal>
            <c:numRef>
              <c:f>'Clark 09'!$I$14:$I$71</c:f>
              <c:numCache>
                <c:formatCode>General</c:formatCode>
                <c:ptCount val="58"/>
                <c:pt idx="0">
                  <c:v>5.32</c:v>
                </c:pt>
                <c:pt idx="1">
                  <c:v>5.32</c:v>
                </c:pt>
                <c:pt idx="2">
                  <c:v>5.61</c:v>
                </c:pt>
                <c:pt idx="3">
                  <c:v>4.97</c:v>
                </c:pt>
                <c:pt idx="4">
                  <c:v>4.68</c:v>
                </c:pt>
                <c:pt idx="5">
                  <c:v>4.3899999999999997</c:v>
                </c:pt>
                <c:pt idx="6">
                  <c:v>3.54</c:v>
                </c:pt>
                <c:pt idx="7">
                  <c:v>3.17</c:v>
                </c:pt>
                <c:pt idx="8">
                  <c:v>3.16</c:v>
                </c:pt>
                <c:pt idx="9">
                  <c:v>2.81</c:v>
                </c:pt>
                <c:pt idx="10">
                  <c:v>2.82</c:v>
                </c:pt>
                <c:pt idx="11">
                  <c:v>2.64</c:v>
                </c:pt>
                <c:pt idx="12">
                  <c:v>2.54</c:v>
                </c:pt>
                <c:pt idx="13">
                  <c:v>2.4700000000000002</c:v>
                </c:pt>
                <c:pt idx="14">
                  <c:v>2.5099999999999998</c:v>
                </c:pt>
                <c:pt idx="15">
                  <c:v>2.27</c:v>
                </c:pt>
                <c:pt idx="16">
                  <c:v>2.2799999999999998</c:v>
                </c:pt>
                <c:pt idx="17">
                  <c:v>2.3199999999999998</c:v>
                </c:pt>
                <c:pt idx="18">
                  <c:v>2.38</c:v>
                </c:pt>
                <c:pt idx="19">
                  <c:v>2.4</c:v>
                </c:pt>
                <c:pt idx="20">
                  <c:v>2.31</c:v>
                </c:pt>
                <c:pt idx="21">
                  <c:v>2.56</c:v>
                </c:pt>
                <c:pt idx="22">
                  <c:v>2.81</c:v>
                </c:pt>
                <c:pt idx="23">
                  <c:v>2.94</c:v>
                </c:pt>
                <c:pt idx="24">
                  <c:v>3.02</c:v>
                </c:pt>
                <c:pt idx="25">
                  <c:v>2.99</c:v>
                </c:pt>
                <c:pt idx="26">
                  <c:v>3.24</c:v>
                </c:pt>
                <c:pt idx="27">
                  <c:v>3.21</c:v>
                </c:pt>
                <c:pt idx="28">
                  <c:v>3.5</c:v>
                </c:pt>
                <c:pt idx="29">
                  <c:v>3.55</c:v>
                </c:pt>
                <c:pt idx="30">
                  <c:v>4.16</c:v>
                </c:pt>
                <c:pt idx="31">
                  <c:v>4.4000000000000004</c:v>
                </c:pt>
                <c:pt idx="32">
                  <c:v>4.7300000000000004</c:v>
                </c:pt>
                <c:pt idx="33">
                  <c:v>5.0199999999999996</c:v>
                </c:pt>
                <c:pt idx="34">
                  <c:v>5.21</c:v>
                </c:pt>
                <c:pt idx="35">
                  <c:v>5.42</c:v>
                </c:pt>
                <c:pt idx="36">
                  <c:v>5.61</c:v>
                </c:pt>
                <c:pt idx="37">
                  <c:v>5.58</c:v>
                </c:pt>
                <c:pt idx="38">
                  <c:v>5.46</c:v>
                </c:pt>
                <c:pt idx="39">
                  <c:v>5.4</c:v>
                </c:pt>
                <c:pt idx="40">
                  <c:v>5.39</c:v>
                </c:pt>
                <c:pt idx="41">
                  <c:v>5.51</c:v>
                </c:pt>
                <c:pt idx="42">
                  <c:v>5.69</c:v>
                </c:pt>
                <c:pt idx="43">
                  <c:v>5.82</c:v>
                </c:pt>
                <c:pt idx="44">
                  <c:v>5.73</c:v>
                </c:pt>
                <c:pt idx="45">
                  <c:v>6.05</c:v>
                </c:pt>
                <c:pt idx="46">
                  <c:v>6.26</c:v>
                </c:pt>
                <c:pt idx="47">
                  <c:v>6.66</c:v>
                </c:pt>
                <c:pt idx="48">
                  <c:v>7.01</c:v>
                </c:pt>
                <c:pt idx="49">
                  <c:v>7.59</c:v>
                </c:pt>
                <c:pt idx="50">
                  <c:v>8.2799999999999994</c:v>
                </c:pt>
                <c:pt idx="51">
                  <c:v>9.09</c:v>
                </c:pt>
                <c:pt idx="52">
                  <c:v>10.31</c:v>
                </c:pt>
                <c:pt idx="53">
                  <c:v>11.98</c:v>
                </c:pt>
                <c:pt idx="54">
                  <c:v>13.77</c:v>
                </c:pt>
                <c:pt idx="55">
                  <c:v>15.64</c:v>
                </c:pt>
                <c:pt idx="56">
                  <c:v>17.59</c:v>
                </c:pt>
                <c:pt idx="57">
                  <c:v>19.72</c:v>
                </c:pt>
              </c:numCache>
            </c:numRef>
          </c:xVal>
          <c:yVal>
            <c:numRef>
              <c:f>'Clark 09'!$G$14:$G$71</c:f>
              <c:numCache>
                <c:formatCode>0.0_);[Red]\(0.0\)</c:formatCode>
                <c:ptCount val="58"/>
                <c:pt idx="0">
                  <c:v>29.016010182613311</c:v>
                </c:pt>
                <c:pt idx="1">
                  <c:v>33.25547842087655</c:v>
                </c:pt>
                <c:pt idx="2">
                  <c:v>29.025403376737806</c:v>
                </c:pt>
                <c:pt idx="3">
                  <c:v>30.546261504209859</c:v>
                </c:pt>
                <c:pt idx="4">
                  <c:v>36.464928366034108</c:v>
                </c:pt>
                <c:pt idx="5">
                  <c:v>36.480498536020164</c:v>
                </c:pt>
                <c:pt idx="6">
                  <c:v>41.321565884177815</c:v>
                </c:pt>
                <c:pt idx="7">
                  <c:v>48.254472513615013</c:v>
                </c:pt>
                <c:pt idx="8">
                  <c:v>50.61505151205121</c:v>
                </c:pt>
                <c:pt idx="9">
                  <c:v>61.390155717161768</c:v>
                </c:pt>
                <c:pt idx="10">
                  <c:v>58.49667960604409</c:v>
                </c:pt>
                <c:pt idx="11">
                  <c:v>61.15344369617128</c:v>
                </c:pt>
                <c:pt idx="12">
                  <c:v>60.648371987610481</c:v>
                </c:pt>
                <c:pt idx="13">
                  <c:v>68.461458360982419</c:v>
                </c:pt>
                <c:pt idx="14">
                  <c:v>63.921548426976429</c:v>
                </c:pt>
                <c:pt idx="15">
                  <c:v>75.387552083552308</c:v>
                </c:pt>
                <c:pt idx="16">
                  <c:v>75.664868099330434</c:v>
                </c:pt>
                <c:pt idx="17">
                  <c:v>73.994713893020432</c:v>
                </c:pt>
                <c:pt idx="18">
                  <c:v>70.557417427117826</c:v>
                </c:pt>
                <c:pt idx="19">
                  <c:v>66.165403569488021</c:v>
                </c:pt>
                <c:pt idx="20">
                  <c:v>70.513111912947139</c:v>
                </c:pt>
                <c:pt idx="21">
                  <c:v>66.760029656479119</c:v>
                </c:pt>
                <c:pt idx="22">
                  <c:v>67.255782094258478</c:v>
                </c:pt>
                <c:pt idx="23">
                  <c:v>57.451853735094105</c:v>
                </c:pt>
                <c:pt idx="24">
                  <c:v>56.774555135210868</c:v>
                </c:pt>
                <c:pt idx="25">
                  <c:v>55.755415776014857</c:v>
                </c:pt>
                <c:pt idx="26">
                  <c:v>47.538202015307732</c:v>
                </c:pt>
                <c:pt idx="27">
                  <c:v>52.623376623376615</c:v>
                </c:pt>
                <c:pt idx="28">
                  <c:v>50.100610131887102</c:v>
                </c:pt>
                <c:pt idx="29">
                  <c:v>46.403744325478854</c:v>
                </c:pt>
                <c:pt idx="30">
                  <c:v>36.61458834600537</c:v>
                </c:pt>
                <c:pt idx="31">
                  <c:v>40.030377459405855</c:v>
                </c:pt>
                <c:pt idx="32">
                  <c:v>37.062439059951338</c:v>
                </c:pt>
                <c:pt idx="33">
                  <c:v>37.81100657277846</c:v>
                </c:pt>
                <c:pt idx="34">
                  <c:v>35.448688023025667</c:v>
                </c:pt>
                <c:pt idx="35">
                  <c:v>37.836767776370884</c:v>
                </c:pt>
                <c:pt idx="36">
                  <c:v>42.336423262573703</c:v>
                </c:pt>
                <c:pt idx="37">
                  <c:v>43.30508159547972</c:v>
                </c:pt>
                <c:pt idx="38">
                  <c:v>45.916748507970084</c:v>
                </c:pt>
                <c:pt idx="39">
                  <c:v>49.138976473441673</c:v>
                </c:pt>
                <c:pt idx="40">
                  <c:v>43.945924212070771</c:v>
                </c:pt>
                <c:pt idx="41">
                  <c:v>47.209276824387302</c:v>
                </c:pt>
                <c:pt idx="42">
                  <c:v>43.758568001370875</c:v>
                </c:pt>
                <c:pt idx="43">
                  <c:v>45.327165193794812</c:v>
                </c:pt>
                <c:pt idx="44">
                  <c:v>50.836400133824021</c:v>
                </c:pt>
                <c:pt idx="45">
                  <c:v>49.326408050641135</c:v>
                </c:pt>
                <c:pt idx="46">
                  <c:v>47.738841702730802</c:v>
                </c:pt>
                <c:pt idx="47">
                  <c:v>47.721965586310453</c:v>
                </c:pt>
                <c:pt idx="48">
                  <c:v>46.888372549260026</c:v>
                </c:pt>
                <c:pt idx="49">
                  <c:v>46.35656410670542</c:v>
                </c:pt>
                <c:pt idx="50">
                  <c:v>47.288796857966958</c:v>
                </c:pt>
                <c:pt idx="51">
                  <c:v>46.285331931367388</c:v>
                </c:pt>
                <c:pt idx="52">
                  <c:v>51.565636119210758</c:v>
                </c:pt>
                <c:pt idx="53">
                  <c:v>58.125103601286995</c:v>
                </c:pt>
                <c:pt idx="54">
                  <c:v>65.573770491803273</c:v>
                </c:pt>
                <c:pt idx="55">
                  <c:v>69.634205311513327</c:v>
                </c:pt>
                <c:pt idx="56">
                  <c:v>75.087483408319116</c:v>
                </c:pt>
                <c:pt idx="57">
                  <c:v>81.846604215456679</c:v>
                </c:pt>
              </c:numCache>
            </c:numRef>
          </c:yVal>
          <c:smooth val="0"/>
          <c:extLst>
            <c:ext xmlns:c16="http://schemas.microsoft.com/office/drawing/2014/chart" uri="{C3380CC4-5D6E-409C-BE32-E72D297353CC}">
              <c16:uniqueId val="{00000000-F1D9-4ECB-9E2E-6B9E5DD219F5}"/>
            </c:ext>
          </c:extLst>
        </c:ser>
        <c:dLbls>
          <c:showLegendKey val="0"/>
          <c:showVal val="0"/>
          <c:showCatName val="0"/>
          <c:showSerName val="0"/>
          <c:showPercent val="0"/>
          <c:showBubbleSize val="0"/>
        </c:dLbls>
        <c:axId val="126484064"/>
        <c:axId val="126485632"/>
      </c:scatterChart>
      <c:valAx>
        <c:axId val="126484064"/>
        <c:scaling>
          <c:orientation val="minMax"/>
          <c:max val="20"/>
        </c:scaling>
        <c:delete val="0"/>
        <c:axPos val="b"/>
        <c:title>
          <c:tx>
            <c:rich>
              <a:bodyPr/>
              <a:lstStyle/>
              <a:p>
                <a:pPr>
                  <a:defRPr/>
                </a:pPr>
                <a:r>
                  <a:rPr lang="en-US"/>
                  <a:t>Population (millions)</a:t>
                </a:r>
              </a:p>
            </c:rich>
          </c:tx>
          <c:layout>
            <c:manualLayout>
              <c:xMode val="edge"/>
              <c:yMode val="edge"/>
              <c:x val="0.39868175853018373"/>
              <c:y val="0.94720472440944881"/>
            </c:manualLayout>
          </c:layout>
          <c:overlay val="0"/>
        </c:title>
        <c:numFmt formatCode="General" sourceLinked="1"/>
        <c:majorTickMark val="out"/>
        <c:minorTickMark val="none"/>
        <c:tickLblPos val="nextTo"/>
        <c:crossAx val="126485632"/>
        <c:crosses val="autoZero"/>
        <c:crossBetween val="midCat"/>
      </c:valAx>
      <c:valAx>
        <c:axId val="126485632"/>
        <c:scaling>
          <c:orientation val="minMax"/>
          <c:min val="20"/>
        </c:scaling>
        <c:delete val="0"/>
        <c:axPos val="l"/>
        <c:title>
          <c:tx>
            <c:rich>
              <a:bodyPr rot="0" vert="horz"/>
              <a:lstStyle/>
              <a:p>
                <a:pPr>
                  <a:defRPr/>
                </a:pPr>
                <a:r>
                  <a:rPr lang="en-US"/>
                  <a:t>Real Wages</a:t>
                </a:r>
              </a:p>
            </c:rich>
          </c:tx>
          <c:layout>
            <c:manualLayout>
              <c:xMode val="edge"/>
              <c:yMode val="edge"/>
              <c:x val="5.5555555555555558E-3"/>
              <c:y val="1.1124781277340487E-3"/>
            </c:manualLayout>
          </c:layout>
          <c:overlay val="0"/>
        </c:title>
        <c:numFmt formatCode="0.0_);[Red]\(0.0\)" sourceLinked="1"/>
        <c:majorTickMark val="out"/>
        <c:minorTickMark val="none"/>
        <c:tickLblPos val="nextTo"/>
        <c:crossAx val="126484064"/>
        <c:crosses val="autoZero"/>
        <c:crossBetween val="midCat"/>
      </c:valAx>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0.45739</cdr:x>
      <cdr:y>0.47005</cdr:y>
    </cdr:from>
    <cdr:to>
      <cdr:x>0.53693</cdr:x>
      <cdr:y>0.52995</cdr:y>
    </cdr:to>
    <cdr:sp macro="" textlink="">
      <cdr:nvSpPr>
        <cdr:cNvPr id="2" name="TextBox 1"/>
        <cdr:cNvSpPr txBox="1"/>
      </cdr:nvSpPr>
      <cdr:spPr>
        <a:xfrm xmlns:a="http://schemas.openxmlformats.org/drawingml/2006/main">
          <a:off x="2300288" y="1719263"/>
          <a:ext cx="400050" cy="219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1250</a:t>
          </a:r>
        </a:p>
      </cdr:txBody>
    </cdr:sp>
  </cdr:relSizeAnchor>
  <cdr:relSizeAnchor xmlns:cdr="http://schemas.openxmlformats.org/drawingml/2006/chartDrawing">
    <cdr:from>
      <cdr:x>0.64299</cdr:x>
      <cdr:y>0.60026</cdr:y>
    </cdr:from>
    <cdr:to>
      <cdr:x>0.72822</cdr:x>
      <cdr:y>0.66536</cdr:y>
    </cdr:to>
    <cdr:sp macro="" textlink="">
      <cdr:nvSpPr>
        <cdr:cNvPr id="3" name="TextBox 2"/>
        <cdr:cNvSpPr txBox="1"/>
      </cdr:nvSpPr>
      <cdr:spPr>
        <a:xfrm xmlns:a="http://schemas.openxmlformats.org/drawingml/2006/main">
          <a:off x="3233738" y="2195513"/>
          <a:ext cx="428625"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1300</a:t>
          </a:r>
        </a:p>
      </cdr:txBody>
    </cdr:sp>
  </cdr:relSizeAnchor>
  <cdr:relSizeAnchor xmlns:cdr="http://schemas.openxmlformats.org/drawingml/2006/chartDrawing">
    <cdr:from>
      <cdr:x>0.39489</cdr:x>
      <cdr:y>0.55078</cdr:y>
    </cdr:from>
    <cdr:to>
      <cdr:x>0.47633</cdr:x>
      <cdr:y>0.63672</cdr:y>
    </cdr:to>
    <cdr:sp macro="" textlink="">
      <cdr:nvSpPr>
        <cdr:cNvPr id="4" name="TextBox 3"/>
        <cdr:cNvSpPr txBox="1"/>
      </cdr:nvSpPr>
      <cdr:spPr>
        <a:xfrm xmlns:a="http://schemas.openxmlformats.org/drawingml/2006/main">
          <a:off x="1985962" y="2014538"/>
          <a:ext cx="409575"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1350</a:t>
          </a:r>
        </a:p>
      </cdr:txBody>
    </cdr:sp>
  </cdr:relSizeAnchor>
  <cdr:relSizeAnchor xmlns:cdr="http://schemas.openxmlformats.org/drawingml/2006/chartDrawing">
    <cdr:from>
      <cdr:x>0.2964</cdr:x>
      <cdr:y>0.31901</cdr:y>
    </cdr:from>
    <cdr:to>
      <cdr:x>0.37595</cdr:x>
      <cdr:y>0.39453</cdr:y>
    </cdr:to>
    <cdr:sp macro="" textlink="">
      <cdr:nvSpPr>
        <cdr:cNvPr id="5" name="TextBox 4"/>
        <cdr:cNvSpPr txBox="1"/>
      </cdr:nvSpPr>
      <cdr:spPr>
        <a:xfrm xmlns:a="http://schemas.openxmlformats.org/drawingml/2006/main">
          <a:off x="1490663" y="1166813"/>
          <a:ext cx="40005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1400</a:t>
          </a:r>
        </a:p>
      </cdr:txBody>
    </cdr:sp>
  </cdr:relSizeAnchor>
  <cdr:relSizeAnchor xmlns:cdr="http://schemas.openxmlformats.org/drawingml/2006/chartDrawing">
    <cdr:from>
      <cdr:x>0.25473</cdr:x>
      <cdr:y>0.09245</cdr:y>
    </cdr:from>
    <cdr:to>
      <cdr:x>0.33239</cdr:x>
      <cdr:y>0.16016</cdr:y>
    </cdr:to>
    <cdr:sp macro="" textlink="">
      <cdr:nvSpPr>
        <cdr:cNvPr id="6" name="TextBox 5"/>
        <cdr:cNvSpPr txBox="1"/>
      </cdr:nvSpPr>
      <cdr:spPr>
        <a:xfrm xmlns:a="http://schemas.openxmlformats.org/drawingml/2006/main">
          <a:off x="1281113" y="338138"/>
          <a:ext cx="390525"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1450</a:t>
          </a:r>
        </a:p>
      </cdr:txBody>
    </cdr:sp>
  </cdr:relSizeAnchor>
</c:userShapes>
</file>

<file path=ppt/drawings/drawing2.xml><?xml version="1.0" encoding="utf-8"?>
<c:userShapes xmlns:c="http://schemas.openxmlformats.org/drawingml/2006/chart">
  <cdr:relSizeAnchor xmlns:cdr="http://schemas.openxmlformats.org/drawingml/2006/chartDrawing">
    <cdr:from>
      <cdr:x>0.31481</cdr:x>
      <cdr:y>0.68444</cdr:y>
    </cdr:from>
    <cdr:to>
      <cdr:x>0.40647</cdr:x>
      <cdr:y>0.75996</cdr:y>
    </cdr:to>
    <cdr:sp macro="" textlink="">
      <cdr:nvSpPr>
        <cdr:cNvPr id="2" name="TextBox 1"/>
        <cdr:cNvSpPr txBox="1"/>
      </cdr:nvSpPr>
      <cdr:spPr>
        <a:xfrm xmlns:a="http://schemas.openxmlformats.org/drawingml/2006/main">
          <a:off x="2590800" y="3505200"/>
          <a:ext cx="754326" cy="386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1300</a:t>
          </a:r>
        </a:p>
      </cdr:txBody>
    </cdr:sp>
  </cdr:relSizeAnchor>
  <cdr:relSizeAnchor xmlns:cdr="http://schemas.openxmlformats.org/drawingml/2006/chartDrawing">
    <cdr:from>
      <cdr:x>0.16667</cdr:x>
      <cdr:y>0.17855</cdr:y>
    </cdr:from>
    <cdr:to>
      <cdr:x>0.26042</cdr:x>
      <cdr:y>0.24365</cdr:y>
    </cdr:to>
    <cdr:sp macro="" textlink="">
      <cdr:nvSpPr>
        <cdr:cNvPr id="3" name="TextBox 2"/>
        <cdr:cNvSpPr txBox="1"/>
      </cdr:nvSpPr>
      <cdr:spPr>
        <a:xfrm xmlns:a="http://schemas.openxmlformats.org/drawingml/2006/main">
          <a:off x="1371600" y="914400"/>
          <a:ext cx="771525" cy="333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1450</a:t>
          </a:r>
        </a:p>
      </cdr:txBody>
    </cdr:sp>
  </cdr:relSizeAnchor>
  <cdr:relSizeAnchor xmlns:cdr="http://schemas.openxmlformats.org/drawingml/2006/chartDrawing">
    <cdr:from>
      <cdr:x>0.32407</cdr:x>
      <cdr:y>0.59516</cdr:y>
    </cdr:from>
    <cdr:to>
      <cdr:x>0.41157</cdr:x>
      <cdr:y>0.66027</cdr:y>
    </cdr:to>
    <cdr:sp macro="" textlink="">
      <cdr:nvSpPr>
        <cdr:cNvPr id="4" name="TextBox 3"/>
        <cdr:cNvSpPr txBox="1"/>
      </cdr:nvSpPr>
      <cdr:spPr>
        <a:xfrm xmlns:a="http://schemas.openxmlformats.org/drawingml/2006/main">
          <a:off x="2667000" y="3048000"/>
          <a:ext cx="720090" cy="333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1650</a:t>
          </a:r>
        </a:p>
      </cdr:txBody>
    </cdr:sp>
  </cdr:relSizeAnchor>
  <cdr:relSizeAnchor xmlns:cdr="http://schemas.openxmlformats.org/drawingml/2006/chartDrawing">
    <cdr:from>
      <cdr:x>0.31042</cdr:x>
      <cdr:y>0.45703</cdr:y>
    </cdr:from>
    <cdr:to>
      <cdr:x>0.39792</cdr:x>
      <cdr:y>0.51953</cdr:y>
    </cdr:to>
    <cdr:sp macro="" textlink="">
      <cdr:nvSpPr>
        <cdr:cNvPr id="5" name="TextBox 4"/>
        <cdr:cNvSpPr txBox="1"/>
      </cdr:nvSpPr>
      <cdr:spPr>
        <a:xfrm xmlns:a="http://schemas.openxmlformats.org/drawingml/2006/main">
          <a:off x="1419225" y="1671638"/>
          <a:ext cx="40005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1730</a:t>
          </a:r>
        </a:p>
      </cdr:txBody>
    </cdr:sp>
  </cdr:relSizeAnchor>
  <cdr:relSizeAnchor xmlns:cdr="http://schemas.openxmlformats.org/drawingml/2006/chartDrawing">
    <cdr:from>
      <cdr:x>0.48148</cdr:x>
      <cdr:y>0.56541</cdr:y>
    </cdr:from>
    <cdr:to>
      <cdr:x>0.57523</cdr:x>
      <cdr:y>0.63833</cdr:y>
    </cdr:to>
    <cdr:sp macro="" textlink="">
      <cdr:nvSpPr>
        <cdr:cNvPr id="6" name="TextBox 5"/>
        <cdr:cNvSpPr txBox="1"/>
      </cdr:nvSpPr>
      <cdr:spPr>
        <a:xfrm xmlns:a="http://schemas.openxmlformats.org/drawingml/2006/main">
          <a:off x="3962400" y="2895600"/>
          <a:ext cx="771525" cy="373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1800</a:t>
          </a:r>
        </a:p>
      </cdr:txBody>
    </cdr:sp>
  </cdr:relSizeAnchor>
  <cdr:relSizeAnchor xmlns:cdr="http://schemas.openxmlformats.org/drawingml/2006/chartDrawing">
    <cdr:from>
      <cdr:x>0.90789</cdr:x>
      <cdr:y>0.10415</cdr:y>
    </cdr:from>
    <cdr:to>
      <cdr:x>0.99747</cdr:x>
      <cdr:y>0.16405</cdr:y>
    </cdr:to>
    <cdr:sp macro="" textlink="">
      <cdr:nvSpPr>
        <cdr:cNvPr id="7" name="TextBox 6"/>
        <cdr:cNvSpPr txBox="1"/>
      </cdr:nvSpPr>
      <cdr:spPr>
        <a:xfrm xmlns:a="http://schemas.openxmlformats.org/drawingml/2006/main">
          <a:off x="7471610" y="533400"/>
          <a:ext cx="737208" cy="306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39" tIns="46570" rIns="93139" bIns="46570" rtlCol="0"/>
          <a:lstStyle>
            <a:lvl1pPr algn="l">
              <a:defRPr sz="1200"/>
            </a:lvl1pPr>
          </a:lstStyle>
          <a:p>
            <a:endParaRPr lang="en-US" dirty="0"/>
          </a:p>
        </p:txBody>
      </p:sp>
      <p:sp>
        <p:nvSpPr>
          <p:cNvPr id="3" name="Date Placeholder 2"/>
          <p:cNvSpPr>
            <a:spLocks noGrp="1"/>
          </p:cNvSpPr>
          <p:nvPr>
            <p:ph type="dt" sz="quarter" idx="1"/>
          </p:nvPr>
        </p:nvSpPr>
        <p:spPr>
          <a:xfrm>
            <a:off x="3970941" y="0"/>
            <a:ext cx="3037840" cy="464820"/>
          </a:xfrm>
          <a:prstGeom prst="rect">
            <a:avLst/>
          </a:prstGeom>
        </p:spPr>
        <p:txBody>
          <a:bodyPr vert="horz" lIns="93139" tIns="46570" rIns="93139" bIns="46570" rtlCol="0"/>
          <a:lstStyle>
            <a:lvl1pPr algn="r">
              <a:defRPr sz="1200"/>
            </a:lvl1pPr>
          </a:lstStyle>
          <a:p>
            <a:fld id="{E5A66F56-A5C5-4E5C-98EA-3FFA400B1030}" type="datetimeFigureOut">
              <a:rPr lang="en-US" smtClean="0"/>
              <a:pPr/>
              <a:t>11/4/24</a:t>
            </a:fld>
            <a:endParaRPr lang="en-US" dirty="0"/>
          </a:p>
        </p:txBody>
      </p:sp>
      <p:sp>
        <p:nvSpPr>
          <p:cNvPr id="4" name="Footer Placeholder 3"/>
          <p:cNvSpPr>
            <a:spLocks noGrp="1"/>
          </p:cNvSpPr>
          <p:nvPr>
            <p:ph type="ftr" sz="quarter" idx="2"/>
          </p:nvPr>
        </p:nvSpPr>
        <p:spPr>
          <a:xfrm>
            <a:off x="3" y="8829966"/>
            <a:ext cx="3037840" cy="464820"/>
          </a:xfrm>
          <a:prstGeom prst="rect">
            <a:avLst/>
          </a:prstGeom>
        </p:spPr>
        <p:txBody>
          <a:bodyPr vert="horz" lIns="93139" tIns="46570" rIns="93139" bIns="465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1" y="8829966"/>
            <a:ext cx="3037840" cy="464820"/>
          </a:xfrm>
          <a:prstGeom prst="rect">
            <a:avLst/>
          </a:prstGeom>
        </p:spPr>
        <p:txBody>
          <a:bodyPr vert="horz" lIns="93139" tIns="46570" rIns="93139" bIns="46570" rtlCol="0" anchor="b"/>
          <a:lstStyle>
            <a:lvl1pPr algn="r">
              <a:defRPr sz="1200"/>
            </a:lvl1pPr>
          </a:lstStyle>
          <a:p>
            <a:fld id="{9B30214C-2DF2-4DBB-A967-E418902A82AD}" type="slidenum">
              <a:rPr lang="en-US" smtClean="0"/>
              <a:pPr/>
              <a:t>‹#›</a:t>
            </a:fld>
            <a:endParaRPr lang="en-US" dirty="0"/>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39" tIns="46570" rIns="93139" bIns="46570"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9" tIns="46570" rIns="93139" bIns="46570" rtlCol="0"/>
          <a:lstStyle>
            <a:lvl1pPr algn="r">
              <a:defRPr sz="1200"/>
            </a:lvl1pPr>
          </a:lstStyle>
          <a:p>
            <a:fld id="{9C68A976-CB51-4B99-8C3F-8CD9B0C35D47}" type="datetimeFigureOut">
              <a:rPr lang="en-US" smtClean="0"/>
              <a:pPr/>
              <a:t>11/4/24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9" tIns="46570" rIns="93139" bIns="4657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39" tIns="46570" rIns="93139" bIns="465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6"/>
            <a:ext cx="3037840" cy="464820"/>
          </a:xfrm>
          <a:prstGeom prst="rect">
            <a:avLst/>
          </a:prstGeom>
        </p:spPr>
        <p:txBody>
          <a:bodyPr vert="horz" lIns="93139" tIns="46570" rIns="93139" bIns="465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6"/>
            <a:ext cx="3037840" cy="464820"/>
          </a:xfrm>
          <a:prstGeom prst="rect">
            <a:avLst/>
          </a:prstGeom>
        </p:spPr>
        <p:txBody>
          <a:bodyPr vert="horz" lIns="93139" tIns="46570" rIns="93139" bIns="46570" rtlCol="0" anchor="b"/>
          <a:lstStyle>
            <a:lvl1pPr algn="r">
              <a:defRPr sz="1200"/>
            </a:lvl1pPr>
          </a:lstStyle>
          <a:p>
            <a:fld id="{D3291083-C2A9-40DF-A677-C5772AEAFE49}" type="slidenum">
              <a:rPr lang="en-US" smtClean="0"/>
              <a:pPr/>
              <a:t>‹#›</a:t>
            </a:fld>
            <a:endParaRPr lang="en-US" dirty="0"/>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dirty="0"/>
          </a:p>
        </p:txBody>
      </p:sp>
    </p:spTree>
    <p:extLst>
      <p:ext uri="{BB962C8B-B14F-4D97-AF65-F5344CB8AC3E}">
        <p14:creationId xmlns:p14="http://schemas.microsoft.com/office/powerpoint/2010/main" val="1423384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06438"/>
            <a:ext cx="4714875" cy="35369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dirty="0"/>
          </a:p>
        </p:txBody>
      </p:sp>
    </p:spTree>
    <p:extLst>
      <p:ext uri="{BB962C8B-B14F-4D97-AF65-F5344CB8AC3E}">
        <p14:creationId xmlns:p14="http://schemas.microsoft.com/office/powerpoint/2010/main" val="41993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11</a:t>
            </a:fld>
            <a:endParaRPr lang="en-US" dirty="0"/>
          </a:p>
        </p:txBody>
      </p:sp>
    </p:spTree>
    <p:extLst>
      <p:ext uri="{BB962C8B-B14F-4D97-AF65-F5344CB8AC3E}">
        <p14:creationId xmlns:p14="http://schemas.microsoft.com/office/powerpoint/2010/main" val="107141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12</a:t>
            </a:fld>
            <a:endParaRPr lang="en-US" dirty="0"/>
          </a:p>
        </p:txBody>
      </p:sp>
    </p:spTree>
    <p:extLst>
      <p:ext uri="{BB962C8B-B14F-4D97-AF65-F5344CB8AC3E}">
        <p14:creationId xmlns:p14="http://schemas.microsoft.com/office/powerpoint/2010/main" val="257740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06438"/>
            <a:ext cx="4714875" cy="3536950"/>
          </a:xfrm>
        </p:spPr>
      </p:sp>
      <p:sp>
        <p:nvSpPr>
          <p:cNvPr id="3" name="Notes Placeholder 2"/>
          <p:cNvSpPr>
            <a:spLocks noGrp="1"/>
          </p:cNvSpPr>
          <p:nvPr>
            <p:ph type="body" idx="1"/>
          </p:nvPr>
        </p:nvSpPr>
        <p:spPr/>
        <p:txBody>
          <a:bodyPr>
            <a:normAutofit/>
          </a:bodyPr>
          <a:lstStyle/>
          <a:p>
            <a:pPr defTabSz="921807">
              <a:defRPr/>
            </a:pPr>
            <a:r>
              <a:rPr lang="en-US" sz="1600" dirty="0"/>
              <a:t>I want to show you that last point in the context of an example.</a:t>
            </a:r>
          </a:p>
          <a:p>
            <a:r>
              <a:rPr lang="en-US" sz="1600" dirty="0"/>
              <a:t>Suppose: …</a:t>
            </a:r>
          </a:p>
          <a:p>
            <a:r>
              <a:rPr lang="en-US" sz="1600" dirty="0"/>
              <a:t>Then: [next slide]</a:t>
            </a:r>
          </a:p>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13</a:t>
            </a:fld>
            <a:endParaRPr lang="en-US" dirty="0"/>
          </a:p>
        </p:txBody>
      </p:sp>
    </p:spTree>
    <p:extLst>
      <p:ext uri="{BB962C8B-B14F-4D97-AF65-F5344CB8AC3E}">
        <p14:creationId xmlns:p14="http://schemas.microsoft.com/office/powerpoint/2010/main" val="120907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029" dirty="0" err="1"/>
              <a:t>Bring</a:t>
            </a:r>
            <a:r>
              <a:rPr lang="fr-029" dirty="0"/>
              <a:t> back </a:t>
            </a:r>
            <a:r>
              <a:rPr lang="fr-029" dirty="0" err="1"/>
              <a:t>Ld</a:t>
            </a:r>
            <a:r>
              <a:rPr lang="fr-029" dirty="0"/>
              <a:t>/Ls IV </a:t>
            </a:r>
            <a:r>
              <a:rPr lang="fr-029" dirty="0" err="1"/>
              <a:t>diagram</a:t>
            </a:r>
            <a:r>
              <a:rPr lang="fr-029" dirty="0"/>
              <a:t>!</a:t>
            </a:r>
          </a:p>
          <a:p>
            <a:r>
              <a:rPr lang="fr-029" dirty="0" err="1"/>
              <a:t>What’s</a:t>
            </a:r>
            <a:r>
              <a:rPr lang="fr-029" dirty="0"/>
              <a:t> a good IV to plot </a:t>
            </a:r>
            <a:r>
              <a:rPr lang="fr-029" dirty="0" err="1"/>
              <a:t>Ld</a:t>
            </a:r>
            <a:r>
              <a:rPr lang="fr-029" dirty="0"/>
              <a:t> line???</a:t>
            </a:r>
          </a:p>
          <a:p>
            <a:endParaRPr lang="fr-029" dirty="0"/>
          </a:p>
        </p:txBody>
      </p:sp>
      <p:sp>
        <p:nvSpPr>
          <p:cNvPr id="4" name="Slide Number Placeholder 3"/>
          <p:cNvSpPr>
            <a:spLocks noGrp="1"/>
          </p:cNvSpPr>
          <p:nvPr>
            <p:ph type="sldNum" sz="quarter" idx="5"/>
          </p:nvPr>
        </p:nvSpPr>
        <p:spPr/>
        <p:txBody>
          <a:bodyPr/>
          <a:lstStyle/>
          <a:p>
            <a:fld id="{B54BF7D7-BC2A-41D5-AC2E-396997A4141C}" type="slidenum">
              <a:rPr lang="en-US" smtClean="0"/>
              <a:pPr/>
              <a:t>17</a:t>
            </a:fld>
            <a:endParaRPr lang="en-US" dirty="0"/>
          </a:p>
        </p:txBody>
      </p:sp>
    </p:spTree>
    <p:extLst>
      <p:ext uri="{BB962C8B-B14F-4D97-AF65-F5344CB8AC3E}">
        <p14:creationId xmlns:p14="http://schemas.microsoft.com/office/powerpoint/2010/main" val="271543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BF7D7-BC2A-41D5-AC2E-396997A4141C}" type="slidenum">
              <a:rPr lang="en-US" smtClean="0"/>
              <a:pPr/>
              <a:t>18</a:t>
            </a:fld>
            <a:endParaRPr lang="en-US" dirty="0"/>
          </a:p>
        </p:txBody>
      </p:sp>
    </p:spTree>
    <p:extLst>
      <p:ext uri="{BB962C8B-B14F-4D97-AF65-F5344CB8AC3E}">
        <p14:creationId xmlns:p14="http://schemas.microsoft.com/office/powerpoint/2010/main" val="117705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19</a:t>
            </a:fld>
            <a:endParaRPr lang="en-US" dirty="0"/>
          </a:p>
        </p:txBody>
      </p:sp>
    </p:spTree>
    <p:extLst>
      <p:ext uri="{BB962C8B-B14F-4D97-AF65-F5344CB8AC3E}">
        <p14:creationId xmlns:p14="http://schemas.microsoft.com/office/powerpoint/2010/main" val="379842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BF7D7-BC2A-41D5-AC2E-396997A4141C}" type="slidenum">
              <a:rPr lang="en-US" smtClean="0"/>
              <a:pPr/>
              <a:t>20</a:t>
            </a:fld>
            <a:endParaRPr lang="en-US" dirty="0"/>
          </a:p>
        </p:txBody>
      </p:sp>
    </p:spTree>
    <p:extLst>
      <p:ext uri="{BB962C8B-B14F-4D97-AF65-F5344CB8AC3E}">
        <p14:creationId xmlns:p14="http://schemas.microsoft.com/office/powerpoint/2010/main" val="4276070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21</a:t>
            </a:fld>
            <a:endParaRPr lang="en-US" dirty="0"/>
          </a:p>
        </p:txBody>
      </p:sp>
    </p:spTree>
    <p:extLst>
      <p:ext uri="{BB962C8B-B14F-4D97-AF65-F5344CB8AC3E}">
        <p14:creationId xmlns:p14="http://schemas.microsoft.com/office/powerpoint/2010/main" val="329784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25</a:t>
            </a:fld>
            <a:endParaRPr lang="en-US" dirty="0"/>
          </a:p>
        </p:txBody>
      </p:sp>
    </p:spTree>
    <p:extLst>
      <p:ext uri="{BB962C8B-B14F-4D97-AF65-F5344CB8AC3E}">
        <p14:creationId xmlns:p14="http://schemas.microsoft.com/office/powerpoint/2010/main" val="89100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dirty="0"/>
          </a:p>
        </p:txBody>
      </p:sp>
    </p:spTree>
    <p:extLst>
      <p:ext uri="{BB962C8B-B14F-4D97-AF65-F5344CB8AC3E}">
        <p14:creationId xmlns:p14="http://schemas.microsoft.com/office/powerpoint/2010/main" val="243691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dirty="0"/>
              <a:t>Want to remind you of our framework for thinking about potential output per person.</a:t>
            </a:r>
          </a:p>
          <a:p>
            <a:endParaRPr lang="en-US" sz="1600" dirty="0"/>
          </a:p>
          <a:p>
            <a:r>
              <a:rPr lang="en-US" sz="1600" dirty="0"/>
              <a:t>[After putting up whole slide]</a:t>
            </a:r>
          </a:p>
          <a:p>
            <a:pPr marL="283360" indent="-283360">
              <a:buFontTx/>
              <a:buChar char="-"/>
            </a:pPr>
            <a:r>
              <a:rPr lang="en-US" sz="1600" dirty="0"/>
              <a:t>We interpret both K and T broadly. </a:t>
            </a:r>
            <a:r>
              <a:rPr lang="en-US" sz="1600" b="1" dirty="0"/>
              <a:t>[ASK them to remind]</a:t>
            </a:r>
            <a:endParaRPr lang="en-US" sz="1600" dirty="0"/>
          </a:p>
          <a:p>
            <a:pPr marL="283360" indent="-283360">
              <a:buFontTx/>
              <a:buChar char="-"/>
            </a:pPr>
            <a:r>
              <a:rPr lang="en-US" sz="1600" dirty="0"/>
              <a:t>Plan: Tech today, Labor Th., Capital week from today.</a:t>
            </a:r>
          </a:p>
        </p:txBody>
      </p:sp>
      <p:sp>
        <p:nvSpPr>
          <p:cNvPr id="4" name="Slide Number Placeholder 3"/>
          <p:cNvSpPr>
            <a:spLocks noGrp="1"/>
          </p:cNvSpPr>
          <p:nvPr>
            <p:ph type="sldNum" sz="quarter" idx="10"/>
          </p:nvPr>
        </p:nvSpPr>
        <p:spPr/>
        <p:txBody>
          <a:bodyPr/>
          <a:lstStyle/>
          <a:p>
            <a:fld id="{D3291083-C2A9-40DF-A677-C5772AEAFE49}" type="slidenum">
              <a:rPr lang="en-US" smtClean="0"/>
              <a:pPr/>
              <a:t>26</a:t>
            </a:fld>
            <a:endParaRPr lang="en-US" dirty="0"/>
          </a:p>
        </p:txBody>
      </p:sp>
    </p:spTree>
    <p:extLst>
      <p:ext uri="{BB962C8B-B14F-4D97-AF65-F5344CB8AC3E}">
        <p14:creationId xmlns:p14="http://schemas.microsoft.com/office/powerpoint/2010/main" val="110434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dirty="0"/>
              <a:t>[Walk thru slowly]</a:t>
            </a:r>
          </a:p>
          <a:p>
            <a:endParaRPr lang="en-US" sz="1600" dirty="0"/>
          </a:p>
          <a:p>
            <a:r>
              <a:rPr lang="en-US" sz="1600" dirty="0"/>
              <a:t>First step</a:t>
            </a:r>
          </a:p>
        </p:txBody>
      </p:sp>
      <p:sp>
        <p:nvSpPr>
          <p:cNvPr id="4" name="Slide Number Placeholder 3"/>
          <p:cNvSpPr>
            <a:spLocks noGrp="1"/>
          </p:cNvSpPr>
          <p:nvPr>
            <p:ph type="sldNum" sz="quarter" idx="10"/>
          </p:nvPr>
        </p:nvSpPr>
        <p:spPr/>
        <p:txBody>
          <a:bodyPr/>
          <a:lstStyle/>
          <a:p>
            <a:fld id="{D3291083-C2A9-40DF-A677-C5772AEAFE49}" type="slidenum">
              <a:rPr lang="en-US" smtClean="0"/>
              <a:pPr/>
              <a:t>27</a:t>
            </a:fld>
            <a:endParaRPr lang="en-US" dirty="0"/>
          </a:p>
        </p:txBody>
      </p:sp>
    </p:spTree>
    <p:extLst>
      <p:ext uri="{BB962C8B-B14F-4D97-AF65-F5344CB8AC3E}">
        <p14:creationId xmlns:p14="http://schemas.microsoft.com/office/powerpoint/2010/main" val="370035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28</a:t>
            </a:fld>
            <a:endParaRPr lang="en-US" dirty="0"/>
          </a:p>
        </p:txBody>
      </p:sp>
    </p:spTree>
    <p:extLst>
      <p:ext uri="{BB962C8B-B14F-4D97-AF65-F5344CB8AC3E}">
        <p14:creationId xmlns:p14="http://schemas.microsoft.com/office/powerpoint/2010/main" val="3124208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dirty="0"/>
              <a:t>[Slow]</a:t>
            </a:r>
          </a:p>
          <a:p>
            <a:endParaRPr lang="en-US" sz="1600" dirty="0"/>
          </a:p>
          <a:p>
            <a:r>
              <a:rPr lang="en-US" sz="1600" dirty="0"/>
              <a:t>Putting together.</a:t>
            </a:r>
          </a:p>
        </p:txBody>
      </p:sp>
      <p:sp>
        <p:nvSpPr>
          <p:cNvPr id="4" name="Slide Number Placeholder 3"/>
          <p:cNvSpPr>
            <a:spLocks noGrp="1"/>
          </p:cNvSpPr>
          <p:nvPr>
            <p:ph type="sldNum" sz="quarter" idx="10"/>
          </p:nvPr>
        </p:nvSpPr>
        <p:spPr/>
        <p:txBody>
          <a:bodyPr/>
          <a:lstStyle/>
          <a:p>
            <a:fld id="{D3291083-C2A9-40DF-A677-C5772AEAFE49}" type="slidenum">
              <a:rPr lang="en-US" smtClean="0"/>
              <a:pPr/>
              <a:t>29</a:t>
            </a:fld>
            <a:endParaRPr lang="en-US" dirty="0"/>
          </a:p>
        </p:txBody>
      </p:sp>
    </p:spTree>
    <p:extLst>
      <p:ext uri="{BB962C8B-B14F-4D97-AF65-F5344CB8AC3E}">
        <p14:creationId xmlns:p14="http://schemas.microsoft.com/office/powerpoint/2010/main" val="268158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30</a:t>
            </a:fld>
            <a:endParaRPr lang="en-US" dirty="0"/>
          </a:p>
        </p:txBody>
      </p:sp>
    </p:spTree>
    <p:extLst>
      <p:ext uri="{BB962C8B-B14F-4D97-AF65-F5344CB8AC3E}">
        <p14:creationId xmlns:p14="http://schemas.microsoft.com/office/powerpoint/2010/main" val="270396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31</a:t>
            </a:fld>
            <a:endParaRPr lang="en-US" dirty="0"/>
          </a:p>
        </p:txBody>
      </p:sp>
    </p:spTree>
    <p:extLst>
      <p:ext uri="{BB962C8B-B14F-4D97-AF65-F5344CB8AC3E}">
        <p14:creationId xmlns:p14="http://schemas.microsoft.com/office/powerpoint/2010/main" val="2412623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32</a:t>
            </a:fld>
            <a:endParaRPr lang="en-US" dirty="0"/>
          </a:p>
        </p:txBody>
      </p:sp>
    </p:spTree>
    <p:extLst>
      <p:ext uri="{BB962C8B-B14F-4D97-AF65-F5344CB8AC3E}">
        <p14:creationId xmlns:p14="http://schemas.microsoft.com/office/powerpoint/2010/main" val="218855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33</a:t>
            </a:fld>
            <a:endParaRPr lang="en-US" dirty="0"/>
          </a:p>
        </p:txBody>
      </p:sp>
    </p:spTree>
    <p:extLst>
      <p:ext uri="{BB962C8B-B14F-4D97-AF65-F5344CB8AC3E}">
        <p14:creationId xmlns:p14="http://schemas.microsoft.com/office/powerpoint/2010/main" val="295474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34</a:t>
            </a:fld>
            <a:endParaRPr lang="en-US" dirty="0"/>
          </a:p>
        </p:txBody>
      </p:sp>
    </p:spTree>
    <p:extLst>
      <p:ext uri="{BB962C8B-B14F-4D97-AF65-F5344CB8AC3E}">
        <p14:creationId xmlns:p14="http://schemas.microsoft.com/office/powerpoint/2010/main" val="167344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35</a:t>
            </a:fld>
            <a:endParaRPr lang="en-US" dirty="0"/>
          </a:p>
        </p:txBody>
      </p:sp>
    </p:spTree>
    <p:extLst>
      <p:ext uri="{BB962C8B-B14F-4D97-AF65-F5344CB8AC3E}">
        <p14:creationId xmlns:p14="http://schemas.microsoft.com/office/powerpoint/2010/main" val="154319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As discussed last time, 2 key features:</a:t>
            </a:r>
          </a:p>
          <a:p>
            <a:r>
              <a:rPr lang="en-US" sz="1600" dirty="0"/>
              <a:t>General upward trajectory over the long run.</a:t>
            </a:r>
          </a:p>
          <a:p>
            <a:r>
              <a:rPr lang="en-US" sz="1600" dirty="0"/>
              <a:t>Fluctuations.</a:t>
            </a:r>
          </a:p>
          <a:p>
            <a:r>
              <a:rPr lang="en-US" sz="1600" dirty="0"/>
              <a:t>= the 2 key subjects of macroeconomics.</a:t>
            </a:r>
          </a:p>
          <a:p>
            <a:r>
              <a:rPr lang="en-US" sz="1600" dirty="0"/>
              <a:t>Today is 1</a:t>
            </a:r>
            <a:r>
              <a:rPr lang="en-US" sz="1600" baseline="30000" dirty="0"/>
              <a:t>st</a:t>
            </a:r>
            <a:r>
              <a:rPr lang="en-US" sz="1600" dirty="0"/>
              <a:t> of 3 lectures on long-run trend.</a:t>
            </a:r>
          </a:p>
          <a:p>
            <a:endParaRPr lang="en-US" sz="1600" dirty="0"/>
          </a:p>
          <a:p>
            <a:r>
              <a:rPr lang="en-US" sz="1600" dirty="0"/>
              <a:t>Where we’re headed:</a:t>
            </a:r>
          </a:p>
          <a:p>
            <a:pPr marL="283407" indent="-283407">
              <a:buAutoNum type="romanUcPeriod"/>
            </a:pPr>
            <a:r>
              <a:rPr lang="en-US" sz="1600" u="sng" cap="small" dirty="0"/>
              <a:t>Potential Output and Long-Run Economic Growth</a:t>
            </a:r>
          </a:p>
          <a:p>
            <a:pPr marL="283407" indent="-283407">
              <a:buAutoNum type="romanUcPeriod"/>
            </a:pPr>
            <a:r>
              <a:rPr lang="en-US" sz="1600" u="sng" cap="small" dirty="0"/>
              <a:t>Explaining the Variation in the Level of Y*/POP across Countries / Explaining the Growth in Y*/POP over Time:</a:t>
            </a:r>
            <a:r>
              <a:rPr lang="en-US" sz="1600" cap="small" dirty="0"/>
              <a:t> N*/POP, K*/N*, T</a:t>
            </a:r>
          </a:p>
          <a:p>
            <a:pPr marL="283407" indent="-283407">
              <a:buAutoNum type="romanUcPeriod"/>
            </a:pPr>
            <a:r>
              <a:rPr lang="en-US" sz="1600" u="sng" cap="small" dirty="0"/>
              <a:t>Dig into the “T” piece</a:t>
            </a:r>
            <a:endParaRPr lang="en-US" sz="1600" dirty="0"/>
          </a:p>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dirty="0"/>
          </a:p>
        </p:txBody>
      </p:sp>
    </p:spTree>
    <p:extLst>
      <p:ext uri="{BB962C8B-B14F-4D97-AF65-F5344CB8AC3E}">
        <p14:creationId xmlns:p14="http://schemas.microsoft.com/office/powerpoint/2010/main" val="89920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36</a:t>
            </a:fld>
            <a:endParaRPr lang="en-US" dirty="0"/>
          </a:p>
        </p:txBody>
      </p:sp>
    </p:spTree>
    <p:extLst>
      <p:ext uri="{BB962C8B-B14F-4D97-AF65-F5344CB8AC3E}">
        <p14:creationId xmlns:p14="http://schemas.microsoft.com/office/powerpoint/2010/main" val="3860329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37</a:t>
            </a:fld>
            <a:endParaRPr lang="en-US" dirty="0"/>
          </a:p>
        </p:txBody>
      </p:sp>
    </p:spTree>
    <p:extLst>
      <p:ext uri="{BB962C8B-B14F-4D97-AF65-F5344CB8AC3E}">
        <p14:creationId xmlns:p14="http://schemas.microsoft.com/office/powerpoint/2010/main" val="2058255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 quite the same set of countries.</a:t>
            </a:r>
          </a:p>
          <a:p>
            <a:endParaRPr lang="en-US" sz="1600" dirty="0"/>
          </a:p>
          <a:p>
            <a:r>
              <a:rPr lang="en-US" sz="1600" dirty="0"/>
              <a:t>Current literary rate in Niger is 31%.</a:t>
            </a:r>
          </a:p>
          <a:p>
            <a:r>
              <a:rPr lang="en-US" sz="1600" dirty="0"/>
              <a:t>(Next lowest is Nigeria—62%.)</a:t>
            </a:r>
          </a:p>
          <a:p>
            <a:endParaRPr lang="en-US" sz="1600" dirty="0"/>
          </a:p>
          <a:p>
            <a:r>
              <a:rPr lang="en-US" sz="1600" dirty="0"/>
              <a:t>Notes to myself:</a:t>
            </a:r>
          </a:p>
          <a:p>
            <a:r>
              <a:rPr lang="en-US" sz="1600" dirty="0"/>
              <a:t>Education is workers 25+</a:t>
            </a:r>
          </a:p>
          <a:p>
            <a:r>
              <a:rPr lang="en-US" sz="1600" dirty="0"/>
              <a:t>Source is https://hdr.undp.org/en/indicators/103006</a:t>
            </a:r>
          </a:p>
          <a:p>
            <a:r>
              <a:rPr lang="en-US" sz="1600" dirty="0"/>
              <a:t>Literacy is for 15+. A mix of </a:t>
            </a:r>
            <a:r>
              <a:rPr lang="en-US" sz="1600" dirty="0" err="1"/>
              <a:t>undp</a:t>
            </a:r>
            <a:r>
              <a:rPr lang="en-US" sz="1600" dirty="0"/>
              <a:t> and googling. Recent data.</a:t>
            </a:r>
          </a:p>
          <a:p>
            <a:r>
              <a:rPr lang="en-US" sz="1600" dirty="0"/>
              <a:t>Taiwan education number is a rough estimate.</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38</a:t>
            </a:fld>
            <a:endParaRPr lang="en-US" dirty="0"/>
          </a:p>
        </p:txBody>
      </p:sp>
    </p:spTree>
    <p:extLst>
      <p:ext uri="{BB962C8B-B14F-4D97-AF65-F5344CB8AC3E}">
        <p14:creationId xmlns:p14="http://schemas.microsoft.com/office/powerpoint/2010/main" val="1790026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39</a:t>
            </a:fld>
            <a:endParaRPr lang="en-US" dirty="0"/>
          </a:p>
        </p:txBody>
      </p:sp>
    </p:spTree>
    <p:extLst>
      <p:ext uri="{BB962C8B-B14F-4D97-AF65-F5344CB8AC3E}">
        <p14:creationId xmlns:p14="http://schemas.microsoft.com/office/powerpoint/2010/main" val="369235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40</a:t>
            </a:fld>
            <a:endParaRPr lang="en-US" dirty="0"/>
          </a:p>
        </p:txBody>
      </p:sp>
    </p:spTree>
    <p:extLst>
      <p:ext uri="{BB962C8B-B14F-4D97-AF65-F5344CB8AC3E}">
        <p14:creationId xmlns:p14="http://schemas.microsoft.com/office/powerpoint/2010/main" val="2369072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41</a:t>
            </a:fld>
            <a:endParaRPr lang="en-US" dirty="0"/>
          </a:p>
        </p:txBody>
      </p:sp>
    </p:spTree>
    <p:extLst>
      <p:ext uri="{BB962C8B-B14F-4D97-AF65-F5344CB8AC3E}">
        <p14:creationId xmlns:p14="http://schemas.microsoft.com/office/powerpoint/2010/main" val="2027223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42</a:t>
            </a:fld>
            <a:endParaRPr lang="en-US" dirty="0"/>
          </a:p>
        </p:txBody>
      </p:sp>
    </p:spTree>
    <p:extLst>
      <p:ext uri="{BB962C8B-B14F-4D97-AF65-F5344CB8AC3E}">
        <p14:creationId xmlns:p14="http://schemas.microsoft.com/office/powerpoint/2010/main" val="1877795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43</a:t>
            </a:fld>
            <a:endParaRPr lang="en-US" dirty="0"/>
          </a:p>
        </p:txBody>
      </p:sp>
    </p:spTree>
    <p:extLst>
      <p:ext uri="{BB962C8B-B14F-4D97-AF65-F5344CB8AC3E}">
        <p14:creationId xmlns:p14="http://schemas.microsoft.com/office/powerpoint/2010/main" val="2272871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a:t>
            </a:r>
            <a:r>
              <a:rPr lang="en-US" b="1" u="none" baseline="0" dirty="0"/>
              <a:t> tips: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Give students a few moments to look at the graphics, and then ask them to comment on what they see and how they think the trends impact labor productivity.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Tie this into the earlier discussion about GDP growth rates in the United States versus other regions of the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2016 Data from: World Development Indicators.</a:t>
            </a:r>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44</a:t>
            </a:fld>
            <a:endParaRPr lang="en-US" dirty="0"/>
          </a:p>
        </p:txBody>
      </p:sp>
    </p:spTree>
    <p:extLst>
      <p:ext uri="{BB962C8B-B14F-4D97-AF65-F5344CB8AC3E}">
        <p14:creationId xmlns:p14="http://schemas.microsoft.com/office/powerpoint/2010/main" val="641490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45</a:t>
            </a:fld>
            <a:endParaRPr lang="en-US" dirty="0"/>
          </a:p>
        </p:txBody>
      </p:sp>
    </p:spTree>
    <p:extLst>
      <p:ext uri="{BB962C8B-B14F-4D97-AF65-F5344CB8AC3E}">
        <p14:creationId xmlns:p14="http://schemas.microsoft.com/office/powerpoint/2010/main" val="6855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dirty="0"/>
              <a:t>[Go thru slide. I covered the substance of this last time, but not with this slide.]</a:t>
            </a:r>
          </a:p>
          <a:p>
            <a:endParaRPr lang="en-US" sz="1600" dirty="0"/>
          </a:p>
          <a:p>
            <a:r>
              <a:rPr lang="en-US" sz="1600" b="1" dirty="0"/>
              <a:t>[2:17]</a:t>
            </a:r>
          </a:p>
        </p:txBody>
      </p:sp>
      <p:sp>
        <p:nvSpPr>
          <p:cNvPr id="4" name="Slide Number Placeholder 3"/>
          <p:cNvSpPr>
            <a:spLocks noGrp="1"/>
          </p:cNvSpPr>
          <p:nvPr>
            <p:ph type="sldNum" sz="quarter" idx="10"/>
          </p:nvPr>
        </p:nvSpPr>
        <p:spPr/>
        <p:txBody>
          <a:bodyPr/>
          <a:lstStyle/>
          <a:p>
            <a:fld id="{D3291083-C2A9-40DF-A677-C5772AEAFE49}" type="slidenum">
              <a:rPr lang="en-US" smtClean="0"/>
              <a:pPr/>
              <a:t>4</a:t>
            </a:fld>
            <a:endParaRPr lang="en-US" dirty="0"/>
          </a:p>
        </p:txBody>
      </p:sp>
    </p:spTree>
    <p:extLst>
      <p:ext uri="{BB962C8B-B14F-4D97-AF65-F5344CB8AC3E}">
        <p14:creationId xmlns:p14="http://schemas.microsoft.com/office/powerpoint/2010/main" val="2874954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46</a:t>
            </a:fld>
            <a:endParaRPr lang="en-US" dirty="0"/>
          </a:p>
        </p:txBody>
      </p:sp>
    </p:spTree>
    <p:extLst>
      <p:ext uri="{BB962C8B-B14F-4D97-AF65-F5344CB8AC3E}">
        <p14:creationId xmlns:p14="http://schemas.microsoft.com/office/powerpoint/2010/main" val="6855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47</a:t>
            </a:fld>
            <a:endParaRPr lang="en-US" dirty="0"/>
          </a:p>
        </p:txBody>
      </p:sp>
    </p:spTree>
    <p:extLst>
      <p:ext uri="{BB962C8B-B14F-4D97-AF65-F5344CB8AC3E}">
        <p14:creationId xmlns:p14="http://schemas.microsoft.com/office/powerpoint/2010/main" val="61834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48</a:t>
            </a:fld>
            <a:endParaRPr lang="en-US" dirty="0"/>
          </a:p>
        </p:txBody>
      </p:sp>
    </p:spTree>
    <p:extLst>
      <p:ext uri="{BB962C8B-B14F-4D97-AF65-F5344CB8AC3E}">
        <p14:creationId xmlns:p14="http://schemas.microsoft.com/office/powerpoint/2010/main" val="2139265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49</a:t>
            </a:fld>
            <a:endParaRPr lang="en-US" dirty="0"/>
          </a:p>
        </p:txBody>
      </p:sp>
    </p:spTree>
    <p:extLst>
      <p:ext uri="{BB962C8B-B14F-4D97-AF65-F5344CB8AC3E}">
        <p14:creationId xmlns:p14="http://schemas.microsoft.com/office/powerpoint/2010/main" val="1135559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300" dirty="0"/>
              <a:t>ASK!</a:t>
            </a:r>
          </a:p>
          <a:p>
            <a:r>
              <a:rPr lang="en-US" sz="1300" dirty="0"/>
              <a:t>Scrap from lecture notes:</a:t>
            </a:r>
          </a:p>
          <a:p>
            <a:r>
              <a:rPr lang="en-US" sz="1300" b="1" u="sng" dirty="0"/>
              <a:t>stronger property rights</a:t>
            </a:r>
            <a:r>
              <a:rPr lang="en-US" sz="1300" b="1" dirty="0"/>
              <a:t>. </a:t>
            </a:r>
            <a:r>
              <a:rPr lang="en-US" sz="1300" dirty="0"/>
              <a:t>A patent says that the inventor gets the property right to his or her invention. No one can just steal their invention; they have to pay for the right to use it.</a:t>
            </a:r>
          </a:p>
          <a:p>
            <a:r>
              <a:rPr lang="en-US" sz="1300" dirty="0"/>
              <a:t>We see evidence for this phenomenon. Most studies find that increasing patent protection, increases the equilibrium level of invention.</a:t>
            </a:r>
          </a:p>
          <a:p>
            <a:r>
              <a:rPr lang="en-US" sz="1300" b="1" dirty="0"/>
              <a:t> </a:t>
            </a:r>
            <a:r>
              <a:rPr lang="en-US" sz="1300" b="1" u="sng" dirty="0"/>
              <a:t>Increased competition and wars might also make new inventions rise</a:t>
            </a:r>
            <a:r>
              <a:rPr lang="en-US" sz="1300" b="1" dirty="0"/>
              <a:t>.</a:t>
            </a:r>
            <a:r>
              <a:rPr lang="en-US" sz="1300" dirty="0"/>
              <a:t>-If either firms or the government feels a more pressing need for invention, they will be willing to pay more …</a:t>
            </a:r>
          </a:p>
          <a:p>
            <a:r>
              <a:rPr lang="en-US" sz="1300" b="1" dirty="0"/>
              <a:t>National emergencies.</a:t>
            </a:r>
          </a:p>
          <a:p>
            <a:r>
              <a:rPr lang="en-US" sz="1300" b="1" u="sng" dirty="0"/>
              <a:t>Luck</a:t>
            </a:r>
            <a:r>
              <a:rPr lang="en-US" sz="1300" b="1" dirty="0"/>
              <a:t>. </a:t>
            </a:r>
            <a:r>
              <a:rPr lang="en-US" sz="1300" dirty="0"/>
              <a:t>Sometimes there just happen to be a lot of good inventions for no obvious reason. Sometimes a Thomas Edison is born, and sometimes one isn't.</a:t>
            </a:r>
          </a:p>
          <a:p>
            <a:r>
              <a:rPr lang="en-US" sz="1300" b="1" u="sng" dirty="0"/>
              <a:t>education</a:t>
            </a:r>
            <a:r>
              <a:rPr lang="en-US" sz="1300" b="1" dirty="0"/>
              <a:t>.</a:t>
            </a:r>
            <a:r>
              <a:rPr lang="en-US" sz="1300" dirty="0"/>
              <a:t> If there are more people who have the training to be inventors, …</a:t>
            </a:r>
          </a:p>
          <a:p>
            <a:r>
              <a:rPr lang="en-US" sz="1300" b="1" dirty="0"/>
              <a:t> </a:t>
            </a:r>
            <a:r>
              <a:rPr lang="en-US" sz="1300" b="1" u="sng" dirty="0"/>
              <a:t>This is one argument for why the U.S. came up with lots of inventions in the 1800s</a:t>
            </a:r>
            <a:r>
              <a:rPr lang="en-US" sz="1300" b="1" dirty="0"/>
              <a:t>.</a:t>
            </a:r>
            <a:r>
              <a:rPr lang="en-US" sz="1300" dirty="0"/>
              <a:t> We were early adopters of universal schooling. Also, American schooling emphasized practical education such as math and science, instead of Greek and Latin. Many economic historians think that this increased inventions.</a:t>
            </a:r>
          </a:p>
          <a:p>
            <a:r>
              <a:rPr lang="en-US" sz="1300" b="1" dirty="0"/>
              <a:t>Culture (U.S. history)</a:t>
            </a:r>
          </a:p>
          <a:p>
            <a:r>
              <a:rPr lang="en-US" sz="1300" b="1" dirty="0"/>
              <a:t>Other? </a:t>
            </a:r>
            <a:r>
              <a:rPr lang="en-US" sz="1300" dirty="0"/>
              <a:t>(A student said: Consumer tastes—if people always want something new and different, ….)/</a:t>
            </a:r>
          </a:p>
        </p:txBody>
      </p:sp>
      <p:sp>
        <p:nvSpPr>
          <p:cNvPr id="4" name="Slide Number Placeholder 3"/>
          <p:cNvSpPr>
            <a:spLocks noGrp="1"/>
          </p:cNvSpPr>
          <p:nvPr>
            <p:ph type="sldNum" sz="quarter" idx="10"/>
          </p:nvPr>
        </p:nvSpPr>
        <p:spPr/>
        <p:txBody>
          <a:bodyPr/>
          <a:lstStyle/>
          <a:p>
            <a:fld id="{D3291083-C2A9-40DF-A677-C5772AEAFE49}" type="slidenum">
              <a:rPr lang="en-US" smtClean="0"/>
              <a:pPr/>
              <a:t>50</a:t>
            </a:fld>
            <a:endParaRPr lang="en-US" dirty="0"/>
          </a:p>
        </p:txBody>
      </p:sp>
    </p:spTree>
    <p:extLst>
      <p:ext uri="{BB962C8B-B14F-4D97-AF65-F5344CB8AC3E}">
        <p14:creationId xmlns:p14="http://schemas.microsoft.com/office/powerpoint/2010/main" val="2703559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600" b="1" dirty="0"/>
              <a:t>ASK!</a:t>
            </a:r>
          </a:p>
          <a:p>
            <a:endParaRPr lang="en-US" sz="1600" b="1" dirty="0"/>
          </a:p>
          <a:p>
            <a:r>
              <a:rPr lang="en-US" sz="1600" dirty="0"/>
              <a:t>[Scrap from lecture notes: - Almost certainly not: Inventions almost certainly benefit people other than the inventors.</a:t>
            </a:r>
          </a:p>
          <a:p>
            <a:r>
              <a:rPr lang="en-US" sz="1600" dirty="0"/>
              <a:t>- [Tie to T, not T/N*, in production function.]</a:t>
            </a:r>
          </a:p>
          <a:p>
            <a:r>
              <a:rPr lang="en-US" sz="1600" dirty="0"/>
              <a:t>- This is probably especially true of basic science (vs., say, McDonald’s).</a:t>
            </a:r>
          </a:p>
        </p:txBody>
      </p:sp>
      <p:sp>
        <p:nvSpPr>
          <p:cNvPr id="4" name="Slide Number Placeholder 3"/>
          <p:cNvSpPr>
            <a:spLocks noGrp="1"/>
          </p:cNvSpPr>
          <p:nvPr>
            <p:ph type="sldNum" sz="quarter" idx="10"/>
          </p:nvPr>
        </p:nvSpPr>
        <p:spPr/>
        <p:txBody>
          <a:bodyPr/>
          <a:lstStyle/>
          <a:p>
            <a:fld id="{D3291083-C2A9-40DF-A677-C5772AEAFE49}" type="slidenum">
              <a:rPr lang="en-US" smtClean="0"/>
              <a:pPr/>
              <a:t>51</a:t>
            </a:fld>
            <a:endParaRPr lang="en-US" dirty="0"/>
          </a:p>
        </p:txBody>
      </p:sp>
    </p:spTree>
    <p:extLst>
      <p:ext uri="{BB962C8B-B14F-4D97-AF65-F5344CB8AC3E}">
        <p14:creationId xmlns:p14="http://schemas.microsoft.com/office/powerpoint/2010/main" val="2964875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 If inventions have positive externalities, then government policies to encourage them may be desirable.</a:t>
            </a:r>
          </a:p>
          <a:p>
            <a:r>
              <a:rPr lang="en-US" dirty="0"/>
              <a:t>- And regardless, if we’re interested in understanding/raising growth, natural to be interested in policies that would increase invention.</a:t>
            </a:r>
          </a:p>
          <a:p>
            <a:r>
              <a:rPr lang="en-US" b="1" dirty="0"/>
              <a:t>ASK! </a:t>
            </a:r>
            <a:r>
              <a:rPr lang="en-US" dirty="0"/>
              <a:t>The list of factors that could affect the equilibrium level of invention suggests some things that the government could do to increase it.</a:t>
            </a:r>
          </a:p>
          <a:p>
            <a:r>
              <a:rPr lang="en-US" b="1" u="sng" dirty="0"/>
              <a:t>Government could choose to provide more education or to give incentives</a:t>
            </a:r>
            <a:r>
              <a:rPr lang="en-US" b="1" dirty="0"/>
              <a:t>.</a:t>
            </a:r>
            <a:r>
              <a:rPr lang="en-US" dirty="0"/>
              <a:t> Subsidizing scientific education would shift out the supply curve of inventors.</a:t>
            </a:r>
          </a:p>
          <a:p>
            <a:r>
              <a:rPr lang="en-US" b="1" u="sng" dirty="0"/>
              <a:t>Government could directly subsidize research and development</a:t>
            </a:r>
            <a:r>
              <a:rPr lang="en-US" b="1" dirty="0"/>
              <a:t>.</a:t>
            </a:r>
            <a:r>
              <a:rPr lang="en-US" dirty="0"/>
              <a:t> Maybe tax breaks for research and development costs. Or public spending on basic scientific research, so that inventors would have more scientific knowledge to build on. This would also lower the costs of inventing and shift out the supply curve of invention.</a:t>
            </a:r>
          </a:p>
          <a:p>
            <a:r>
              <a:rPr lang="en-US" b="1" u="sng" dirty="0"/>
              <a:t>The government could make property rights more secure</a:t>
            </a:r>
            <a:r>
              <a:rPr lang="en-US" b="1" dirty="0"/>
              <a:t>.</a:t>
            </a:r>
            <a:r>
              <a:rPr lang="en-US" dirty="0"/>
              <a:t> Especially true in less developed countries. Government can write and enforce laws protecting intellectual property. Can be an inexpensive way to stimulate invention.</a:t>
            </a:r>
          </a:p>
          <a:p>
            <a:r>
              <a:rPr lang="en-US" b="1" dirty="0"/>
              <a:t>D. </a:t>
            </a:r>
            <a:r>
              <a:rPr lang="en-US" b="1" u="sng" dirty="0"/>
              <a:t>Special Considerations for Poor Countries</a:t>
            </a:r>
            <a:endParaRPr lang="en-US" dirty="0"/>
          </a:p>
          <a:p>
            <a:r>
              <a:rPr lang="en-US" b="1" u="sng" dirty="0"/>
              <a:t>We want to remember the crucial role of institutions</a:t>
            </a:r>
            <a:r>
              <a:rPr lang="en-US" b="1" dirty="0"/>
              <a:t>.</a:t>
            </a:r>
            <a:endParaRPr lang="en-US" dirty="0"/>
          </a:p>
          <a:p>
            <a:r>
              <a:rPr lang="en-US" dirty="0"/>
              <a:t>For poor countries, poor institutions are a crucial factor holding them back. Therefore, improving institutions would be a kind of technological change.</a:t>
            </a:r>
          </a:p>
          <a:p>
            <a:r>
              <a:rPr lang="en-US" dirty="0"/>
              <a:t>Developing more stable governments, encouraging free markets and free trade could bring about substantial jumps in average labor productivity.</a:t>
            </a:r>
            <a:endParaRPr lang="en-US" sz="1600" b="1"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52</a:t>
            </a:fld>
            <a:endParaRPr lang="en-US" dirty="0"/>
          </a:p>
        </p:txBody>
      </p:sp>
    </p:spTree>
    <p:extLst>
      <p:ext uri="{BB962C8B-B14F-4D97-AF65-F5344CB8AC3E}">
        <p14:creationId xmlns:p14="http://schemas.microsoft.com/office/powerpoint/2010/main" val="2798724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53</a:t>
            </a:fld>
            <a:endParaRPr lang="en-US" dirty="0"/>
          </a:p>
        </p:txBody>
      </p:sp>
    </p:spTree>
    <p:extLst>
      <p:ext uri="{BB962C8B-B14F-4D97-AF65-F5344CB8AC3E}">
        <p14:creationId xmlns:p14="http://schemas.microsoft.com/office/powerpoint/2010/main" val="2369072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54</a:t>
            </a:fld>
            <a:endParaRPr lang="en-US" dirty="0"/>
          </a:p>
        </p:txBody>
      </p:sp>
    </p:spTree>
    <p:extLst>
      <p:ext uri="{BB962C8B-B14F-4D97-AF65-F5344CB8AC3E}">
        <p14:creationId xmlns:p14="http://schemas.microsoft.com/office/powerpoint/2010/main" val="113616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06438"/>
            <a:ext cx="4714875" cy="3536950"/>
          </a:xfrm>
        </p:spPr>
      </p:sp>
      <p:sp>
        <p:nvSpPr>
          <p:cNvPr id="3" name="Notes Placeholder 2"/>
          <p:cNvSpPr>
            <a:spLocks noGrp="1"/>
          </p:cNvSpPr>
          <p:nvPr>
            <p:ph type="body" idx="1"/>
          </p:nvPr>
        </p:nvSpPr>
        <p:spPr/>
        <p:txBody>
          <a:bodyPr>
            <a:normAutofit/>
          </a:bodyPr>
          <a:lstStyle/>
          <a:p>
            <a:pPr defTabSz="921807">
              <a:defRPr/>
            </a:pPr>
            <a:r>
              <a:rPr lang="en-US" sz="1600" dirty="0"/>
              <a:t>I want to show you that last point in the context of an example.</a:t>
            </a:r>
          </a:p>
          <a:p>
            <a:r>
              <a:rPr lang="en-US" sz="1600" dirty="0"/>
              <a:t>Suppose: …</a:t>
            </a:r>
          </a:p>
          <a:p>
            <a:r>
              <a:rPr lang="en-US" sz="1600" dirty="0"/>
              <a:t>Then: [next slide]</a:t>
            </a:r>
          </a:p>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a:t>
            </a:fld>
            <a:endParaRPr lang="en-US" dirty="0"/>
          </a:p>
        </p:txBody>
      </p:sp>
    </p:spTree>
    <p:extLst>
      <p:ext uri="{BB962C8B-B14F-4D97-AF65-F5344CB8AC3E}">
        <p14:creationId xmlns:p14="http://schemas.microsoft.com/office/powerpoint/2010/main" val="148496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Growth over time (and differences in growth).</a:t>
            </a:r>
          </a:p>
          <a:p>
            <a:endParaRPr lang="en-US" sz="1600" dirty="0"/>
          </a:p>
          <a:p>
            <a:r>
              <a:rPr lang="en-US" sz="1600" dirty="0"/>
              <a:t>Resulting differences in levels [click for highlighting]</a:t>
            </a:r>
          </a:p>
          <a:p>
            <a:endParaRPr lang="en-US" sz="1600" dirty="0"/>
          </a:p>
          <a:p>
            <a:r>
              <a:rPr lang="en-US" sz="1600" b="1" dirty="0"/>
              <a:t>[2:25]</a:t>
            </a:r>
          </a:p>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a:t>
            </a:fld>
            <a:endParaRPr lang="en-US" dirty="0"/>
          </a:p>
        </p:txBody>
      </p:sp>
    </p:spTree>
    <p:extLst>
      <p:ext uri="{BB962C8B-B14F-4D97-AF65-F5344CB8AC3E}">
        <p14:creationId xmlns:p14="http://schemas.microsoft.com/office/powerpoint/2010/main" val="91501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600" dirty="0"/>
              <a:t>Importantly, we’ll talk about both the </a:t>
            </a:r>
            <a:r>
              <a:rPr lang="en-US" sz="1600" b="1" dirty="0"/>
              <a:t>level</a:t>
            </a:r>
            <a:r>
              <a:rPr lang="en-US" sz="1600" dirty="0"/>
              <a:t> and the </a:t>
            </a:r>
            <a:r>
              <a:rPr lang="en-US" sz="1600" b="1" dirty="0"/>
              <a:t>growth rate</a:t>
            </a:r>
            <a:r>
              <a:rPr lang="en-US" sz="1600" dirty="0"/>
              <a:t> of potential output.</a:t>
            </a:r>
          </a:p>
          <a:p>
            <a:r>
              <a:rPr lang="en-US" sz="1600" dirty="0"/>
              <a:t>(Again, it’s potential Y that determines Y in long-run.)</a:t>
            </a:r>
          </a:p>
          <a:p>
            <a:endParaRPr lang="en-US" sz="1600" dirty="0"/>
          </a:p>
          <a:p>
            <a:r>
              <a:rPr lang="en-US" sz="1600" dirty="0"/>
              <a:t>First bullet and </a:t>
            </a:r>
            <a:r>
              <a:rPr lang="en-US" sz="1600" dirty="0" err="1"/>
              <a:t>subbullets</a:t>
            </a:r>
            <a:r>
              <a:rPr lang="en-US" sz="1600" dirty="0"/>
              <a:t>: By </a:t>
            </a:r>
            <a:r>
              <a:rPr lang="en-US" sz="1600" dirty="0" err="1"/>
              <a:t>subbullets</a:t>
            </a:r>
            <a:r>
              <a:rPr lang="en-US" sz="1600" dirty="0"/>
              <a:t>:</a:t>
            </a:r>
          </a:p>
          <a:p>
            <a:r>
              <a:rPr lang="en-US" sz="1600" dirty="0"/>
              <a:t>     Why the level is important (and, it’s an indicator, not a perfect measure)</a:t>
            </a:r>
          </a:p>
          <a:p>
            <a:r>
              <a:rPr lang="en-US" sz="1600" dirty="0"/>
              <a:t>     E.g., U.S. =~ $40K/person; poorest countries in Africa =~ $1K/person.</a:t>
            </a:r>
          </a:p>
          <a:p>
            <a:r>
              <a:rPr lang="en-US" sz="1600" dirty="0"/>
              <a:t>     Our key question.</a:t>
            </a:r>
          </a:p>
          <a:p>
            <a:endParaRPr lang="en-US" sz="1600" dirty="0"/>
          </a:p>
          <a:p>
            <a:r>
              <a:rPr lang="en-US" sz="1600" dirty="0"/>
              <a:t>Second bullet and </a:t>
            </a:r>
            <a:r>
              <a:rPr lang="en-US" sz="1600" dirty="0" err="1"/>
              <a:t>subbullets</a:t>
            </a:r>
            <a:r>
              <a:rPr lang="en-US" sz="1600" dirty="0"/>
              <a:t>:</a:t>
            </a:r>
          </a:p>
          <a:p>
            <a:r>
              <a:rPr lang="en-US" sz="1600" dirty="0"/>
              <a:t>     1</a:t>
            </a:r>
            <a:r>
              <a:rPr lang="en-US" sz="1600" baseline="30000" dirty="0"/>
              <a:t>st</a:t>
            </a:r>
            <a:r>
              <a:rPr lang="en-US" sz="1600" dirty="0"/>
              <a:t> sub: E.g., U.S. =~ 12x over past 150 years.</a:t>
            </a:r>
          </a:p>
          <a:p>
            <a:r>
              <a:rPr lang="en-US" sz="1600" dirty="0"/>
              <a:t>     2</a:t>
            </a:r>
            <a:r>
              <a:rPr lang="en-US" sz="1600" baseline="30000" dirty="0"/>
              <a:t>nd</a:t>
            </a:r>
            <a:r>
              <a:rPr lang="en-US" sz="1600" dirty="0"/>
              <a:t>: We saw this at the end of last lecture.</a:t>
            </a:r>
          </a:p>
          <a:p>
            <a:r>
              <a:rPr lang="en-US" sz="1600" dirty="0"/>
              <a:t>     Our key question: Why not everywhere? Why so much variation.</a:t>
            </a:r>
          </a:p>
          <a:p>
            <a:r>
              <a:rPr lang="en-US" sz="1600" dirty="0"/>
              <a:t>To show you the variation: -&gt; NEXT SLIDE.</a:t>
            </a:r>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dirty="0"/>
          </a:p>
        </p:txBody>
      </p:sp>
    </p:spTree>
    <p:extLst>
      <p:ext uri="{BB962C8B-B14F-4D97-AF65-F5344CB8AC3E}">
        <p14:creationId xmlns:p14="http://schemas.microsoft.com/office/powerpoint/2010/main" val="46536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06438"/>
            <a:ext cx="4714875" cy="3536950"/>
          </a:xfrm>
        </p:spPr>
      </p:sp>
      <p:sp>
        <p:nvSpPr>
          <p:cNvPr id="3" name="Notes Placeholder 2"/>
          <p:cNvSpPr>
            <a:spLocks noGrp="1"/>
          </p:cNvSpPr>
          <p:nvPr>
            <p:ph type="body" idx="1"/>
          </p:nvPr>
        </p:nvSpPr>
        <p:spPr/>
        <p:txBody>
          <a:bodyPr>
            <a:normAutofit/>
          </a:bodyPr>
          <a:lstStyle/>
          <a:p>
            <a:pPr defTabSz="921807">
              <a:defRPr/>
            </a:pPr>
            <a:r>
              <a:rPr lang="en-US" sz="1600" dirty="0"/>
              <a:t>I want to show you that last point in the context of an example.</a:t>
            </a:r>
          </a:p>
          <a:p>
            <a:r>
              <a:rPr lang="en-US" sz="1600" dirty="0"/>
              <a:t>Suppose: …</a:t>
            </a:r>
          </a:p>
          <a:p>
            <a:r>
              <a:rPr lang="en-US" sz="1600" dirty="0"/>
              <a:t>Then: [next slide]</a:t>
            </a:r>
          </a:p>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a:t>
            </a:fld>
            <a:endParaRPr lang="en-US" dirty="0"/>
          </a:p>
        </p:txBody>
      </p:sp>
    </p:spTree>
    <p:extLst>
      <p:ext uri="{BB962C8B-B14F-4D97-AF65-F5344CB8AC3E}">
        <p14:creationId xmlns:p14="http://schemas.microsoft.com/office/powerpoint/2010/main" val="364710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9</a:t>
            </a:fld>
            <a:endParaRPr lang="en-US" dirty="0"/>
          </a:p>
        </p:txBody>
      </p:sp>
    </p:spTree>
    <p:extLst>
      <p:ext uri="{BB962C8B-B14F-4D97-AF65-F5344CB8AC3E}">
        <p14:creationId xmlns:p14="http://schemas.microsoft.com/office/powerpoint/2010/main" val="315191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2020 by Macmillan Learning. All rights reserved</a:t>
            </a:r>
          </a:p>
        </p:txBody>
      </p:sp>
    </p:spTree>
    <p:extLst>
      <p:ext uri="{BB962C8B-B14F-4D97-AF65-F5344CB8AC3E}">
        <p14:creationId xmlns:p14="http://schemas.microsoft.com/office/powerpoint/2010/main" val="377384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11/4/24</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ubs.aeaweb.org/doi/pdfplus/10.1257/aer.101.5.2003"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pubs.aeaweb.org/doi/pdfplus/10.1257/aer.101.5.200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fred.stlouisfed.org/graph/?g=118W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jstor.org/stable/pdf/2586948.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mory-gethin.fr/files/pdf/Gethin2024.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amory-gethin.fr/files/pdf/Gethin2024.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amory-gethin.fr/files/pdf/Gethin2024.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amory-gethin.fr/files/pdf/Gethin2024.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ore-econ.org/the-economy/book/text/0-3-contents.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a:bodyPr>
          <a:lstStyle/>
          <a:p>
            <a:r>
              <a:rPr lang="en-US" sz="4000" cap="small" dirty="0">
                <a:solidFill>
                  <a:srgbClr val="003399"/>
                </a:solidFill>
              </a:rPr>
              <a:t>Lecture 15</a:t>
            </a:r>
            <a:br>
              <a:rPr lang="en-US" sz="4000" dirty="0"/>
            </a:br>
            <a:r>
              <a:rPr lang="en-US" sz="3200" dirty="0"/>
              <a:t>Long-run Economic Growth</a:t>
            </a:r>
          </a:p>
        </p:txBody>
      </p:sp>
      <p:pic>
        <p:nvPicPr>
          <p:cNvPr id="4" name="Picture 3"/>
          <p:cNvPicPr>
            <a:picLocks noChangeAspect="1"/>
          </p:cNvPicPr>
          <p:nvPr/>
        </p:nvPicPr>
        <p:blipFill>
          <a:blip r:embed="rId3" cstate="print"/>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dirty="0">
                <a:latin typeface="+mj-lt"/>
                <a:ea typeface="+mj-ea"/>
                <a:cs typeface="+mj-cs"/>
              </a:rPr>
              <a:t>Fall 2024</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6">
            <a:extLst>
              <a:ext uri="{FF2B5EF4-FFF2-40B4-BE49-F238E27FC236}">
                <a16:creationId xmlns:a16="http://schemas.microsoft.com/office/drawing/2014/main" id="{845B6532-DE7C-3714-258F-C18D74B73E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59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Suppose country A grows 1% faster than country B each year</a:t>
            </a:r>
          </a:p>
          <a:p>
            <a:pPr marL="365760" indent="-365760">
              <a:spcBef>
                <a:spcPts val="3000"/>
              </a:spcBef>
              <a:buClr>
                <a:srgbClr val="003399"/>
              </a:buClr>
            </a:pPr>
            <a:r>
              <a:rPr lang="en-US" sz="2800" dirty="0"/>
              <a:t>After 1 year: </a:t>
            </a:r>
          </a:p>
          <a:p>
            <a:pPr marL="365760" indent="-365760">
              <a:spcBef>
                <a:spcPts val="3000"/>
              </a:spcBef>
              <a:buClr>
                <a:srgbClr val="003399"/>
              </a:buClr>
            </a:pPr>
            <a:r>
              <a:rPr lang="en-US" sz="2800" dirty="0"/>
              <a:t>After 2 years:</a:t>
            </a:r>
          </a:p>
          <a:p>
            <a:pPr marL="365760" indent="-365760">
              <a:spcBef>
                <a:spcPts val="6000"/>
              </a:spcBef>
              <a:buClr>
                <a:srgbClr val="003399"/>
              </a:buClr>
            </a:pPr>
            <a:r>
              <a:rPr lang="en-US" sz="2800" dirty="0"/>
              <a:t>After 70 years:</a:t>
            </a:r>
          </a:p>
          <a:p>
            <a:pPr marL="365760" indent="-365760">
              <a:spcBef>
                <a:spcPts val="2400"/>
              </a:spcBef>
              <a:buClr>
                <a:srgbClr val="003399"/>
              </a:buClr>
            </a:pPr>
            <a:r>
              <a:rPr lang="en-US" sz="2800" dirty="0"/>
              <a:t>After 2 centuries:</a:t>
            </a:r>
          </a:p>
        </p:txBody>
      </p:sp>
      <p:sp>
        <p:nvSpPr>
          <p:cNvPr id="3" name="TextBox 2"/>
          <p:cNvSpPr txBox="1"/>
          <p:nvPr/>
        </p:nvSpPr>
        <p:spPr>
          <a:xfrm>
            <a:off x="2893025" y="1718820"/>
            <a:ext cx="2288575" cy="523220"/>
          </a:xfrm>
          <a:prstGeom prst="rect">
            <a:avLst/>
          </a:prstGeom>
          <a:noFill/>
        </p:spPr>
        <p:txBody>
          <a:bodyPr wrap="none" rtlCol="0">
            <a:spAutoFit/>
          </a:bodyPr>
          <a:lstStyle/>
          <a:p>
            <a:r>
              <a:rPr lang="en-US" sz="2800" dirty="0"/>
              <a:t>It is 1% higher.</a:t>
            </a:r>
          </a:p>
        </p:txBody>
      </p:sp>
      <p:sp>
        <p:nvSpPr>
          <p:cNvPr id="4" name="TextBox 3"/>
          <p:cNvSpPr txBox="1"/>
          <p:nvPr/>
        </p:nvSpPr>
        <p:spPr>
          <a:xfrm>
            <a:off x="914400" y="2524198"/>
            <a:ext cx="7234609" cy="954107"/>
          </a:xfrm>
          <a:prstGeom prst="rect">
            <a:avLst/>
          </a:prstGeom>
          <a:noFill/>
        </p:spPr>
        <p:txBody>
          <a:bodyPr wrap="none" rtlCol="0">
            <a:spAutoFit/>
          </a:bodyPr>
          <a:lstStyle/>
          <a:p>
            <a:r>
              <a:rPr lang="en-US" sz="2800" dirty="0"/>
              <a:t>                          It is slightly more than 2% higher</a:t>
            </a:r>
          </a:p>
          <a:p>
            <a:r>
              <a:rPr lang="en-US" sz="2800" dirty="0"/>
              <a:t> (1.01•1.01 = 1.0201. So it is 2.01% higher.)</a:t>
            </a:r>
          </a:p>
        </p:txBody>
      </p:sp>
      <p:sp>
        <p:nvSpPr>
          <p:cNvPr id="6" name="TextBox 5"/>
          <p:cNvSpPr txBox="1"/>
          <p:nvPr/>
        </p:nvSpPr>
        <p:spPr>
          <a:xfrm>
            <a:off x="3197825" y="3720355"/>
            <a:ext cx="4474302" cy="954107"/>
          </a:xfrm>
          <a:prstGeom prst="rect">
            <a:avLst/>
          </a:prstGeom>
          <a:noFill/>
        </p:spPr>
        <p:txBody>
          <a:bodyPr wrap="none" rtlCol="0">
            <a:spAutoFit/>
          </a:bodyPr>
          <a:lstStyle/>
          <a:p>
            <a:r>
              <a:rPr lang="en-US" sz="2800" dirty="0"/>
              <a:t>It is twice as high (1.01</a:t>
            </a:r>
            <a:r>
              <a:rPr lang="en-US" sz="2800" baseline="30000" dirty="0"/>
              <a:t>70</a:t>
            </a:r>
            <a:r>
              <a:rPr lang="en-US" sz="2800" dirty="0"/>
              <a:t> ≈ 2).</a:t>
            </a:r>
          </a:p>
          <a:p>
            <a:endParaRPr lang="en-US" sz="2800" dirty="0"/>
          </a:p>
        </p:txBody>
      </p:sp>
      <p:sp>
        <p:nvSpPr>
          <p:cNvPr id="7" name="TextBox 6"/>
          <p:cNvSpPr txBox="1"/>
          <p:nvPr/>
        </p:nvSpPr>
        <p:spPr>
          <a:xfrm>
            <a:off x="990600" y="4447710"/>
            <a:ext cx="7172220" cy="954107"/>
          </a:xfrm>
          <a:prstGeom prst="rect">
            <a:avLst/>
          </a:prstGeom>
          <a:noFill/>
        </p:spPr>
        <p:txBody>
          <a:bodyPr wrap="none" rtlCol="0">
            <a:spAutoFit/>
          </a:bodyPr>
          <a:lstStyle/>
          <a:p>
            <a:r>
              <a:rPr lang="en-US" sz="2800" dirty="0"/>
              <a:t>                                It is more than 7 times higher </a:t>
            </a:r>
          </a:p>
          <a:p>
            <a:r>
              <a:rPr lang="en-US" sz="2800" dirty="0"/>
              <a:t>(1.01</a:t>
            </a:r>
            <a:r>
              <a:rPr lang="en-US" sz="2800" baseline="30000" dirty="0"/>
              <a:t>200</a:t>
            </a:r>
            <a:r>
              <a:rPr lang="en-US" sz="2800" dirty="0"/>
              <a:t> ≈ 7.3).</a:t>
            </a:r>
          </a:p>
        </p:txBody>
      </p:sp>
    </p:spTree>
    <p:extLst>
      <p:ext uri="{BB962C8B-B14F-4D97-AF65-F5344CB8AC3E}">
        <p14:creationId xmlns:p14="http://schemas.microsoft.com/office/powerpoint/2010/main" val="379856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
            <a:ext cx="8458200" cy="63246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2400"/>
              </a:spcBef>
              <a:buClr>
                <a:srgbClr val="003399"/>
              </a:buClr>
              <a:buNone/>
            </a:pPr>
            <a:r>
              <a:rPr lang="en-US" sz="2800" dirty="0"/>
              <a:t>China’s real GDP/capita has been growing faster than the United States since 1980: about 8% vs. 2% growth per year. If this continues what will happen in the long-run?</a:t>
            </a:r>
          </a:p>
          <a:p>
            <a:pPr marL="365760" indent="-365760">
              <a:spcBef>
                <a:spcPts val="2400"/>
              </a:spcBef>
              <a:buClr>
                <a:srgbClr val="003399"/>
              </a:buClr>
            </a:pPr>
            <a:r>
              <a:rPr lang="en-US" sz="2800" dirty="0"/>
              <a:t>A. China’s GDP/capita will catch up to the US GDP/capita</a:t>
            </a:r>
          </a:p>
          <a:p>
            <a:pPr marL="365760" indent="-365760">
              <a:spcBef>
                <a:spcPts val="2400"/>
              </a:spcBef>
              <a:buClr>
                <a:srgbClr val="003399"/>
              </a:buClr>
            </a:pPr>
            <a:r>
              <a:rPr lang="en-US" sz="2800" dirty="0"/>
              <a:t>B. China’s GDP/capita will surpass the US GDP/capita</a:t>
            </a:r>
          </a:p>
          <a:p>
            <a:pPr marL="365760" indent="-365760">
              <a:spcBef>
                <a:spcPts val="2400"/>
              </a:spcBef>
              <a:buClr>
                <a:srgbClr val="003399"/>
              </a:buClr>
            </a:pPr>
            <a:r>
              <a:rPr lang="en-US" sz="2800" dirty="0"/>
              <a:t>C. China’s GDP/capita will eventually be more than 10 times higher than the US GDP/capita</a:t>
            </a:r>
          </a:p>
          <a:p>
            <a:pPr marL="365760" indent="-365760">
              <a:spcBef>
                <a:spcPts val="2400"/>
              </a:spcBef>
              <a:buClr>
                <a:srgbClr val="003399"/>
              </a:buClr>
            </a:pPr>
            <a:r>
              <a:rPr lang="en-US" sz="2800" dirty="0"/>
              <a:t>D. All of the above</a:t>
            </a:r>
          </a:p>
          <a:p>
            <a:pPr marL="365760" indent="-365760">
              <a:spcBef>
                <a:spcPts val="2400"/>
              </a:spcBef>
              <a:buClr>
                <a:srgbClr val="003399"/>
              </a:buClr>
            </a:pPr>
            <a:r>
              <a:rPr lang="en-US" sz="2800" dirty="0"/>
              <a:t>E. None of the above. The US will stay ahead of China</a:t>
            </a:r>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377080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228600" indent="-571500" algn="ctr">
              <a:buAutoNum type="romanUcPeriod" startAt="2"/>
            </a:pPr>
            <a:r>
              <a:rPr lang="en-US" cap="small" dirty="0">
                <a:solidFill>
                  <a:srgbClr val="CC0000"/>
                </a:solidFill>
              </a:rPr>
              <a:t>Historical Context: </a:t>
            </a:r>
          </a:p>
          <a:p>
            <a:pPr marL="0" indent="0" algn="ctr">
              <a:buNone/>
            </a:pPr>
            <a:r>
              <a:rPr lang="en-US" cap="small" dirty="0">
                <a:solidFill>
                  <a:srgbClr val="CC0000"/>
                </a:solidFill>
              </a:rPr>
              <a:t>Malthusian Pre-Industrial Stagnation</a:t>
            </a:r>
            <a:endParaRPr lang="en-US" sz="3200" i="1" cap="small" dirty="0">
              <a:solidFill>
                <a:srgbClr val="CC0000"/>
              </a:solidFill>
            </a:endParaRPr>
          </a:p>
        </p:txBody>
      </p:sp>
    </p:spTree>
    <p:extLst>
      <p:ext uri="{BB962C8B-B14F-4D97-AF65-F5344CB8AC3E}">
        <p14:creationId xmlns:p14="http://schemas.microsoft.com/office/powerpoint/2010/main" val="268010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6035040"/>
          </a:xfrm>
          <a:noFill/>
        </p:spPr>
        <p:txBody>
          <a:bodyPr tIns="0" bIns="0">
            <a:noAutofit/>
          </a:bodyPr>
          <a:lstStyle/>
          <a:p>
            <a:pPr marL="0" indent="0" algn="ctr">
              <a:spcBef>
                <a:spcPts val="1800"/>
              </a:spcBef>
              <a:buClr>
                <a:srgbClr val="0000FF"/>
              </a:buClr>
              <a:buNone/>
            </a:pPr>
            <a:r>
              <a:rPr lang="en-US" dirty="0">
                <a:solidFill>
                  <a:srgbClr val="003399"/>
                </a:solidFill>
              </a:rPr>
              <a:t>Malthusian Trap in Agricultural Economies</a:t>
            </a:r>
          </a:p>
          <a:p>
            <a:pPr marL="365760" indent="-365760">
              <a:spcBef>
                <a:spcPts val="2400"/>
              </a:spcBef>
              <a:buClr>
                <a:srgbClr val="003399"/>
              </a:buClr>
            </a:pPr>
            <a:r>
              <a:rPr lang="en-US" sz="2800" dirty="0"/>
              <a:t>10K+ years ago: Hunters/gatherers live in an ecological subsistence equilibrium (population density depends on resources just like other species)</a:t>
            </a:r>
          </a:p>
          <a:p>
            <a:pPr marL="365760" indent="-365760">
              <a:spcBef>
                <a:spcPts val="2400"/>
              </a:spcBef>
              <a:buClr>
                <a:srgbClr val="003399"/>
              </a:buClr>
            </a:pPr>
            <a:r>
              <a:rPr lang="en-US" sz="2800" dirty="0"/>
              <a:t>10K years ago: Humans invent agriculture: much higher food production allows for population growth</a:t>
            </a:r>
          </a:p>
          <a:p>
            <a:pPr marL="365760" indent="-365760">
              <a:spcBef>
                <a:spcPts val="2400"/>
              </a:spcBef>
              <a:buClr>
                <a:srgbClr val="003399"/>
              </a:buClr>
            </a:pPr>
            <a:r>
              <a:rPr lang="en-US" sz="2800" dirty="0"/>
              <a:t>But with fixed land, additional workers become less and less productive</a:t>
            </a:r>
          </a:p>
          <a:p>
            <a:pPr marL="765810" lvl="1" indent="-365760">
              <a:spcBef>
                <a:spcPts val="2400"/>
              </a:spcBef>
              <a:buClr>
                <a:srgbClr val="003399"/>
              </a:buClr>
            </a:pPr>
            <a:r>
              <a:rPr lang="en-US" sz="2400" dirty="0"/>
              <a:t>Productivity gains are swallowed by population growth</a:t>
            </a:r>
          </a:p>
          <a:p>
            <a:pPr marL="765810" lvl="1" indent="-365760">
              <a:spcBef>
                <a:spcPts val="2400"/>
              </a:spcBef>
              <a:buClr>
                <a:srgbClr val="003399"/>
              </a:buClr>
            </a:pPr>
            <a:r>
              <a:rPr lang="en-US" sz="2400" dirty="0"/>
              <a:t>Malthus (1798): impossible to increase standards of living in the long-run</a:t>
            </a:r>
          </a:p>
        </p:txBody>
      </p:sp>
    </p:spTree>
    <p:extLst>
      <p:ext uri="{BB962C8B-B14F-4D97-AF65-F5344CB8AC3E}">
        <p14:creationId xmlns:p14="http://schemas.microsoft.com/office/powerpoint/2010/main" val="17053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6439-C9B2-7D30-ED2C-0A8C847DE193}"/>
              </a:ext>
            </a:extLst>
          </p:cNvPr>
          <p:cNvSpPr>
            <a:spLocks noGrp="1"/>
          </p:cNvSpPr>
          <p:nvPr>
            <p:ph type="title"/>
          </p:nvPr>
        </p:nvSpPr>
        <p:spPr/>
        <p:txBody>
          <a:bodyPr/>
          <a:lstStyle/>
          <a:p>
            <a:endParaRPr lang="en-US"/>
          </a:p>
        </p:txBody>
      </p:sp>
      <p:pic>
        <p:nvPicPr>
          <p:cNvPr id="9" name="Content Placeholder 8" descr="A graph showing a number of people in the population&#10;&#10;Description automatically generated with medium confidence">
            <a:extLst>
              <a:ext uri="{FF2B5EF4-FFF2-40B4-BE49-F238E27FC236}">
                <a16:creationId xmlns:a16="http://schemas.microsoft.com/office/drawing/2014/main" id="{C2EE680D-EC94-4210-FA19-3707494C73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3" y="-267550"/>
            <a:ext cx="9144000" cy="6858000"/>
          </a:xfrm>
        </p:spPr>
      </p:pic>
      <p:sp>
        <p:nvSpPr>
          <p:cNvPr id="11" name="TextBox 10">
            <a:extLst>
              <a:ext uri="{FF2B5EF4-FFF2-40B4-BE49-F238E27FC236}">
                <a16:creationId xmlns:a16="http://schemas.microsoft.com/office/drawing/2014/main" id="{8DABA134-1DFD-A00D-047F-48D6A205A606}"/>
              </a:ext>
            </a:extLst>
          </p:cNvPr>
          <p:cNvSpPr txBox="1"/>
          <p:nvPr/>
        </p:nvSpPr>
        <p:spPr>
          <a:xfrm>
            <a:off x="457200" y="6405784"/>
            <a:ext cx="4577316" cy="369332"/>
          </a:xfrm>
          <a:prstGeom prst="rect">
            <a:avLst/>
          </a:prstGeom>
          <a:noFill/>
        </p:spPr>
        <p:txBody>
          <a:bodyPr wrap="square">
            <a:spAutoFit/>
          </a:bodyPr>
          <a:lstStyle/>
          <a:p>
            <a:r>
              <a:rPr lang="en-US" dirty="0">
                <a:solidFill>
                  <a:srgbClr val="C00000"/>
                </a:solidFill>
              </a:rPr>
              <a:t>Source: </a:t>
            </a:r>
            <a:r>
              <a:rPr lang="en-US" dirty="0">
                <a:solidFill>
                  <a:srgbClr val="C00000"/>
                </a:solidFill>
                <a:hlinkClick r:id="rId3"/>
              </a:rPr>
              <a:t>Ashraf and </a:t>
            </a:r>
            <a:r>
              <a:rPr lang="en-US" dirty="0" err="1">
                <a:solidFill>
                  <a:srgbClr val="C00000"/>
                </a:solidFill>
                <a:hlinkClick r:id="rId3"/>
              </a:rPr>
              <a:t>Galor</a:t>
            </a:r>
            <a:r>
              <a:rPr lang="en-US" dirty="0">
                <a:solidFill>
                  <a:srgbClr val="C00000"/>
                </a:solidFill>
                <a:hlinkClick r:id="rId3"/>
              </a:rPr>
              <a:t> (2011)</a:t>
            </a:r>
            <a:endParaRPr lang="en-US" dirty="0">
              <a:solidFill>
                <a:srgbClr val="C00000"/>
              </a:solidFill>
            </a:endParaRPr>
          </a:p>
        </p:txBody>
      </p:sp>
    </p:spTree>
    <p:extLst>
      <p:ext uri="{BB962C8B-B14F-4D97-AF65-F5344CB8AC3E}">
        <p14:creationId xmlns:p14="http://schemas.microsoft.com/office/powerpoint/2010/main" val="225183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6439-C9B2-7D30-ED2C-0A8C847DE193}"/>
              </a:ext>
            </a:extLst>
          </p:cNvPr>
          <p:cNvSpPr>
            <a:spLocks noGrp="1"/>
          </p:cNvSpPr>
          <p:nvPr>
            <p:ph type="title"/>
          </p:nvPr>
        </p:nvSpPr>
        <p:spPr/>
        <p:txBody>
          <a:bodyPr/>
          <a:lstStyle/>
          <a:p>
            <a:endParaRPr lang="en-US"/>
          </a:p>
        </p:txBody>
      </p:sp>
      <p:sp>
        <p:nvSpPr>
          <p:cNvPr id="11" name="TextBox 10">
            <a:extLst>
              <a:ext uri="{FF2B5EF4-FFF2-40B4-BE49-F238E27FC236}">
                <a16:creationId xmlns:a16="http://schemas.microsoft.com/office/drawing/2014/main" id="{8DABA134-1DFD-A00D-047F-48D6A205A606}"/>
              </a:ext>
            </a:extLst>
          </p:cNvPr>
          <p:cNvSpPr txBox="1"/>
          <p:nvPr/>
        </p:nvSpPr>
        <p:spPr>
          <a:xfrm>
            <a:off x="457200" y="6405784"/>
            <a:ext cx="4577316" cy="369332"/>
          </a:xfrm>
          <a:prstGeom prst="rect">
            <a:avLst/>
          </a:prstGeom>
          <a:noFill/>
        </p:spPr>
        <p:txBody>
          <a:bodyPr wrap="square">
            <a:spAutoFit/>
          </a:bodyPr>
          <a:lstStyle/>
          <a:p>
            <a:r>
              <a:rPr lang="en-US" dirty="0">
                <a:solidFill>
                  <a:srgbClr val="C00000"/>
                </a:solidFill>
              </a:rPr>
              <a:t>Source: </a:t>
            </a:r>
            <a:r>
              <a:rPr lang="en-US" dirty="0">
                <a:solidFill>
                  <a:srgbClr val="C00000"/>
                </a:solidFill>
                <a:hlinkClick r:id="rId2"/>
              </a:rPr>
              <a:t>Ashraf and </a:t>
            </a:r>
            <a:r>
              <a:rPr lang="en-US" dirty="0" err="1">
                <a:solidFill>
                  <a:srgbClr val="C00000"/>
                </a:solidFill>
                <a:hlinkClick r:id="rId2"/>
              </a:rPr>
              <a:t>Galor</a:t>
            </a:r>
            <a:r>
              <a:rPr lang="en-US" dirty="0">
                <a:solidFill>
                  <a:srgbClr val="C00000"/>
                </a:solidFill>
                <a:hlinkClick r:id="rId2"/>
              </a:rPr>
              <a:t> (2011)</a:t>
            </a:r>
            <a:endParaRPr lang="en-US" dirty="0">
              <a:solidFill>
                <a:srgbClr val="C00000"/>
              </a:solidFill>
            </a:endParaRPr>
          </a:p>
        </p:txBody>
      </p:sp>
      <p:pic>
        <p:nvPicPr>
          <p:cNvPr id="6" name="Content Placeholder 5" descr="A graph showing the number of land products&#10;&#10;Description automatically generated with medium confidence">
            <a:extLst>
              <a:ext uri="{FF2B5EF4-FFF2-40B4-BE49-F238E27FC236}">
                <a16:creationId xmlns:a16="http://schemas.microsoft.com/office/drawing/2014/main" id="{E2EA7CA7-E5A4-69A5-C38F-C170EE2169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477" y="0"/>
            <a:ext cx="8541045" cy="6405784"/>
          </a:xfrm>
        </p:spPr>
      </p:pic>
    </p:spTree>
    <p:extLst>
      <p:ext uri="{BB962C8B-B14F-4D97-AF65-F5344CB8AC3E}">
        <p14:creationId xmlns:p14="http://schemas.microsoft.com/office/powerpoint/2010/main" val="90171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38D539-6BF2-4C53-B330-167D4393E1AC}" type="slidenum">
              <a:rPr lang="en-US" smtClean="0"/>
              <a:pPr/>
              <a:t>16</a:t>
            </a:fld>
            <a:endParaRPr lang="en-US" dirty="0"/>
          </a:p>
        </p:txBody>
      </p:sp>
      <p:sp>
        <p:nvSpPr>
          <p:cNvPr id="6" name="TextBox 5"/>
          <p:cNvSpPr txBox="1"/>
          <p:nvPr/>
        </p:nvSpPr>
        <p:spPr>
          <a:xfrm>
            <a:off x="4724400" y="6352143"/>
            <a:ext cx="2072812" cy="369332"/>
          </a:xfrm>
          <a:prstGeom prst="rect">
            <a:avLst/>
          </a:prstGeom>
          <a:noFill/>
        </p:spPr>
        <p:txBody>
          <a:bodyPr wrap="none" rtlCol="0">
            <a:spAutoFit/>
          </a:bodyPr>
          <a:lstStyle/>
          <a:p>
            <a:r>
              <a:rPr lang="en-US" dirty="0">
                <a:solidFill>
                  <a:srgbClr val="C00000"/>
                </a:solidFill>
              </a:rPr>
              <a:t>Source: Clark (2005)</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5010755"/>
              </p:ext>
            </p:extLst>
          </p:nvPr>
        </p:nvGraphicFramePr>
        <p:xfrm>
          <a:off x="457200" y="304800"/>
          <a:ext cx="82296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3960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Wages of Laborers in England 1250-1450</a:t>
            </a:r>
          </a:p>
        </p:txBody>
      </p:sp>
      <p:sp>
        <p:nvSpPr>
          <p:cNvPr id="4" name="Slide Number Placeholder 3"/>
          <p:cNvSpPr>
            <a:spLocks noGrp="1"/>
          </p:cNvSpPr>
          <p:nvPr>
            <p:ph type="sldNum" sz="quarter" idx="12"/>
          </p:nvPr>
        </p:nvSpPr>
        <p:spPr/>
        <p:txBody>
          <a:bodyPr/>
          <a:lstStyle/>
          <a:p>
            <a:fld id="{7A38D539-6BF2-4C53-B330-167D4393E1AC}" type="slidenum">
              <a:rPr lang="en-US" smtClean="0"/>
              <a:pPr/>
              <a:t>17</a:t>
            </a:fld>
            <a:endParaRPr lang="en-US" dirty="0"/>
          </a:p>
        </p:txBody>
      </p:sp>
      <p:sp>
        <p:nvSpPr>
          <p:cNvPr id="6" name="TextBox 5"/>
          <p:cNvSpPr txBox="1"/>
          <p:nvPr/>
        </p:nvSpPr>
        <p:spPr>
          <a:xfrm>
            <a:off x="304800" y="6488668"/>
            <a:ext cx="2072812" cy="369332"/>
          </a:xfrm>
          <a:prstGeom prst="rect">
            <a:avLst/>
          </a:prstGeom>
          <a:noFill/>
        </p:spPr>
        <p:txBody>
          <a:bodyPr wrap="none" rtlCol="0">
            <a:spAutoFit/>
          </a:bodyPr>
          <a:lstStyle/>
          <a:p>
            <a:r>
              <a:rPr lang="en-US" dirty="0"/>
              <a:t>Source: Clark (2010)</a:t>
            </a:r>
          </a:p>
        </p:txBody>
      </p:sp>
      <p:graphicFrame>
        <p:nvGraphicFramePr>
          <p:cNvPr id="8" name="Content Placeholder 7"/>
          <p:cNvGraphicFramePr>
            <a:graphicFrameLocks noGrp="1"/>
          </p:cNvGraphicFramePr>
          <p:nvPr>
            <p:ph idx="1"/>
          </p:nvPr>
        </p:nvGraphicFramePr>
        <p:xfrm>
          <a:off x="457200" y="1417638"/>
          <a:ext cx="8229600" cy="5071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96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Wages of Laborers in England 1250-1640</a:t>
            </a:r>
          </a:p>
        </p:txBody>
      </p:sp>
      <p:sp>
        <p:nvSpPr>
          <p:cNvPr id="4" name="Slide Number Placeholder 3"/>
          <p:cNvSpPr>
            <a:spLocks noGrp="1"/>
          </p:cNvSpPr>
          <p:nvPr>
            <p:ph type="sldNum" sz="quarter" idx="12"/>
          </p:nvPr>
        </p:nvSpPr>
        <p:spPr/>
        <p:txBody>
          <a:bodyPr/>
          <a:lstStyle/>
          <a:p>
            <a:fld id="{7A38D539-6BF2-4C53-B330-167D4393E1AC}" type="slidenum">
              <a:rPr lang="en-US" smtClean="0"/>
              <a:pPr/>
              <a:t>18</a:t>
            </a:fld>
            <a:endParaRPr lang="en-US" dirty="0"/>
          </a:p>
        </p:txBody>
      </p:sp>
      <p:sp>
        <p:nvSpPr>
          <p:cNvPr id="6" name="TextBox 5"/>
          <p:cNvSpPr txBox="1"/>
          <p:nvPr/>
        </p:nvSpPr>
        <p:spPr>
          <a:xfrm>
            <a:off x="304800" y="6488668"/>
            <a:ext cx="2072812" cy="369332"/>
          </a:xfrm>
          <a:prstGeom prst="rect">
            <a:avLst/>
          </a:prstGeom>
          <a:noFill/>
        </p:spPr>
        <p:txBody>
          <a:bodyPr wrap="none" rtlCol="0">
            <a:spAutoFit/>
          </a:bodyPr>
          <a:lstStyle/>
          <a:p>
            <a:r>
              <a:rPr lang="en-US" dirty="0"/>
              <a:t>Source: Clark (2010)</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44219"/>
            <a:ext cx="7467600" cy="5032988"/>
          </a:xfrm>
        </p:spPr>
      </p:pic>
    </p:spTree>
    <p:extLst>
      <p:ext uri="{BB962C8B-B14F-4D97-AF65-F5344CB8AC3E}">
        <p14:creationId xmlns:p14="http://schemas.microsoft.com/office/powerpoint/2010/main" val="196546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76200"/>
            <a:ext cx="8686800" cy="63246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2400"/>
              </a:spcBef>
              <a:buClr>
                <a:srgbClr val="003399"/>
              </a:buClr>
              <a:buNone/>
            </a:pPr>
            <a:r>
              <a:rPr lang="en-US" sz="2800" dirty="0"/>
              <a:t>Are these movements depicting a stable demand curve for labor in England from 1250 to 1640?</a:t>
            </a:r>
          </a:p>
          <a:p>
            <a:pPr marL="365760" indent="-365760">
              <a:spcBef>
                <a:spcPts val="2400"/>
              </a:spcBef>
              <a:buClr>
                <a:srgbClr val="003399"/>
              </a:buClr>
            </a:pPr>
            <a:r>
              <a:rPr lang="en-US" sz="2800" dirty="0"/>
              <a:t>A. Yes: with lower wages, landlords are willing to hire more labor to work the land</a:t>
            </a:r>
          </a:p>
          <a:p>
            <a:pPr marL="365760" indent="-365760">
              <a:spcBef>
                <a:spcPts val="2400"/>
              </a:spcBef>
              <a:buClr>
                <a:srgbClr val="003399"/>
              </a:buClr>
            </a:pPr>
            <a:r>
              <a:rPr lang="en-US" sz="2800" dirty="0"/>
              <a:t>B. Yes: there wasn’t much technological progress so the demand curve didn’t shift</a:t>
            </a:r>
          </a:p>
          <a:p>
            <a:pPr marL="365760" indent="-365760">
              <a:spcBef>
                <a:spcPts val="2400"/>
              </a:spcBef>
              <a:buClr>
                <a:srgbClr val="003399"/>
              </a:buClr>
            </a:pPr>
            <a:r>
              <a:rPr lang="en-US" sz="2800" dirty="0"/>
              <a:t>C. Yes: only the supply curve of workers shifts in and out</a:t>
            </a:r>
          </a:p>
          <a:p>
            <a:pPr marL="365760" indent="-365760">
              <a:spcBef>
                <a:spcPts val="2400"/>
              </a:spcBef>
              <a:buClr>
                <a:srgbClr val="003399"/>
              </a:buClr>
            </a:pPr>
            <a:r>
              <a:rPr lang="en-US" sz="2800" dirty="0"/>
              <a:t>D. All of the above</a:t>
            </a:r>
          </a:p>
          <a:p>
            <a:pPr marL="365760" indent="-365760">
              <a:spcBef>
                <a:spcPts val="2400"/>
              </a:spcBef>
              <a:buClr>
                <a:srgbClr val="003399"/>
              </a:buClr>
            </a:pPr>
            <a:r>
              <a:rPr lang="en-US" sz="2800" dirty="0"/>
              <a:t>E. No: it’s about people dying when wages are too low and families growing when wages are better</a:t>
            </a:r>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249500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  Output and Long-Run Growth</a:t>
            </a:r>
            <a:endParaRPr lang="en-US" sz="3200" i="1" cap="small" dirty="0">
              <a:solidFill>
                <a:srgbClr val="CC0000"/>
              </a:solidFill>
            </a:endParaRPr>
          </a:p>
        </p:txBody>
      </p:sp>
    </p:spTree>
    <p:extLst>
      <p:ext uri="{BB962C8B-B14F-4D97-AF65-F5344CB8AC3E}">
        <p14:creationId xmlns:p14="http://schemas.microsoft.com/office/powerpoint/2010/main" val="415884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Wages of Laborers in England 1290-1860</a:t>
            </a:r>
          </a:p>
        </p:txBody>
      </p:sp>
      <p:sp>
        <p:nvSpPr>
          <p:cNvPr id="4" name="Slide Number Placeholder 3"/>
          <p:cNvSpPr>
            <a:spLocks noGrp="1"/>
          </p:cNvSpPr>
          <p:nvPr>
            <p:ph type="sldNum" sz="quarter" idx="12"/>
          </p:nvPr>
        </p:nvSpPr>
        <p:spPr/>
        <p:txBody>
          <a:bodyPr/>
          <a:lstStyle/>
          <a:p>
            <a:fld id="{7A38D539-6BF2-4C53-B330-167D4393E1AC}" type="slidenum">
              <a:rPr lang="en-US" smtClean="0"/>
              <a:pPr/>
              <a:t>20</a:t>
            </a:fld>
            <a:endParaRPr lang="en-US" dirty="0"/>
          </a:p>
        </p:txBody>
      </p:sp>
      <p:graphicFrame>
        <p:nvGraphicFramePr>
          <p:cNvPr id="5" name="Content Placeholder 4"/>
          <p:cNvGraphicFramePr>
            <a:graphicFrameLocks noGrp="1"/>
          </p:cNvGraphicFramePr>
          <p:nvPr>
            <p:ph idx="1"/>
          </p:nvPr>
        </p:nvGraphicFramePr>
        <p:xfrm>
          <a:off x="457200" y="1600200"/>
          <a:ext cx="82296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592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76200"/>
            <a:ext cx="8686800" cy="63246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2400"/>
              </a:spcBef>
              <a:buClr>
                <a:srgbClr val="003399"/>
              </a:buClr>
              <a:buNone/>
            </a:pPr>
            <a:r>
              <a:rPr lang="en-US" sz="2800" dirty="0"/>
              <a:t>Both population and wage increase in England after 1800. Why?</a:t>
            </a:r>
          </a:p>
          <a:p>
            <a:pPr marL="365760" indent="-365760">
              <a:spcBef>
                <a:spcPts val="2400"/>
              </a:spcBef>
              <a:buClr>
                <a:srgbClr val="003399"/>
              </a:buClr>
            </a:pPr>
            <a:r>
              <a:rPr lang="en-US" sz="2800" dirty="0"/>
              <a:t>A. Industrialization generates fast growth</a:t>
            </a:r>
          </a:p>
          <a:p>
            <a:pPr marL="365760" indent="-365760">
              <a:spcBef>
                <a:spcPts val="2400"/>
              </a:spcBef>
              <a:buClr>
                <a:srgbClr val="003399"/>
              </a:buClr>
            </a:pPr>
            <a:r>
              <a:rPr lang="en-US" sz="2800" dirty="0"/>
              <a:t>B. The demand curve for labor shifts out as workers are more productive</a:t>
            </a:r>
          </a:p>
          <a:p>
            <a:pPr marL="365760" indent="-365760">
              <a:spcBef>
                <a:spcPts val="2400"/>
              </a:spcBef>
              <a:buClr>
                <a:srgbClr val="003399"/>
              </a:buClr>
            </a:pPr>
            <a:r>
              <a:rPr lang="en-US" sz="2800" dirty="0"/>
              <a:t>C. The supply of workers increases as better wages allow the population to grow</a:t>
            </a:r>
          </a:p>
          <a:p>
            <a:pPr marL="365760" indent="-365760">
              <a:spcBef>
                <a:spcPts val="2400"/>
              </a:spcBef>
              <a:buClr>
                <a:srgbClr val="003399"/>
              </a:buClr>
            </a:pPr>
            <a:r>
              <a:rPr lang="en-US" sz="2800" dirty="0"/>
              <a:t>D. All of the above</a:t>
            </a:r>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398178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15095"/>
            <a:ext cx="8236688" cy="800895"/>
          </a:xfrm>
        </p:spPr>
        <p:txBody>
          <a:bodyPr>
            <a:normAutofit/>
          </a:bodyPr>
          <a:lstStyle/>
          <a:p>
            <a:r>
              <a:rPr lang="en-US" sz="3600" dirty="0">
                <a:solidFill>
                  <a:srgbClr val="003399"/>
                </a:solidFill>
              </a:rPr>
              <a:t>Industrialization</a:t>
            </a:r>
          </a:p>
        </p:txBody>
      </p:sp>
      <p:sp>
        <p:nvSpPr>
          <p:cNvPr id="3" name="Content Placeholder 2"/>
          <p:cNvSpPr>
            <a:spLocks noGrp="1"/>
          </p:cNvSpPr>
          <p:nvPr>
            <p:ph idx="1"/>
          </p:nvPr>
        </p:nvSpPr>
        <p:spPr>
          <a:xfrm>
            <a:off x="152400" y="685800"/>
            <a:ext cx="8763000" cy="5791200"/>
          </a:xfrm>
        </p:spPr>
        <p:txBody>
          <a:bodyPr>
            <a:noAutofit/>
          </a:bodyPr>
          <a:lstStyle/>
          <a:p>
            <a:r>
              <a:rPr lang="en-US" sz="2800" dirty="0"/>
              <a:t>Agriculture: production is done with workers and fixed land</a:t>
            </a:r>
          </a:p>
          <a:p>
            <a:r>
              <a:rPr lang="en-US" sz="2800" dirty="0"/>
              <a:t>Industry: production is done with workers and capital but capital (machines, factories) is not fixed and can expand</a:t>
            </a:r>
          </a:p>
          <a:p>
            <a:r>
              <a:rPr lang="en-US" sz="2800" dirty="0"/>
              <a:t>Sustained growth becomes possible: population growth no longer reduces productivity. </a:t>
            </a:r>
          </a:p>
          <a:p>
            <a:r>
              <a:rPr lang="en-US" sz="2800" dirty="0"/>
              <a:t>Productivity gains after 1800 large enough to beat (slow) population growth</a:t>
            </a:r>
          </a:p>
          <a:p>
            <a:r>
              <a:rPr lang="en-US" sz="2800" dirty="0"/>
              <a:t>Demographic transition in 20</a:t>
            </a:r>
            <a:r>
              <a:rPr lang="en-US" sz="2800" baseline="30000" dirty="0"/>
              <a:t>th</a:t>
            </a:r>
            <a:r>
              <a:rPr lang="en-US" sz="2800" dirty="0"/>
              <a:t> century: higher incomes no longer associated with more children (family planning, women’s empowerment) </a:t>
            </a:r>
          </a:p>
        </p:txBody>
      </p:sp>
      <p:sp>
        <p:nvSpPr>
          <p:cNvPr id="4" name="Slide Number Placeholder 3"/>
          <p:cNvSpPr>
            <a:spLocks noGrp="1"/>
          </p:cNvSpPr>
          <p:nvPr>
            <p:ph type="sldNum" sz="quarter" idx="12"/>
          </p:nvPr>
        </p:nvSpPr>
        <p:spPr/>
        <p:txBody>
          <a:bodyPr/>
          <a:lstStyle/>
          <a:p>
            <a:fld id="{7A38D539-6BF2-4C53-B330-167D4393E1AC}" type="slidenum">
              <a:rPr lang="en-US" smtClean="0"/>
              <a:pPr/>
              <a:t>22</a:t>
            </a:fld>
            <a:endParaRPr lang="en-US" dirty="0"/>
          </a:p>
        </p:txBody>
      </p:sp>
    </p:spTree>
    <p:extLst>
      <p:ext uri="{BB962C8B-B14F-4D97-AF65-F5344CB8AC3E}">
        <p14:creationId xmlns:p14="http://schemas.microsoft.com/office/powerpoint/2010/main" val="104946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1143000"/>
          </a:xfrm>
        </p:spPr>
        <p:txBody>
          <a:bodyPr/>
          <a:lstStyle/>
          <a:p>
            <a:r>
              <a:rPr lang="en-US" dirty="0"/>
              <a:t>Demographic Transition in England</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8077200" cy="5246148"/>
          </a:xfrm>
        </p:spPr>
      </p:pic>
      <p:sp>
        <p:nvSpPr>
          <p:cNvPr id="4" name="Slide Number Placeholder 3"/>
          <p:cNvSpPr>
            <a:spLocks noGrp="1"/>
          </p:cNvSpPr>
          <p:nvPr>
            <p:ph type="sldNum" sz="quarter" idx="12"/>
          </p:nvPr>
        </p:nvSpPr>
        <p:spPr/>
        <p:txBody>
          <a:bodyPr/>
          <a:lstStyle/>
          <a:p>
            <a:fld id="{7A38D539-6BF2-4C53-B330-167D4393E1AC}" type="slidenum">
              <a:rPr lang="en-US" smtClean="0"/>
              <a:pPr/>
              <a:t>23</a:t>
            </a:fld>
            <a:endParaRPr lang="en-US" dirty="0"/>
          </a:p>
        </p:txBody>
      </p:sp>
    </p:spTree>
    <p:extLst>
      <p:ext uri="{BB962C8B-B14F-4D97-AF65-F5344CB8AC3E}">
        <p14:creationId xmlns:p14="http://schemas.microsoft.com/office/powerpoint/2010/main" val="76072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E0A315-783C-B74B-C26A-BA600F20DF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522" y="1600200"/>
            <a:ext cx="6176955" cy="4525963"/>
          </a:xfrm>
        </p:spPr>
      </p:pic>
      <p:pic>
        <p:nvPicPr>
          <p:cNvPr id="7" name="Picture 6">
            <a:extLst>
              <a:ext uri="{FF2B5EF4-FFF2-40B4-BE49-F238E27FC236}">
                <a16:creationId xmlns:a16="http://schemas.microsoft.com/office/drawing/2014/main" id="{A9D6FEF7-C5BE-C2D2-D091-5A34827E5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44"/>
            <a:ext cx="8763000" cy="6420802"/>
          </a:xfrm>
          <a:prstGeom prst="rect">
            <a:avLst/>
          </a:prstGeom>
        </p:spPr>
      </p:pic>
    </p:spTree>
    <p:extLst>
      <p:ext uri="{BB962C8B-B14F-4D97-AF65-F5344CB8AC3E}">
        <p14:creationId xmlns:p14="http://schemas.microsoft.com/office/powerpoint/2010/main" val="3815348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III.  Modern Economies</a:t>
            </a:r>
            <a:endParaRPr lang="en-US" sz="3200" i="1" cap="small" dirty="0">
              <a:solidFill>
                <a:srgbClr val="CC0000"/>
              </a:solidFill>
            </a:endParaRPr>
          </a:p>
        </p:txBody>
      </p:sp>
    </p:spTree>
    <p:extLst>
      <p:ext uri="{BB962C8B-B14F-4D97-AF65-F5344CB8AC3E}">
        <p14:creationId xmlns:p14="http://schemas.microsoft.com/office/powerpoint/2010/main" val="311069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Aggregate Production Function Framework</a:t>
            </a:r>
          </a:p>
          <a:p>
            <a:pPr marL="365760" indent="-365760">
              <a:spcBef>
                <a:spcPts val="3000"/>
              </a:spcBef>
              <a:buClr>
                <a:srgbClr val="003399"/>
              </a:buClr>
            </a:pPr>
            <a:r>
              <a:rPr lang="en-US" sz="2800" dirty="0"/>
              <a:t>The Three Key Determinants of Potential Output:</a:t>
            </a:r>
          </a:p>
          <a:p>
            <a:pPr marL="1097280" indent="-365760">
              <a:spcBef>
                <a:spcPts val="2400"/>
              </a:spcBef>
              <a:buClr>
                <a:srgbClr val="003399"/>
              </a:buClr>
            </a:pPr>
            <a:r>
              <a:rPr lang="en-US" sz="2800" dirty="0"/>
              <a:t>Labor</a:t>
            </a:r>
          </a:p>
          <a:p>
            <a:pPr marL="1097280" indent="-365760">
              <a:spcBef>
                <a:spcPts val="2400"/>
              </a:spcBef>
              <a:buClr>
                <a:srgbClr val="003399"/>
              </a:buClr>
            </a:pPr>
            <a:r>
              <a:rPr lang="en-US" sz="2800" dirty="0"/>
              <a:t>Capital</a:t>
            </a:r>
          </a:p>
          <a:p>
            <a:pPr marL="1097280" indent="-365760">
              <a:spcBef>
                <a:spcPts val="2400"/>
              </a:spcBef>
              <a:buClr>
                <a:srgbClr val="003399"/>
              </a:buClr>
            </a:pPr>
            <a:r>
              <a:rPr lang="en-US" sz="2800" dirty="0"/>
              <a:t>Technology</a:t>
            </a:r>
          </a:p>
        </p:txBody>
      </p:sp>
    </p:spTree>
    <p:extLst>
      <p:ext uri="{BB962C8B-B14F-4D97-AF65-F5344CB8AC3E}">
        <p14:creationId xmlns:p14="http://schemas.microsoft.com/office/powerpoint/2010/main" val="283500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001000" cy="6035040"/>
          </a:xfrm>
          <a:noFill/>
        </p:spPr>
        <p:txBody>
          <a:bodyPr tIns="0" bIns="0">
            <a:noAutofit/>
          </a:bodyPr>
          <a:lstStyle/>
          <a:p>
            <a:pPr marL="0" indent="0" algn="ctr">
              <a:spcBef>
                <a:spcPts val="1800"/>
              </a:spcBef>
              <a:buClr>
                <a:srgbClr val="0000FF"/>
              </a:buClr>
              <a:buNone/>
            </a:pPr>
            <a:r>
              <a:rPr lang="en-US" dirty="0">
                <a:solidFill>
                  <a:srgbClr val="003399"/>
                </a:solidFill>
              </a:rPr>
              <a:t>Decomposition of Potential Output per Person</a:t>
            </a:r>
          </a:p>
          <a:p>
            <a:pPr marL="0" indent="0">
              <a:lnSpc>
                <a:spcPct val="85000"/>
              </a:lnSpc>
              <a:spcBef>
                <a:spcPts val="2400"/>
              </a:spcBef>
              <a:buClr>
                <a:srgbClr val="003399"/>
              </a:buClr>
              <a:buNone/>
              <a:tabLst>
                <a:tab pos="2697480" algn="l"/>
                <a:tab pos="2990088" algn="ctr"/>
                <a:tab pos="3291840" algn="l"/>
                <a:tab pos="5102352" algn="l"/>
              </a:tabLst>
            </a:pPr>
            <a:r>
              <a:rPr lang="en-US" sz="2800" dirty="0"/>
              <a:t>	</a:t>
            </a:r>
          </a:p>
          <a:p>
            <a:pPr marL="0" indent="0">
              <a:spcBef>
                <a:spcPts val="3000"/>
              </a:spcBef>
              <a:buClr>
                <a:srgbClr val="003399"/>
              </a:buClr>
              <a:buNone/>
            </a:pPr>
            <a:r>
              <a:rPr lang="en-US" sz="2800" dirty="0"/>
              <a:t>where:</a:t>
            </a:r>
          </a:p>
          <a:p>
            <a:pPr marL="1165860" lvl="2" indent="-365760">
              <a:spcBef>
                <a:spcPts val="1200"/>
              </a:spcBef>
              <a:buClr>
                <a:srgbClr val="003399"/>
              </a:buClr>
            </a:pPr>
            <a:r>
              <a:rPr lang="en-US" sz="2800" dirty="0"/>
              <a:t>Y* is potential output;</a:t>
            </a:r>
          </a:p>
          <a:p>
            <a:pPr marL="1165860" lvl="2" indent="-365760">
              <a:spcBef>
                <a:spcPts val="1200"/>
              </a:spcBef>
              <a:buClr>
                <a:srgbClr val="003399"/>
              </a:buClr>
            </a:pPr>
            <a:r>
              <a:rPr lang="en-US" sz="2800" dirty="0"/>
              <a:t>POP is population;</a:t>
            </a:r>
          </a:p>
          <a:p>
            <a:pPr marL="1165860" lvl="2" indent="-365760">
              <a:spcBef>
                <a:spcPts val="1200"/>
              </a:spcBef>
              <a:buClr>
                <a:srgbClr val="003399"/>
              </a:buClr>
            </a:pPr>
            <a:r>
              <a:rPr lang="en-US" sz="2800" dirty="0"/>
              <a:t>N* is normal employment.</a:t>
            </a:r>
          </a:p>
          <a:p>
            <a:pPr marL="365760" lvl="2" indent="-365760">
              <a:spcBef>
                <a:spcPts val="3000"/>
              </a:spcBef>
              <a:buClr>
                <a:srgbClr val="003399"/>
              </a:buClr>
            </a:pPr>
            <a:r>
              <a:rPr lang="en-US" sz="2800" dirty="0"/>
              <a:t>        is the normal employment-to-population ratio.</a:t>
            </a:r>
          </a:p>
          <a:p>
            <a:pPr marL="365760" lvl="2" indent="-365760">
              <a:spcBef>
                <a:spcPts val="4200"/>
              </a:spcBef>
              <a:buClr>
                <a:srgbClr val="003399"/>
              </a:buClr>
            </a:pPr>
            <a:r>
              <a:rPr lang="en-US" sz="2800" dirty="0"/>
              <a:t>      is normal average labor productivity.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4" y="4380928"/>
            <a:ext cx="674751" cy="71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306" y="5361296"/>
            <a:ext cx="491395" cy="72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514" y="1202601"/>
            <a:ext cx="2449640" cy="72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52800" y="1066800"/>
            <a:ext cx="2560320" cy="1097280"/>
          </a:xfrm>
          <a:prstGeom prst="rect">
            <a:avLst/>
          </a:prstGeom>
          <a:solidFill>
            <a:srgbClr val="CC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223022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001000" cy="6035040"/>
          </a:xfrm>
          <a:noFill/>
        </p:spPr>
        <p:txBody>
          <a:bodyPr tIns="0" bIns="0">
            <a:noAutofit/>
          </a:bodyPr>
          <a:lstStyle/>
          <a:p>
            <a:pPr marL="0" indent="0" algn="ctr">
              <a:spcBef>
                <a:spcPts val="1800"/>
              </a:spcBef>
              <a:buClr>
                <a:srgbClr val="0000FF"/>
              </a:buClr>
              <a:buNone/>
            </a:pPr>
            <a:r>
              <a:rPr lang="en-US" dirty="0">
                <a:solidFill>
                  <a:srgbClr val="003399"/>
                </a:solidFill>
              </a:rPr>
              <a:t>Determinants of Average Labor Productivity</a:t>
            </a:r>
          </a:p>
          <a:p>
            <a:pPr marL="0" indent="0">
              <a:spcBef>
                <a:spcPts val="2400"/>
              </a:spcBef>
              <a:buClr>
                <a:srgbClr val="003399"/>
              </a:buClr>
              <a:buNone/>
            </a:pPr>
            <a:endParaRPr lang="en-US" sz="2800" dirty="0"/>
          </a:p>
          <a:p>
            <a:pPr marL="0" indent="0" algn="ctr">
              <a:spcBef>
                <a:spcPts val="2400"/>
              </a:spcBef>
              <a:buClr>
                <a:srgbClr val="003399"/>
              </a:buClr>
              <a:buNone/>
            </a:pPr>
            <a:endParaRPr lang="en-US" sz="2800" dirty="0"/>
          </a:p>
          <a:p>
            <a:pPr marL="365760" lvl="2" indent="-365760">
              <a:spcBef>
                <a:spcPts val="2400"/>
              </a:spcBef>
              <a:buClr>
                <a:srgbClr val="003399"/>
              </a:buClr>
            </a:pPr>
            <a:r>
              <a:rPr lang="en-US" sz="2800" dirty="0"/>
              <a:t>      is normal capital per worker.</a:t>
            </a:r>
          </a:p>
          <a:p>
            <a:pPr marL="365760" lvl="2" indent="-365760">
              <a:spcBef>
                <a:spcPts val="3000"/>
              </a:spcBef>
              <a:buClr>
                <a:srgbClr val="003399"/>
              </a:buClr>
            </a:pPr>
            <a:r>
              <a:rPr lang="en-US" sz="2800" dirty="0"/>
              <a:t>T is technology.</a:t>
            </a:r>
          </a:p>
          <a:p>
            <a:pPr marL="365760" lvl="2" indent="-365760">
              <a:spcBef>
                <a:spcPts val="3000"/>
              </a:spcBef>
              <a:buClr>
                <a:srgbClr val="003399"/>
              </a:buClr>
            </a:pPr>
            <a:r>
              <a:rPr lang="en-US" sz="2800" dirty="0"/>
              <a:t>Production per worker is an increasing function of capital per worker and technology </a:t>
            </a:r>
          </a:p>
          <a:p>
            <a:pPr marL="365760" lvl="2" indent="-365760">
              <a:spcBef>
                <a:spcPts val="3000"/>
              </a:spcBef>
              <a:buClr>
                <a:srgbClr val="003399"/>
              </a:buClr>
            </a:pPr>
            <a:endParaRPr lang="en-US" sz="28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766" y="1447800"/>
            <a:ext cx="1481519" cy="35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676" y="1295400"/>
            <a:ext cx="454724" cy="77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280" y="2581835"/>
            <a:ext cx="440055" cy="67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745" y="1299459"/>
            <a:ext cx="440055" cy="67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55060"/>
            <a:ext cx="15240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085" y="1228165"/>
            <a:ext cx="104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431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001000" cy="6035040"/>
          </a:xfrm>
          <a:noFill/>
        </p:spPr>
        <p:txBody>
          <a:bodyPr tIns="0" bIns="0">
            <a:noAutofit/>
          </a:bodyPr>
          <a:lstStyle/>
          <a:p>
            <a:pPr marL="0" indent="0" algn="ctr">
              <a:spcBef>
                <a:spcPts val="1800"/>
              </a:spcBef>
              <a:buClr>
                <a:srgbClr val="0000FF"/>
              </a:buClr>
              <a:buNone/>
            </a:pPr>
            <a:r>
              <a:rPr lang="en-US" dirty="0">
                <a:solidFill>
                  <a:srgbClr val="003399"/>
                </a:solidFill>
              </a:rPr>
              <a:t>Aggregate Production Function</a:t>
            </a:r>
          </a:p>
          <a:p>
            <a:pPr marL="0" indent="0">
              <a:lnSpc>
                <a:spcPct val="85000"/>
              </a:lnSpc>
              <a:spcBef>
                <a:spcPts val="2400"/>
              </a:spcBef>
              <a:buClr>
                <a:srgbClr val="003399"/>
              </a:buClr>
              <a:buNone/>
              <a:tabLst>
                <a:tab pos="2697480" algn="l"/>
                <a:tab pos="2990088" algn="ctr"/>
                <a:tab pos="3291840" algn="l"/>
                <a:tab pos="5102352" algn="l"/>
              </a:tabLst>
            </a:pPr>
            <a:endParaRPr lang="en-US" sz="2800" dirty="0"/>
          </a:p>
          <a:p>
            <a:pPr marL="0" indent="0">
              <a:lnSpc>
                <a:spcPct val="85000"/>
              </a:lnSpc>
              <a:spcBef>
                <a:spcPts val="2400"/>
              </a:spcBef>
              <a:buClr>
                <a:srgbClr val="003399"/>
              </a:buClr>
              <a:buNone/>
              <a:tabLst>
                <a:tab pos="2697480" algn="l"/>
                <a:tab pos="2990088" algn="ctr"/>
                <a:tab pos="3291840" algn="l"/>
                <a:tab pos="5102352" algn="l"/>
              </a:tabLst>
            </a:pPr>
            <a:r>
              <a:rPr lang="en-US" sz="2800" dirty="0"/>
              <a:t>(1)</a:t>
            </a:r>
          </a:p>
          <a:p>
            <a:pPr marL="0" indent="0">
              <a:lnSpc>
                <a:spcPct val="85000"/>
              </a:lnSpc>
              <a:spcBef>
                <a:spcPts val="2400"/>
              </a:spcBef>
              <a:buClr>
                <a:srgbClr val="003399"/>
              </a:buClr>
              <a:buNone/>
              <a:tabLst>
                <a:tab pos="2697480" algn="l"/>
                <a:tab pos="2990088" algn="ctr"/>
                <a:tab pos="3291840" algn="l"/>
                <a:tab pos="5102352" algn="l"/>
              </a:tabLst>
            </a:pPr>
            <a:endParaRPr lang="en-US" sz="2800" dirty="0"/>
          </a:p>
          <a:p>
            <a:pPr marL="0" indent="0">
              <a:lnSpc>
                <a:spcPct val="85000"/>
              </a:lnSpc>
              <a:spcBef>
                <a:spcPts val="2400"/>
              </a:spcBef>
              <a:buClr>
                <a:srgbClr val="003399"/>
              </a:buClr>
              <a:buNone/>
              <a:tabLst>
                <a:tab pos="2697480" algn="l"/>
                <a:tab pos="2990088" algn="ctr"/>
                <a:tab pos="3291840" algn="l"/>
                <a:tab pos="5102352" algn="l"/>
              </a:tabLst>
            </a:pPr>
            <a:r>
              <a:rPr lang="en-US" sz="2800" dirty="0"/>
              <a:t>(2)</a:t>
            </a:r>
          </a:p>
          <a:p>
            <a:pPr marL="0" indent="0">
              <a:lnSpc>
                <a:spcPct val="85000"/>
              </a:lnSpc>
              <a:spcBef>
                <a:spcPts val="2400"/>
              </a:spcBef>
              <a:buClr>
                <a:srgbClr val="003399"/>
              </a:buClr>
              <a:buNone/>
              <a:tabLst>
                <a:tab pos="2697480" algn="l"/>
                <a:tab pos="2990088" algn="ctr"/>
                <a:tab pos="3291840" algn="l"/>
                <a:tab pos="5102352" algn="l"/>
              </a:tabLst>
            </a:pPr>
            <a:endParaRPr lang="en-US" sz="2800" dirty="0"/>
          </a:p>
          <a:p>
            <a:pPr marL="0" indent="0">
              <a:lnSpc>
                <a:spcPct val="85000"/>
              </a:lnSpc>
              <a:spcBef>
                <a:spcPts val="2400"/>
              </a:spcBef>
              <a:buClr>
                <a:srgbClr val="003399"/>
              </a:buClr>
              <a:buNone/>
              <a:tabLst>
                <a:tab pos="2697480" algn="l"/>
                <a:tab pos="2990088" algn="ctr"/>
                <a:tab pos="3291840" algn="l"/>
                <a:tab pos="5102352" algn="l"/>
              </a:tabLst>
            </a:pPr>
            <a:r>
              <a:rPr lang="en-US" sz="2800" dirty="0"/>
              <a:t>(3)</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744" y="4373198"/>
            <a:ext cx="674751" cy="71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514" y="1636109"/>
            <a:ext cx="2449640" cy="72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095" y="3074479"/>
            <a:ext cx="2273427" cy="73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347717"/>
            <a:ext cx="1835087" cy="78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2270" y="4495800"/>
            <a:ext cx="304800" cy="461665"/>
          </a:xfrm>
          <a:prstGeom prst="rect">
            <a:avLst/>
          </a:prstGeom>
          <a:noFill/>
        </p:spPr>
        <p:txBody>
          <a:bodyPr wrap="square" rtlCol="0">
            <a:spAutoFit/>
          </a:bodyPr>
          <a:lstStyle/>
          <a:p>
            <a:r>
              <a:rPr lang="en-US" sz="2400" dirty="0"/>
              <a:t>•</a:t>
            </a:r>
            <a:endParaRPr lang="en-US" sz="2800" dirty="0"/>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389085"/>
            <a:ext cx="660083" cy="68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67000" y="4267200"/>
            <a:ext cx="3962400" cy="1097280"/>
          </a:xfrm>
          <a:prstGeom prst="rect">
            <a:avLst/>
          </a:prstGeom>
          <a:solidFill>
            <a:srgbClr val="CC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44455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Real GDP in the U.S., 1950–2022</a:t>
            </a:r>
          </a:p>
        </p:txBody>
      </p:sp>
      <p:sp>
        <p:nvSpPr>
          <p:cNvPr id="7" name="TextBox 6"/>
          <p:cNvSpPr txBox="1"/>
          <p:nvPr/>
        </p:nvSpPr>
        <p:spPr>
          <a:xfrm>
            <a:off x="640080" y="5870332"/>
            <a:ext cx="7955280" cy="615553"/>
          </a:xfrm>
          <a:prstGeom prst="rect">
            <a:avLst/>
          </a:prstGeom>
          <a:noFill/>
        </p:spPr>
        <p:txBody>
          <a:bodyPr wrap="square" rtlCol="0" anchor="ctr">
            <a:spAutoFit/>
          </a:bodyPr>
          <a:lstStyle/>
          <a:p>
            <a:r>
              <a:rPr lang="en-US" sz="1700" dirty="0">
                <a:solidFill>
                  <a:srgbClr val="CC0000"/>
                </a:solidFill>
              </a:rPr>
              <a:t>Source:  FRED (Federal Reserve Economic Data); data from Bureau of Economic Analysis.</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sp>
        <p:nvSpPr>
          <p:cNvPr id="2" name="TextBox 1"/>
          <p:cNvSpPr txBox="1"/>
          <p:nvPr/>
        </p:nvSpPr>
        <p:spPr>
          <a:xfrm>
            <a:off x="2971800" y="3505200"/>
            <a:ext cx="533400" cy="369332"/>
          </a:xfrm>
          <a:prstGeom prst="rect">
            <a:avLst/>
          </a:prstGeom>
          <a:solidFill>
            <a:schemeClr val="bg1"/>
          </a:solidFill>
        </p:spPr>
        <p:txBody>
          <a:bodyPr wrap="square" rtlCol="0">
            <a:spAutoFit/>
          </a:bodyPr>
          <a:lstStyle/>
          <a:p>
            <a:endParaRPr lang="en-US" dirty="0"/>
          </a:p>
        </p:txBody>
      </p:sp>
      <p:pic>
        <p:nvPicPr>
          <p:cNvPr id="8" name="FRED Graph Chart" descr="FRED Graph">
            <a:hlinkClick r:id="rId3" tooltip="View this chart in your browser. "/>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69264" y="1011936"/>
            <a:ext cx="7205472" cy="4859504"/>
          </a:xfrm>
          <a:prstGeom prst="rect">
            <a:avLst/>
          </a:prstGeom>
        </p:spPr>
      </p:pic>
    </p:spTree>
    <p:extLst>
      <p:ext uri="{BB962C8B-B14F-4D97-AF65-F5344CB8AC3E}">
        <p14:creationId xmlns:p14="http://schemas.microsoft.com/office/powerpoint/2010/main" val="2909716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Capital</a:t>
            </a:r>
          </a:p>
          <a:p>
            <a:pPr marL="365760" indent="-365760">
              <a:spcBef>
                <a:spcPts val="3000"/>
              </a:spcBef>
              <a:buClr>
                <a:srgbClr val="003399"/>
              </a:buClr>
            </a:pPr>
            <a:r>
              <a:rPr lang="en-US" sz="2800" dirty="0"/>
              <a:t>Aids to the production process that were created in the past.</a:t>
            </a:r>
          </a:p>
          <a:p>
            <a:pPr marL="365760" indent="-365760">
              <a:spcBef>
                <a:spcPts val="3000"/>
              </a:spcBef>
              <a:buClr>
                <a:srgbClr val="003399"/>
              </a:buClr>
            </a:pPr>
            <a:r>
              <a:rPr lang="en-US" sz="2800" dirty="0"/>
              <a:t>Components of Capital:</a:t>
            </a:r>
          </a:p>
          <a:p>
            <a:pPr marL="1165860" lvl="2" indent="-365760">
              <a:spcBef>
                <a:spcPts val="1200"/>
              </a:spcBef>
              <a:buClr>
                <a:srgbClr val="003399"/>
              </a:buClr>
            </a:pPr>
            <a:r>
              <a:rPr lang="en-US" sz="2800" dirty="0"/>
              <a:t>Conventional physical capital (machines, buildings, computers).</a:t>
            </a:r>
          </a:p>
          <a:p>
            <a:pPr marL="1165860" lvl="2" indent="-365760">
              <a:spcBef>
                <a:spcPts val="1200"/>
              </a:spcBef>
              <a:buClr>
                <a:srgbClr val="003399"/>
              </a:buClr>
            </a:pPr>
            <a:r>
              <a:rPr lang="en-US" sz="2800" dirty="0"/>
              <a:t>Infrastructure (roads, telecommunications systems, dams) is also part of physical capital.</a:t>
            </a:r>
          </a:p>
          <a:p>
            <a:pPr marL="1165860" lvl="2" indent="-365760">
              <a:spcBef>
                <a:spcPts val="1200"/>
              </a:spcBef>
              <a:buClr>
                <a:srgbClr val="003399"/>
              </a:buClr>
            </a:pPr>
            <a:r>
              <a:rPr lang="en-US" sz="2800" dirty="0"/>
              <a:t>Human capital (education, job training)</a:t>
            </a:r>
            <a:endParaRPr lang="en-US" dirty="0"/>
          </a:p>
        </p:txBody>
      </p:sp>
    </p:spTree>
    <p:extLst>
      <p:ext uri="{BB962C8B-B14F-4D97-AF65-F5344CB8AC3E}">
        <p14:creationId xmlns:p14="http://schemas.microsoft.com/office/powerpoint/2010/main" val="2023177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Technology</a:t>
            </a:r>
          </a:p>
          <a:p>
            <a:pPr marL="365760" indent="-365760">
              <a:spcBef>
                <a:spcPts val="2400"/>
              </a:spcBef>
              <a:buClr>
                <a:srgbClr val="003399"/>
              </a:buClr>
            </a:pPr>
            <a:r>
              <a:rPr lang="en-US" sz="2800" dirty="0"/>
              <a:t>The methods for producing output (goods and services).</a:t>
            </a:r>
          </a:p>
          <a:p>
            <a:pPr marL="365760" indent="-365760">
              <a:spcBef>
                <a:spcPts val="2100"/>
              </a:spcBef>
              <a:buClr>
                <a:srgbClr val="003399"/>
              </a:buClr>
            </a:pPr>
            <a:r>
              <a:rPr lang="en-US" sz="2800" dirty="0"/>
              <a:t>More broadly: Everything that affects how much output per worker we produce using a given amount of capital per worker.</a:t>
            </a:r>
          </a:p>
          <a:p>
            <a:pPr marL="365760" indent="-365760">
              <a:spcBef>
                <a:spcPts val="2100"/>
              </a:spcBef>
              <a:buClr>
                <a:srgbClr val="003399"/>
              </a:buClr>
            </a:pPr>
            <a:r>
              <a:rPr lang="en-US" sz="2800" dirty="0"/>
              <a:t>Components of Technology:</a:t>
            </a:r>
          </a:p>
          <a:p>
            <a:pPr marL="1165860" lvl="2" indent="-365760">
              <a:spcBef>
                <a:spcPts val="1000"/>
              </a:spcBef>
              <a:buClr>
                <a:srgbClr val="003399"/>
              </a:buClr>
            </a:pPr>
            <a:r>
              <a:rPr lang="en-US" sz="2800" dirty="0"/>
              <a:t>Production techniques</a:t>
            </a:r>
          </a:p>
          <a:p>
            <a:pPr marL="1165860" lvl="2" indent="-365760">
              <a:spcBef>
                <a:spcPts val="1000"/>
              </a:spcBef>
              <a:buClr>
                <a:srgbClr val="003399"/>
              </a:buClr>
            </a:pPr>
            <a:r>
              <a:rPr lang="en-US" sz="2800" dirty="0"/>
              <a:t>Management techniques</a:t>
            </a:r>
          </a:p>
          <a:p>
            <a:pPr marL="1165860" lvl="2" indent="-365760">
              <a:spcBef>
                <a:spcPts val="1000"/>
              </a:spcBef>
              <a:buClr>
                <a:srgbClr val="003399"/>
              </a:buClr>
            </a:pPr>
            <a:r>
              <a:rPr lang="en-US" sz="2800" dirty="0"/>
              <a:t>Economic institutions</a:t>
            </a:r>
          </a:p>
          <a:p>
            <a:pPr marL="1165860" lvl="2" indent="-365760">
              <a:spcBef>
                <a:spcPts val="1000"/>
              </a:spcBef>
              <a:buClr>
                <a:srgbClr val="003399"/>
              </a:buClr>
            </a:pPr>
            <a:r>
              <a:rPr lang="en-US" sz="2800" dirty="0"/>
              <a:t>Local culture</a:t>
            </a:r>
            <a:endParaRPr lang="en-US" dirty="0"/>
          </a:p>
        </p:txBody>
      </p:sp>
    </p:spTree>
    <p:extLst>
      <p:ext uri="{BB962C8B-B14F-4D97-AF65-F5344CB8AC3E}">
        <p14:creationId xmlns:p14="http://schemas.microsoft.com/office/powerpoint/2010/main" val="218678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IV.  Explaining the Variation in the Level of Potential Output per Person across Countries</a:t>
            </a:r>
            <a:endParaRPr lang="en-US" sz="3200" i="1" cap="small" dirty="0">
              <a:solidFill>
                <a:srgbClr val="CC0000"/>
              </a:solidFill>
            </a:endParaRPr>
          </a:p>
        </p:txBody>
      </p:sp>
    </p:spTree>
    <p:extLst>
      <p:ext uri="{BB962C8B-B14F-4D97-AF65-F5344CB8AC3E}">
        <p14:creationId xmlns:p14="http://schemas.microsoft.com/office/powerpoint/2010/main" val="806552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304800"/>
            <a:ext cx="8610600" cy="6065520"/>
          </a:xfrm>
          <a:noFill/>
        </p:spPr>
        <p:txBody>
          <a:bodyPr tIns="0" bIns="0">
            <a:noAutofit/>
          </a:bodyPr>
          <a:lstStyle/>
          <a:p>
            <a:pPr marL="0" indent="0" algn="ctr">
              <a:spcBef>
                <a:spcPts val="1800"/>
              </a:spcBef>
              <a:buClr>
                <a:srgbClr val="0000FF"/>
              </a:buClr>
              <a:buNone/>
            </a:pPr>
            <a:r>
              <a:rPr lang="en-US" sz="3000" dirty="0">
                <a:solidFill>
                  <a:srgbClr val="003399"/>
                </a:solidFill>
              </a:rPr>
              <a:t>Contribution of the Employment-to-Population Ratio</a:t>
            </a:r>
          </a:p>
          <a:p>
            <a:pPr marL="0" indent="0" algn="ctr">
              <a:spcBef>
                <a:spcPts val="1800"/>
              </a:spcBef>
              <a:buClr>
                <a:srgbClr val="0000FF"/>
              </a:buClr>
              <a:buNone/>
            </a:pPr>
            <a:endParaRPr lang="en-US" dirty="0">
              <a:solidFill>
                <a:srgbClr val="003399"/>
              </a:solidFill>
            </a:endParaRPr>
          </a:p>
          <a:p>
            <a:pPr marL="0" indent="0" algn="ctr">
              <a:spcBef>
                <a:spcPts val="1800"/>
              </a:spcBef>
              <a:buClr>
                <a:srgbClr val="0000FF"/>
              </a:buClr>
              <a:buNone/>
            </a:pPr>
            <a:endParaRPr lang="en-US" dirty="0">
              <a:solidFill>
                <a:srgbClr val="003399"/>
              </a:solidFill>
            </a:endParaRPr>
          </a:p>
          <a:p>
            <a:pPr>
              <a:lnSpc>
                <a:spcPct val="85000"/>
              </a:lnSpc>
              <a:spcBef>
                <a:spcPts val="4200"/>
              </a:spcBef>
              <a:buClr>
                <a:srgbClr val="003399"/>
              </a:buClr>
              <a:tabLst>
                <a:tab pos="2697480" algn="l"/>
                <a:tab pos="2990088" algn="ctr"/>
                <a:tab pos="3291840" algn="l"/>
                <a:tab pos="5102352" algn="l"/>
              </a:tabLst>
            </a:pPr>
            <a:r>
              <a:rPr lang="en-US" sz="2800" dirty="0"/>
              <a:t>It can certainly matter, but its effects are inherently limited.</a:t>
            </a:r>
          </a:p>
          <a:p>
            <a:pPr>
              <a:lnSpc>
                <a:spcPct val="85000"/>
              </a:lnSpc>
              <a:spcBef>
                <a:spcPts val="3000"/>
              </a:spcBef>
              <a:buClr>
                <a:srgbClr val="003399"/>
              </a:buClr>
              <a:tabLst>
                <a:tab pos="2697480" algn="l"/>
                <a:tab pos="2990088" algn="ctr"/>
                <a:tab pos="3291840" algn="l"/>
                <a:tab pos="5102352" algn="l"/>
              </a:tabLst>
            </a:pPr>
            <a:r>
              <a:rPr lang="en-US" sz="2800" dirty="0"/>
              <a:t>It doesn’t vary that much across countries.</a:t>
            </a:r>
          </a:p>
          <a:p>
            <a:pPr>
              <a:lnSpc>
                <a:spcPct val="85000"/>
              </a:lnSpc>
              <a:spcBef>
                <a:spcPts val="3000"/>
              </a:spcBef>
              <a:buClr>
                <a:srgbClr val="003399"/>
              </a:buClr>
              <a:tabLst>
                <a:tab pos="2697480" algn="l"/>
                <a:tab pos="2990088" algn="ctr"/>
                <a:tab pos="3291840" algn="l"/>
                <a:tab pos="5102352" algn="l"/>
              </a:tabLst>
            </a:pPr>
            <a:r>
              <a:rPr lang="en-US" sz="2800" dirty="0"/>
              <a:t>Main differences due to age structure, gender norms:</a:t>
            </a:r>
          </a:p>
          <a:p>
            <a:pPr lvl="1">
              <a:lnSpc>
                <a:spcPct val="85000"/>
              </a:lnSpc>
              <a:spcBef>
                <a:spcPts val="3000"/>
              </a:spcBef>
              <a:buClr>
                <a:srgbClr val="003399"/>
              </a:buClr>
              <a:tabLst>
                <a:tab pos="2697480" algn="l"/>
                <a:tab pos="2990088" algn="ctr"/>
                <a:tab pos="3291840" algn="l"/>
                <a:tab pos="5102352" algn="l"/>
              </a:tabLst>
            </a:pPr>
            <a:r>
              <a:rPr lang="en-US" sz="2400" dirty="0"/>
              <a:t>Elderly people work less (especially in richer countries)</a:t>
            </a:r>
          </a:p>
          <a:p>
            <a:pPr lvl="1">
              <a:lnSpc>
                <a:spcPct val="85000"/>
              </a:lnSpc>
              <a:spcBef>
                <a:spcPts val="3000"/>
              </a:spcBef>
              <a:buClr>
                <a:srgbClr val="003399"/>
              </a:buClr>
              <a:tabLst>
                <a:tab pos="2697480" algn="l"/>
                <a:tab pos="2990088" algn="ctr"/>
                <a:tab pos="3291840" algn="l"/>
                <a:tab pos="5102352" algn="l"/>
              </a:tabLst>
            </a:pPr>
            <a:r>
              <a:rPr lang="en-US" sz="2400" dirty="0"/>
              <a:t>Young people work less (due to education surge)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55183"/>
            <a:ext cx="674751" cy="718757"/>
          </a:xfrm>
          <a:prstGeom prst="rect">
            <a:avLst/>
          </a:prstGeom>
          <a:solidFill>
            <a:srgbClr val="CC0000">
              <a:alpha val="15000"/>
            </a:srgbClr>
          </a:solid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429702"/>
            <a:ext cx="1835087" cy="78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2270" y="1577785"/>
            <a:ext cx="304800" cy="461665"/>
          </a:xfrm>
          <a:prstGeom prst="rect">
            <a:avLst/>
          </a:prstGeom>
          <a:noFill/>
        </p:spPr>
        <p:txBody>
          <a:bodyPr wrap="square" rtlCol="0">
            <a:spAutoFit/>
          </a:bodyPr>
          <a:lstStyle/>
          <a:p>
            <a:r>
              <a:rPr lang="en-US" sz="2400" dirty="0"/>
              <a:t>•</a:t>
            </a:r>
            <a:endParaRPr lang="en-US" sz="28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71070"/>
            <a:ext cx="660083" cy="68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38800" y="1461448"/>
            <a:ext cx="685800" cy="731520"/>
          </a:xfrm>
          <a:prstGeom prst="rect">
            <a:avLst/>
          </a:prstGeom>
          <a:solidFill>
            <a:srgbClr val="CC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552865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0080" y="5995228"/>
            <a:ext cx="7863840" cy="365760"/>
          </a:xfrm>
          <a:prstGeom prst="rect">
            <a:avLst/>
          </a:prstGeom>
          <a:noFill/>
        </p:spPr>
        <p:txBody>
          <a:bodyPr wrap="square" rtlCol="0" anchor="ctr">
            <a:spAutoFit/>
          </a:bodyPr>
          <a:lstStyle/>
          <a:p>
            <a:r>
              <a:rPr lang="en-US" sz="1700" dirty="0">
                <a:solidFill>
                  <a:srgbClr val="CC0000"/>
                </a:solidFill>
              </a:rPr>
              <a:t>Source:  Charles Jones and Dietrich Vollrath, </a:t>
            </a:r>
            <a:r>
              <a:rPr lang="en-US" sz="1700" i="1" dirty="0">
                <a:solidFill>
                  <a:srgbClr val="CC0000"/>
                </a:solidFill>
              </a:rPr>
              <a:t>Economic Growth</a:t>
            </a:r>
            <a:r>
              <a:rPr lang="en-US" sz="1700" dirty="0">
                <a:solidFill>
                  <a:srgbClr val="CC0000"/>
                </a:solidFill>
              </a:rPr>
              <a:t>. Year 2008</a:t>
            </a:r>
            <a:endParaRPr lang="en-US" sz="1700" i="1" dirty="0">
              <a:solidFill>
                <a:srgbClr val="CC0000"/>
              </a:solidFill>
            </a:endParaRP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sp>
        <p:nvSpPr>
          <p:cNvPr id="2" name="TextBox 1"/>
          <p:cNvSpPr txBox="1"/>
          <p:nvPr/>
        </p:nvSpPr>
        <p:spPr>
          <a:xfrm>
            <a:off x="2971800" y="3505200"/>
            <a:ext cx="533400" cy="369332"/>
          </a:xfrm>
          <a:prstGeom prst="rect">
            <a:avLst/>
          </a:prstGeom>
          <a:solidFill>
            <a:schemeClr val="bg1"/>
          </a:solidFill>
        </p:spPr>
        <p:txBody>
          <a:bodyPr wrap="square" rtlCol="0">
            <a:spAutoFit/>
          </a:bodyPr>
          <a:lstStyle/>
          <a:p>
            <a:endParaRPr lang="en-US" dirty="0"/>
          </a:p>
        </p:txBody>
      </p:sp>
      <p:pic>
        <p:nvPicPr>
          <p:cNvPr id="8" name="Picture 4" descr="IntEcoGro3_TAB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304800"/>
            <a:ext cx="524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57224" y="990600"/>
            <a:ext cx="822960" cy="4754880"/>
          </a:xfrm>
          <a:prstGeom prst="rect">
            <a:avLst/>
          </a:prstGeom>
          <a:solidFill>
            <a:srgbClr val="CC0000">
              <a:alpha val="15000"/>
            </a:srgbClr>
          </a:solidFill>
        </p:spPr>
        <p:txBody>
          <a:bodyPr wrap="square" rtlCol="0">
            <a:spAutoFit/>
          </a:bodyPr>
          <a:lstStyle/>
          <a:p>
            <a:endParaRPr lang="en-US" dirty="0"/>
          </a:p>
        </p:txBody>
      </p:sp>
      <p:sp>
        <p:nvSpPr>
          <p:cNvPr id="9" name="TextBox 8"/>
          <p:cNvSpPr txBox="1"/>
          <p:nvPr/>
        </p:nvSpPr>
        <p:spPr>
          <a:xfrm>
            <a:off x="4130040" y="990600"/>
            <a:ext cx="640080" cy="4754880"/>
          </a:xfrm>
          <a:prstGeom prst="rect">
            <a:avLst/>
          </a:prstGeom>
          <a:solidFill>
            <a:srgbClr val="FFFF00">
              <a:alpha val="15000"/>
            </a:srgbClr>
          </a:solidFill>
        </p:spPr>
        <p:txBody>
          <a:bodyPr wrap="square" rtlCol="0">
            <a:spAutoFit/>
          </a:bodyPr>
          <a:lstStyle/>
          <a:p>
            <a:endParaRPr lang="en-US" dirty="0"/>
          </a:p>
        </p:txBody>
      </p:sp>
      <p:sp>
        <p:nvSpPr>
          <p:cNvPr id="11" name="TextBox 10"/>
          <p:cNvSpPr txBox="1"/>
          <p:nvPr/>
        </p:nvSpPr>
        <p:spPr>
          <a:xfrm>
            <a:off x="3457492" y="990600"/>
            <a:ext cx="676656" cy="4754880"/>
          </a:xfrm>
          <a:prstGeom prst="rect">
            <a:avLst/>
          </a:prstGeom>
          <a:solidFill>
            <a:srgbClr val="003399">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52421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0"/>
            <a:ext cx="8610600" cy="6065520"/>
          </a:xfrm>
          <a:noFill/>
        </p:spPr>
        <p:txBody>
          <a:bodyPr tIns="0" bIns="0">
            <a:noAutofit/>
          </a:bodyPr>
          <a:lstStyle/>
          <a:p>
            <a:pPr marL="0" indent="0" algn="ctr">
              <a:spcBef>
                <a:spcPts val="1800"/>
              </a:spcBef>
              <a:buClr>
                <a:srgbClr val="0000FF"/>
              </a:buClr>
              <a:buNone/>
            </a:pPr>
            <a:r>
              <a:rPr lang="en-US" sz="3000" dirty="0">
                <a:solidFill>
                  <a:srgbClr val="003399"/>
                </a:solidFill>
              </a:rPr>
              <a:t>Dependency Ratio in the United States</a:t>
            </a:r>
          </a:p>
          <a:p>
            <a:pPr marL="0" indent="0" algn="ctr">
              <a:spcBef>
                <a:spcPts val="1800"/>
              </a:spcBef>
              <a:buClr>
                <a:srgbClr val="0000FF"/>
              </a:buClr>
              <a:buNone/>
            </a:pPr>
            <a:endParaRPr lang="en-US" dirty="0">
              <a:solidFill>
                <a:srgbClr val="003399"/>
              </a:solidFill>
            </a:endParaRPr>
          </a:p>
          <a:p>
            <a:pPr marL="0" indent="0" algn="ctr">
              <a:spcBef>
                <a:spcPts val="1800"/>
              </a:spcBef>
              <a:buClr>
                <a:srgbClr val="0000FF"/>
              </a:buClr>
              <a:buNone/>
            </a:pPr>
            <a:endParaRPr lang="en-US" dirty="0">
              <a:solidFill>
                <a:srgbClr val="003399"/>
              </a:solidFill>
            </a:endParaRPr>
          </a:p>
          <a:p>
            <a:pPr marL="0" indent="0">
              <a:lnSpc>
                <a:spcPct val="85000"/>
              </a:lnSpc>
              <a:spcBef>
                <a:spcPts val="4200"/>
              </a:spcBef>
              <a:buClr>
                <a:srgbClr val="003399"/>
              </a:buClr>
              <a:buNone/>
              <a:tabLst>
                <a:tab pos="2697480" algn="l"/>
                <a:tab pos="2990088" algn="ctr"/>
                <a:tab pos="3291840" algn="l"/>
                <a:tab pos="5102352" algn="l"/>
              </a:tabLst>
            </a:pPr>
            <a:endParaRPr lang="en-US" sz="2400" dirty="0"/>
          </a:p>
        </p:txBody>
      </p:sp>
      <p:pic>
        <p:nvPicPr>
          <p:cNvPr id="3" name="Picture Placeholder 10" descr="A graph shows the dependency ratio from 1940 to 2060.&#10;The graph has years along the horizontal axis and the number of people too old or too young to work, per 100 people of working age along the vertical axis. The data is projected from 2016 to 2060. A curve labeled Baby boom following World War II starts from 60 in 1940, increases gradually and then sharply, peaks at around 82 in 1960, decreases gradually followed by a sharp fall, and reaches 61 in 2016. A dotted curve labeled Baby boomers retire starts from 61 in 2016, slopes positively, and reaches 76 in 2060.">
            <a:extLst>
              <a:ext uri="{FF2B5EF4-FFF2-40B4-BE49-F238E27FC236}">
                <a16:creationId xmlns:a16="http://schemas.microsoft.com/office/drawing/2014/main" id="{EDA233F4-9216-F2FB-62FF-2D031074041B}"/>
              </a:ext>
            </a:extLst>
          </p:cNvPr>
          <p:cNvPicPr>
            <a:picLocks noChangeAspect="1"/>
          </p:cNvPicPr>
          <p:nvPr/>
        </p:nvPicPr>
        <p:blipFill>
          <a:blip r:embed="rId3"/>
          <a:stretch>
            <a:fillRect/>
          </a:stretch>
        </p:blipFill>
        <p:spPr>
          <a:xfrm>
            <a:off x="266700" y="609600"/>
            <a:ext cx="5943600" cy="5943600"/>
          </a:xfrm>
          <a:prstGeom prst="rect">
            <a:avLst/>
          </a:prstGeom>
        </p:spPr>
      </p:pic>
    </p:spTree>
    <p:extLst>
      <p:ext uri="{BB962C8B-B14F-4D97-AF65-F5344CB8AC3E}">
        <p14:creationId xmlns:p14="http://schemas.microsoft.com/office/powerpoint/2010/main" val="325952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0"/>
            <a:ext cx="8610600" cy="6065520"/>
          </a:xfrm>
          <a:noFill/>
        </p:spPr>
        <p:txBody>
          <a:bodyPr tIns="0" bIns="0">
            <a:noAutofit/>
          </a:bodyPr>
          <a:lstStyle/>
          <a:p>
            <a:pPr marL="0" indent="0" algn="ctr">
              <a:spcBef>
                <a:spcPts val="1800"/>
              </a:spcBef>
              <a:buClr>
                <a:srgbClr val="0000FF"/>
              </a:buClr>
              <a:buNone/>
            </a:pPr>
            <a:r>
              <a:rPr lang="en-US" sz="3000" dirty="0">
                <a:solidFill>
                  <a:srgbClr val="003399"/>
                </a:solidFill>
              </a:rPr>
              <a:t>Share of US Working-Age Women Who are Employed </a:t>
            </a:r>
          </a:p>
          <a:p>
            <a:pPr marL="0" indent="0" algn="ctr">
              <a:spcBef>
                <a:spcPts val="1800"/>
              </a:spcBef>
              <a:buClr>
                <a:srgbClr val="0000FF"/>
              </a:buClr>
              <a:buNone/>
            </a:pPr>
            <a:endParaRPr lang="en-US" dirty="0">
              <a:solidFill>
                <a:srgbClr val="003399"/>
              </a:solidFill>
            </a:endParaRPr>
          </a:p>
          <a:p>
            <a:pPr marL="0" indent="0" algn="ctr">
              <a:spcBef>
                <a:spcPts val="1800"/>
              </a:spcBef>
              <a:buClr>
                <a:srgbClr val="0000FF"/>
              </a:buClr>
              <a:buNone/>
            </a:pPr>
            <a:endParaRPr lang="en-US" dirty="0">
              <a:solidFill>
                <a:srgbClr val="003399"/>
              </a:solidFill>
            </a:endParaRPr>
          </a:p>
          <a:p>
            <a:pPr marL="0" indent="0">
              <a:lnSpc>
                <a:spcPct val="85000"/>
              </a:lnSpc>
              <a:spcBef>
                <a:spcPts val="4200"/>
              </a:spcBef>
              <a:buClr>
                <a:srgbClr val="003399"/>
              </a:buClr>
              <a:buNone/>
              <a:tabLst>
                <a:tab pos="2697480" algn="l"/>
                <a:tab pos="2990088" algn="ctr"/>
                <a:tab pos="3291840" algn="l"/>
                <a:tab pos="5102352" algn="l"/>
              </a:tabLst>
            </a:pPr>
            <a:endParaRPr lang="en-US" sz="2400" dirty="0"/>
          </a:p>
        </p:txBody>
      </p:sp>
      <p:pic>
        <p:nvPicPr>
          <p:cNvPr id="2" name="Picture Placeholder 9" descr="A graph shows the percentage of working-age women who are employed.&#10;The graph has the years along the horizontal axis and the percentage of employed working-age women along the vertical axis. The curve representing the number of employed women shows 25 percent in 1900, 30 percent in 1960, increases sharply and reaches 68 percent in 2020.">
            <a:extLst>
              <a:ext uri="{FF2B5EF4-FFF2-40B4-BE49-F238E27FC236}">
                <a16:creationId xmlns:a16="http://schemas.microsoft.com/office/drawing/2014/main" id="{D7CF3B9C-C611-8F75-09B9-A82A67A22083}"/>
              </a:ext>
            </a:extLst>
          </p:cNvPr>
          <p:cNvPicPr>
            <a:picLocks noChangeAspect="1"/>
          </p:cNvPicPr>
          <p:nvPr/>
        </p:nvPicPr>
        <p:blipFill>
          <a:blip r:embed="rId3"/>
          <a:stretch>
            <a:fillRect/>
          </a:stretch>
        </p:blipFill>
        <p:spPr>
          <a:xfrm>
            <a:off x="465156" y="685800"/>
            <a:ext cx="6545243" cy="6007646"/>
          </a:xfrm>
          <a:prstGeom prst="rect">
            <a:avLst/>
          </a:prstGeom>
        </p:spPr>
      </p:pic>
    </p:spTree>
    <p:extLst>
      <p:ext uri="{BB962C8B-B14F-4D97-AF65-F5344CB8AC3E}">
        <p14:creationId xmlns:p14="http://schemas.microsoft.com/office/powerpoint/2010/main" val="4247391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444" y="152400"/>
            <a:ext cx="8382000" cy="6065520"/>
          </a:xfrm>
          <a:noFill/>
        </p:spPr>
        <p:txBody>
          <a:bodyPr tIns="0" bIns="0">
            <a:noAutofit/>
          </a:bodyPr>
          <a:lstStyle/>
          <a:p>
            <a:pPr marL="0" indent="0" algn="ctr">
              <a:spcBef>
                <a:spcPts val="1800"/>
              </a:spcBef>
              <a:buClr>
                <a:srgbClr val="0000FF"/>
              </a:buClr>
              <a:buNone/>
            </a:pPr>
            <a:r>
              <a:rPr lang="en-US" dirty="0">
                <a:solidFill>
                  <a:srgbClr val="003399"/>
                </a:solidFill>
              </a:rPr>
              <a:t>Contribution of Capital per Worker</a:t>
            </a:r>
          </a:p>
          <a:p>
            <a:pPr marL="0" indent="0" algn="ctr">
              <a:spcBef>
                <a:spcPts val="1800"/>
              </a:spcBef>
              <a:buClr>
                <a:srgbClr val="0000FF"/>
              </a:buClr>
              <a:buNone/>
            </a:pPr>
            <a:endParaRPr lang="en-US" dirty="0">
              <a:solidFill>
                <a:srgbClr val="003399"/>
              </a:solidFill>
            </a:endParaRPr>
          </a:p>
          <a:p>
            <a:pPr marL="0" indent="0" algn="ctr">
              <a:spcBef>
                <a:spcPts val="1800"/>
              </a:spcBef>
              <a:buClr>
                <a:srgbClr val="0000FF"/>
              </a:buClr>
              <a:buNone/>
            </a:pPr>
            <a:endParaRPr lang="en-US" dirty="0">
              <a:solidFill>
                <a:srgbClr val="003399"/>
              </a:solidFill>
            </a:endParaRPr>
          </a:p>
          <a:p>
            <a:pPr>
              <a:spcBef>
                <a:spcPts val="4200"/>
              </a:spcBef>
              <a:buClr>
                <a:srgbClr val="003399"/>
              </a:buClr>
              <a:tabLst>
                <a:tab pos="2697480" algn="l"/>
                <a:tab pos="2990088" algn="ctr"/>
                <a:tab pos="3291840" algn="l"/>
                <a:tab pos="5102352" algn="l"/>
              </a:tabLst>
            </a:pPr>
            <a:r>
              <a:rPr lang="en-US" sz="2800" dirty="0"/>
              <a:t>Physical and human capital vary a lot across countries.</a:t>
            </a:r>
          </a:p>
          <a:p>
            <a:pPr>
              <a:spcBef>
                <a:spcPts val="4200"/>
              </a:spcBef>
              <a:buClr>
                <a:srgbClr val="003399"/>
              </a:buClr>
              <a:tabLst>
                <a:tab pos="2697480" algn="l"/>
                <a:tab pos="2990088" algn="ctr"/>
                <a:tab pos="3291840" algn="l"/>
                <a:tab pos="5102352" algn="l"/>
              </a:tabLst>
            </a:pPr>
            <a:r>
              <a:rPr lang="en-US" sz="2800" dirty="0"/>
              <a:t>Educational attainment grows with development</a:t>
            </a:r>
          </a:p>
          <a:p>
            <a:pPr>
              <a:spcBef>
                <a:spcPts val="4200"/>
              </a:spcBef>
              <a:buClr>
                <a:srgbClr val="003399"/>
              </a:buClr>
              <a:tabLst>
                <a:tab pos="2697480" algn="l"/>
                <a:tab pos="2990088" algn="ctr"/>
                <a:tab pos="3291840" algn="l"/>
                <a:tab pos="5102352" algn="l"/>
              </a:tabLst>
            </a:pPr>
            <a:r>
              <a:rPr lang="en-US" sz="2800" dirty="0"/>
              <a:t>Physical capital grows like output in the long-run</a:t>
            </a:r>
          </a:p>
          <a:p>
            <a:pPr lvl="1">
              <a:spcBef>
                <a:spcPts val="4200"/>
              </a:spcBef>
              <a:buClr>
                <a:srgbClr val="003399"/>
              </a:buClr>
              <a:tabLst>
                <a:tab pos="2697480" algn="l"/>
                <a:tab pos="2990088" algn="ctr"/>
                <a:tab pos="3291840" algn="l"/>
                <a:tab pos="5102352" algn="l"/>
              </a:tabLst>
            </a:pPr>
            <a:r>
              <a:rPr lang="en-US" sz="2400" dirty="0"/>
              <a:t>Generally stock of physical capital (buildings, machines, equipment) is about 3 years of output Y*</a:t>
            </a:r>
          </a:p>
          <a:p>
            <a:pPr marL="457200" lvl="1" indent="0">
              <a:spcBef>
                <a:spcPts val="4200"/>
              </a:spcBef>
              <a:buClr>
                <a:srgbClr val="003399"/>
              </a:buClr>
              <a:buNone/>
              <a:tabLst>
                <a:tab pos="2697480" algn="l"/>
                <a:tab pos="2990088" algn="ctr"/>
                <a:tab pos="3291840" algn="l"/>
                <a:tab pos="5102352" algn="l"/>
              </a:tabLst>
            </a:pPr>
            <a:r>
              <a:rPr lang="en-US" sz="2400" dirty="0"/>
              <a:t>	</a:t>
            </a:r>
            <a:endParaRPr lang="en-US" sz="1600" dirty="0"/>
          </a:p>
          <a:p>
            <a:pPr lvl="1">
              <a:spcBef>
                <a:spcPts val="4200"/>
              </a:spcBef>
              <a:buClr>
                <a:srgbClr val="003399"/>
              </a:buClr>
              <a:tabLst>
                <a:tab pos="2697480" algn="l"/>
                <a:tab pos="2990088" algn="ctr"/>
                <a:tab pos="3291840" algn="l"/>
                <a:tab pos="5102352" algn="l"/>
              </a:tabLst>
            </a:pP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55183"/>
            <a:ext cx="674751" cy="718757"/>
          </a:xfrm>
          <a:prstGeom prst="rect">
            <a:avLst/>
          </a:prstGeom>
          <a:solidFill>
            <a:srgbClr val="CC0000">
              <a:alpha val="15000"/>
            </a:srgbClr>
          </a:solid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429702"/>
            <a:ext cx="1835087" cy="78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2270" y="1577785"/>
            <a:ext cx="304800" cy="461665"/>
          </a:xfrm>
          <a:prstGeom prst="rect">
            <a:avLst/>
          </a:prstGeom>
          <a:noFill/>
        </p:spPr>
        <p:txBody>
          <a:bodyPr wrap="square" rtlCol="0">
            <a:spAutoFit/>
          </a:bodyPr>
          <a:lstStyle/>
          <a:p>
            <a:r>
              <a:rPr lang="en-US" sz="2400" dirty="0"/>
              <a:t>•</a:t>
            </a:r>
            <a:endParaRPr lang="en-US" sz="28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71070"/>
            <a:ext cx="660083" cy="68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22444" y="1461448"/>
            <a:ext cx="502920" cy="731520"/>
          </a:xfrm>
          <a:prstGeom prst="rect">
            <a:avLst/>
          </a:prstGeom>
          <a:solidFill>
            <a:srgbClr val="CC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389877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470"/>
            <a:ext cx="7863840" cy="523220"/>
          </a:xfrm>
          <a:prstGeom prst="rect">
            <a:avLst/>
          </a:prstGeom>
          <a:noFill/>
        </p:spPr>
        <p:txBody>
          <a:bodyPr wrap="square" rtlCol="0" anchor="ctr" anchorCtr="0">
            <a:spAutoFit/>
          </a:bodyPr>
          <a:lstStyle/>
          <a:p>
            <a:pPr algn="ctr"/>
            <a:r>
              <a:rPr lang="en-US" sz="2800" dirty="0">
                <a:solidFill>
                  <a:srgbClr val="003399"/>
                </a:solidFill>
              </a:rPr>
              <a:t>GDP Statistics for Selected Countries (2008)</a:t>
            </a:r>
          </a:p>
        </p:txBody>
      </p:sp>
      <p:sp>
        <p:nvSpPr>
          <p:cNvPr id="7" name="TextBox 6"/>
          <p:cNvSpPr txBox="1"/>
          <p:nvPr/>
        </p:nvSpPr>
        <p:spPr>
          <a:xfrm>
            <a:off x="665101" y="6172200"/>
            <a:ext cx="7863840" cy="353943"/>
          </a:xfrm>
          <a:prstGeom prst="rect">
            <a:avLst/>
          </a:prstGeom>
          <a:noFill/>
        </p:spPr>
        <p:txBody>
          <a:bodyPr wrap="square" rtlCol="0" anchor="ctr">
            <a:spAutoFit/>
          </a:bodyPr>
          <a:lstStyle/>
          <a:p>
            <a:r>
              <a:rPr lang="en-US" sz="1700" dirty="0">
                <a:solidFill>
                  <a:srgbClr val="CC0000"/>
                </a:solidFill>
              </a:rPr>
              <a:t>Sources:  Jones and Vollrath, </a:t>
            </a:r>
            <a:r>
              <a:rPr lang="en-US" sz="1700" i="1" dirty="0">
                <a:solidFill>
                  <a:srgbClr val="CC0000"/>
                </a:solidFill>
              </a:rPr>
              <a:t>Economic Growth</a:t>
            </a:r>
            <a:r>
              <a:rPr lang="en-US" sz="1700" dirty="0">
                <a:solidFill>
                  <a:srgbClr val="CC0000"/>
                </a:solidFill>
              </a:rPr>
              <a:t> ; United Nations; Penn World Tables.</a:t>
            </a:r>
          </a:p>
        </p:txBody>
      </p:sp>
      <p:sp>
        <p:nvSpPr>
          <p:cNvPr id="8" name="TextBox 7"/>
          <p:cNvSpPr txBox="1"/>
          <p:nvPr/>
        </p:nvSpPr>
        <p:spPr>
          <a:xfrm>
            <a:off x="640080" y="876211"/>
            <a:ext cx="7863840" cy="5278368"/>
          </a:xfrm>
          <a:prstGeom prst="rect">
            <a:avLst/>
          </a:prstGeom>
          <a:noFill/>
        </p:spPr>
        <p:txBody>
          <a:bodyPr wrap="square" rtlCol="0">
            <a:spAutoFit/>
          </a:bodyPr>
          <a:lstStyle/>
          <a:p>
            <a:r>
              <a:rPr lang="en-US" sz="1600" dirty="0">
                <a:solidFill>
                  <a:srgbClr val="003399"/>
                </a:solidFill>
              </a:rPr>
              <a:t>                                                                                         Physical Capital                Average years </a:t>
            </a:r>
          </a:p>
          <a:p>
            <a:r>
              <a:rPr lang="en-US" sz="1600" dirty="0"/>
              <a:t>                                               </a:t>
            </a:r>
            <a:r>
              <a:rPr lang="en-US" sz="1600" u="sng" dirty="0">
                <a:solidFill>
                  <a:srgbClr val="003399"/>
                </a:solidFill>
              </a:rPr>
              <a:t>GDP per Capita</a:t>
            </a:r>
            <a:r>
              <a:rPr lang="en-US" sz="1600" dirty="0">
                <a:solidFill>
                  <a:srgbClr val="003399"/>
                </a:solidFill>
              </a:rPr>
              <a:t>               </a:t>
            </a:r>
            <a:r>
              <a:rPr lang="en-US" sz="1600" u="sng" dirty="0">
                <a:solidFill>
                  <a:srgbClr val="003399"/>
                </a:solidFill>
              </a:rPr>
              <a:t>    per Worker   </a:t>
            </a:r>
            <a:r>
              <a:rPr lang="en-US" sz="1600" dirty="0">
                <a:solidFill>
                  <a:srgbClr val="003399"/>
                </a:solidFill>
              </a:rPr>
              <a:t>                  </a:t>
            </a:r>
            <a:r>
              <a:rPr lang="en-US" sz="1600" u="sng" dirty="0">
                <a:solidFill>
                  <a:srgbClr val="003399"/>
                </a:solidFill>
              </a:rPr>
              <a:t>of Education</a:t>
            </a:r>
          </a:p>
          <a:p>
            <a:pPr>
              <a:tabLst>
                <a:tab pos="2743200" algn="r"/>
                <a:tab pos="4572000" algn="r"/>
                <a:tab pos="6400800" algn="dec"/>
              </a:tabLst>
            </a:pPr>
            <a:r>
              <a:rPr lang="en-US" sz="1600" dirty="0">
                <a:solidFill>
                  <a:srgbClr val="CC0000"/>
                </a:solidFill>
              </a:rPr>
              <a:t>“Rich” countries</a:t>
            </a:r>
          </a:p>
          <a:p>
            <a:pPr>
              <a:tabLst>
                <a:tab pos="466344" algn="l"/>
                <a:tab pos="3209544" algn="r"/>
                <a:tab pos="5202936" algn="r"/>
                <a:tab pos="6720840" algn="dec"/>
              </a:tabLst>
            </a:pPr>
            <a:r>
              <a:rPr lang="en-US" sz="1600" dirty="0"/>
              <a:t>	U.S.A	43,326	292,614	13.2	</a:t>
            </a:r>
          </a:p>
          <a:p>
            <a:pPr>
              <a:tabLst>
                <a:tab pos="466344" algn="l"/>
                <a:tab pos="3209544" algn="r"/>
                <a:tab pos="5202936" algn="r"/>
                <a:tab pos="6720840" algn="dec"/>
              </a:tabLst>
            </a:pPr>
            <a:r>
              <a:rPr lang="en-US" sz="1600" dirty="0"/>
              <a:t>	Japan	33,735	297,337	11.4</a:t>
            </a:r>
          </a:p>
          <a:p>
            <a:pPr>
              <a:tabLst>
                <a:tab pos="466344" algn="l"/>
                <a:tab pos="3209544" algn="r"/>
                <a:tab pos="5202936" algn="r"/>
                <a:tab pos="6720840" algn="dec"/>
              </a:tabLst>
            </a:pPr>
            <a:r>
              <a:rPr lang="en-US" sz="1600" dirty="0"/>
              <a:t>	France	31,980	327,397	10.7</a:t>
            </a:r>
          </a:p>
          <a:p>
            <a:pPr>
              <a:tabLst>
                <a:tab pos="466344" algn="l"/>
                <a:tab pos="3209544" algn="r"/>
                <a:tab pos="5202936" algn="r"/>
                <a:tab pos="6720840" algn="dec"/>
              </a:tabLst>
            </a:pPr>
            <a:r>
              <a:rPr lang="en-US" sz="1600" dirty="0"/>
              <a:t>	U.K.	35,345	222,377	12.8</a:t>
            </a:r>
          </a:p>
          <a:p>
            <a:pPr>
              <a:spcBef>
                <a:spcPts val="600"/>
              </a:spcBef>
              <a:tabLst>
                <a:tab pos="466344" algn="l"/>
                <a:tab pos="3209544" algn="r"/>
                <a:tab pos="5202936" algn="r"/>
                <a:tab pos="6720840" algn="dec"/>
              </a:tabLst>
            </a:pPr>
            <a:r>
              <a:rPr lang="en-US" sz="1600" dirty="0">
                <a:solidFill>
                  <a:srgbClr val="CC0000"/>
                </a:solidFill>
              </a:rPr>
              <a:t>“Poor” countries</a:t>
            </a:r>
          </a:p>
          <a:p>
            <a:pPr>
              <a:tabLst>
                <a:tab pos="466344" algn="l"/>
                <a:tab pos="3209544" algn="r"/>
                <a:tab pos="5202936" algn="r"/>
                <a:tab pos="6720840" algn="dec"/>
              </a:tabLst>
            </a:pPr>
            <a:r>
              <a:rPr lang="en-US" sz="1600" dirty="0"/>
              <a:t>	China	6,415	57,700	7.0</a:t>
            </a:r>
          </a:p>
          <a:p>
            <a:pPr>
              <a:tabLst>
                <a:tab pos="466344" algn="l"/>
                <a:tab pos="3209544" algn="r"/>
                <a:tab pos="5202936" algn="r"/>
                <a:tab pos="6720840" algn="dec"/>
              </a:tabLst>
            </a:pPr>
            <a:r>
              <a:rPr lang="en-US" sz="1600" dirty="0"/>
              <a:t>	India	3,078	20,373	5.2</a:t>
            </a:r>
          </a:p>
          <a:p>
            <a:pPr>
              <a:tabLst>
                <a:tab pos="466344" algn="l"/>
                <a:tab pos="3209544" algn="r"/>
                <a:tab pos="5202936" algn="r"/>
                <a:tab pos="6720840" algn="dec"/>
              </a:tabLst>
            </a:pPr>
            <a:r>
              <a:rPr lang="en-US" sz="1600" dirty="0"/>
              <a:t>	Nigeria	1,963	8,516	5.2	</a:t>
            </a:r>
          </a:p>
          <a:p>
            <a:pPr>
              <a:spcBef>
                <a:spcPts val="600"/>
              </a:spcBef>
              <a:tabLst>
                <a:tab pos="466344" algn="l"/>
                <a:tab pos="3209544" algn="r"/>
                <a:tab pos="5202936" algn="r"/>
                <a:tab pos="6720840" algn="dec"/>
              </a:tabLst>
            </a:pPr>
            <a:r>
              <a:rPr lang="en-US" sz="1600" dirty="0">
                <a:solidFill>
                  <a:srgbClr val="CC0000"/>
                </a:solidFill>
              </a:rPr>
              <a:t>“Growth miracles”</a:t>
            </a:r>
          </a:p>
          <a:p>
            <a:pPr>
              <a:tabLst>
                <a:tab pos="466344" algn="l"/>
                <a:tab pos="3209544" algn="r"/>
                <a:tab pos="5202936" algn="r"/>
                <a:tab pos="6720840" algn="dec"/>
              </a:tabLst>
            </a:pPr>
            <a:r>
              <a:rPr lang="en-US" sz="1600" dirty="0"/>
              <a:t>	Hong Kong	37,834	293,414	11.3</a:t>
            </a:r>
          </a:p>
          <a:p>
            <a:pPr>
              <a:tabLst>
                <a:tab pos="466344" algn="l"/>
                <a:tab pos="3209544" algn="r"/>
                <a:tab pos="5202936" algn="r"/>
                <a:tab pos="6720840" algn="dec"/>
              </a:tabLst>
            </a:pPr>
            <a:r>
              <a:rPr lang="en-US" sz="1600" dirty="0"/>
              <a:t>	Singapore	49,987	309,148	10.5</a:t>
            </a:r>
          </a:p>
          <a:p>
            <a:pPr>
              <a:tabLst>
                <a:tab pos="466344" algn="l"/>
                <a:tab pos="3209544" algn="r"/>
                <a:tab pos="5202936" algn="r"/>
                <a:tab pos="6720840" algn="dec"/>
              </a:tabLst>
            </a:pPr>
            <a:r>
              <a:rPr lang="en-US" sz="1600" dirty="0"/>
              <a:t>	Taiwan	29,645	179,589	10.6</a:t>
            </a:r>
          </a:p>
          <a:p>
            <a:pPr>
              <a:tabLst>
                <a:tab pos="466344" algn="l"/>
                <a:tab pos="3209544" algn="r"/>
                <a:tab pos="5202936" algn="r"/>
                <a:tab pos="6720840" algn="dec"/>
              </a:tabLst>
            </a:pPr>
            <a:r>
              <a:rPr lang="en-US" sz="1600" dirty="0"/>
              <a:t>	Korea	25,539	234,288	11.6</a:t>
            </a:r>
          </a:p>
          <a:p>
            <a:pPr>
              <a:spcBef>
                <a:spcPts val="600"/>
              </a:spcBef>
              <a:tabLst>
                <a:tab pos="466344" algn="l"/>
                <a:tab pos="3209544" algn="r"/>
                <a:tab pos="5202936" algn="r"/>
                <a:tab pos="6720840" algn="dec"/>
              </a:tabLst>
            </a:pPr>
            <a:r>
              <a:rPr lang="en-US" sz="1600" dirty="0">
                <a:solidFill>
                  <a:srgbClr val="CC0000"/>
                </a:solidFill>
              </a:rPr>
              <a:t>“Growth disasters”</a:t>
            </a:r>
          </a:p>
          <a:p>
            <a:pPr>
              <a:tabLst>
                <a:tab pos="466344" algn="l"/>
                <a:tab pos="3209544" algn="r"/>
                <a:tab pos="5202936" algn="r"/>
                <a:tab pos="6720840" algn="dec"/>
              </a:tabLst>
            </a:pPr>
            <a:r>
              <a:rPr lang="en-US" sz="1600" dirty="0"/>
              <a:t>	Venezuela	9,762	91,882	8.2	Zimbabwe	135	1,288	7.0</a:t>
            </a:r>
          </a:p>
          <a:p>
            <a:r>
              <a:rPr lang="en-US" dirty="0"/>
              <a:t>	</a:t>
            </a:r>
          </a:p>
        </p:txBody>
      </p:sp>
      <p:sp>
        <p:nvSpPr>
          <p:cNvPr id="5" name="TextBox 4"/>
          <p:cNvSpPr txBox="1"/>
          <p:nvPr/>
        </p:nvSpPr>
        <p:spPr>
          <a:xfrm>
            <a:off x="4739640" y="914400"/>
            <a:ext cx="1463040" cy="5212080"/>
          </a:xfrm>
          <a:prstGeom prst="rect">
            <a:avLst/>
          </a:prstGeom>
          <a:solidFill>
            <a:srgbClr val="CC0000">
              <a:alpha val="15000"/>
            </a:srgbClr>
          </a:solidFill>
        </p:spPr>
        <p:txBody>
          <a:bodyPr wrap="square" rtlCol="0">
            <a:spAutoFit/>
          </a:bodyPr>
          <a:lstStyle/>
          <a:p>
            <a:endParaRPr lang="en-US" dirty="0"/>
          </a:p>
        </p:txBody>
      </p:sp>
      <p:sp>
        <p:nvSpPr>
          <p:cNvPr id="6" name="TextBox 5"/>
          <p:cNvSpPr txBox="1"/>
          <p:nvPr/>
        </p:nvSpPr>
        <p:spPr>
          <a:xfrm>
            <a:off x="6616148" y="910839"/>
            <a:ext cx="1645920" cy="5212080"/>
          </a:xfrm>
          <a:prstGeom prst="rect">
            <a:avLst/>
          </a:prstGeom>
          <a:solidFill>
            <a:srgbClr val="003399">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167431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001000" cy="6035040"/>
          </a:xfrm>
          <a:noFill/>
        </p:spPr>
        <p:txBody>
          <a:bodyPr tIns="0" bIns="0">
            <a:noAutofit/>
          </a:bodyPr>
          <a:lstStyle/>
          <a:p>
            <a:pPr marL="0" indent="0" algn="ctr">
              <a:spcBef>
                <a:spcPts val="1800"/>
              </a:spcBef>
              <a:buClr>
                <a:srgbClr val="0000FF"/>
              </a:buClr>
              <a:buNone/>
            </a:pPr>
            <a:r>
              <a:rPr lang="en-US" dirty="0">
                <a:solidFill>
                  <a:srgbClr val="003399"/>
                </a:solidFill>
              </a:rPr>
              <a:t>Contribution of Technology</a:t>
            </a:r>
          </a:p>
          <a:p>
            <a:pPr marL="0" indent="0" algn="ctr">
              <a:spcBef>
                <a:spcPts val="1800"/>
              </a:spcBef>
              <a:buClr>
                <a:srgbClr val="0000FF"/>
              </a:buClr>
              <a:buNone/>
            </a:pPr>
            <a:endParaRPr lang="en-US" dirty="0">
              <a:solidFill>
                <a:srgbClr val="003399"/>
              </a:solidFill>
            </a:endParaRPr>
          </a:p>
          <a:p>
            <a:pPr marL="0" indent="0" algn="ctr">
              <a:spcBef>
                <a:spcPts val="1800"/>
              </a:spcBef>
              <a:buClr>
                <a:srgbClr val="0000FF"/>
              </a:buClr>
              <a:buNone/>
            </a:pPr>
            <a:endParaRPr lang="en-US" dirty="0">
              <a:solidFill>
                <a:srgbClr val="003399"/>
              </a:solidFill>
            </a:endParaRPr>
          </a:p>
          <a:p>
            <a:pPr>
              <a:spcBef>
                <a:spcPts val="4200"/>
              </a:spcBef>
              <a:buClr>
                <a:srgbClr val="003399"/>
              </a:buClr>
              <a:tabLst>
                <a:tab pos="2697480" algn="l"/>
                <a:tab pos="2990088" algn="ctr"/>
                <a:tab pos="3291840" algn="l"/>
                <a:tab pos="5102352" algn="l"/>
              </a:tabLst>
            </a:pPr>
            <a:r>
              <a:rPr lang="en-US" sz="2800" dirty="0"/>
              <a:t>The types of technology that vary significantly across countries are not so much knowledge, but ability to deploy knowledge, institutions and culture.</a:t>
            </a:r>
          </a:p>
          <a:p>
            <a:pPr>
              <a:spcBef>
                <a:spcPts val="3000"/>
              </a:spcBef>
              <a:buClr>
                <a:srgbClr val="003399"/>
              </a:buClr>
              <a:tabLst>
                <a:tab pos="2697480" algn="l"/>
                <a:tab pos="2990088" algn="ctr"/>
                <a:tab pos="3291840" algn="l"/>
                <a:tab pos="5102352" algn="l"/>
              </a:tabLst>
            </a:pPr>
            <a:r>
              <a:rPr lang="en-US" sz="2800" dirty="0"/>
              <a:t>And this variation is an important source of the variation in normal output per capita.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55183"/>
            <a:ext cx="674751" cy="718757"/>
          </a:xfrm>
          <a:prstGeom prst="rect">
            <a:avLst/>
          </a:prstGeom>
          <a:solidFill>
            <a:srgbClr val="CC0000">
              <a:alpha val="15000"/>
            </a:srgbClr>
          </a:solid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429702"/>
            <a:ext cx="1835087" cy="78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2270" y="1577785"/>
            <a:ext cx="304800" cy="461665"/>
          </a:xfrm>
          <a:prstGeom prst="rect">
            <a:avLst/>
          </a:prstGeom>
          <a:noFill/>
        </p:spPr>
        <p:txBody>
          <a:bodyPr wrap="square" rtlCol="0">
            <a:spAutoFit/>
          </a:bodyPr>
          <a:lstStyle/>
          <a:p>
            <a:r>
              <a:rPr lang="en-US" sz="2400" dirty="0"/>
              <a:t>•</a:t>
            </a:r>
            <a:endParaRPr lang="en-US" sz="28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71070"/>
            <a:ext cx="660083" cy="68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4424" y="1461448"/>
            <a:ext cx="274320" cy="731520"/>
          </a:xfrm>
          <a:prstGeom prst="rect">
            <a:avLst/>
          </a:prstGeom>
          <a:solidFill>
            <a:srgbClr val="CC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88958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81000"/>
            <a:ext cx="8382000" cy="6065520"/>
          </a:xfrm>
          <a:noFill/>
        </p:spPr>
        <p:txBody>
          <a:bodyPr tIns="0" bIns="0">
            <a:noAutofit/>
          </a:bodyPr>
          <a:lstStyle/>
          <a:p>
            <a:pPr marL="0" indent="0" algn="ctr">
              <a:spcBef>
                <a:spcPts val="1800"/>
              </a:spcBef>
              <a:buClr>
                <a:srgbClr val="0000FF"/>
              </a:buClr>
              <a:buNone/>
            </a:pPr>
            <a:r>
              <a:rPr lang="en-US" sz="3100" dirty="0">
                <a:solidFill>
                  <a:srgbClr val="003399"/>
                </a:solidFill>
              </a:rPr>
              <a:t>The Critical Importance of Potential Output to Long-Run Outcomes</a:t>
            </a:r>
          </a:p>
          <a:p>
            <a:pPr marL="365760" indent="-365760">
              <a:spcBef>
                <a:spcPts val="2400"/>
              </a:spcBef>
              <a:buClr>
                <a:srgbClr val="003399"/>
              </a:buClr>
            </a:pPr>
            <a:r>
              <a:rPr lang="en-US" sz="2700" dirty="0"/>
              <a:t>In the short run (in recessions and booms), the economy’s use of its available resources can be above or below normal; this is central to short-run fluctuations.</a:t>
            </a:r>
          </a:p>
          <a:p>
            <a:pPr marL="365760" indent="-365760">
              <a:spcBef>
                <a:spcPts val="1800"/>
              </a:spcBef>
              <a:buClr>
                <a:srgbClr val="003399"/>
              </a:buClr>
            </a:pPr>
            <a:r>
              <a:rPr lang="en-US" sz="2700" dirty="0"/>
              <a:t>In the long run, output is determined by the economy’s available productive resources.</a:t>
            </a:r>
          </a:p>
          <a:p>
            <a:pPr marL="365760" indent="-365760">
              <a:spcBef>
                <a:spcPts val="1800"/>
              </a:spcBef>
              <a:buClr>
                <a:srgbClr val="003399"/>
              </a:buClr>
            </a:pPr>
            <a:r>
              <a:rPr lang="en-US" sz="2700" dirty="0"/>
              <a:t>We call the amount of output the economy produces when using its resources at normal rates “potential output” (or “normal output”), denoted Y*.</a:t>
            </a:r>
          </a:p>
        </p:txBody>
      </p:sp>
    </p:spTree>
    <p:extLst>
      <p:ext uri="{BB962C8B-B14F-4D97-AF65-F5344CB8AC3E}">
        <p14:creationId xmlns:p14="http://schemas.microsoft.com/office/powerpoint/2010/main" val="4253637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
            <a:ext cx="8382000" cy="6096000"/>
          </a:xfrm>
          <a:noFill/>
        </p:spPr>
        <p:txBody>
          <a:bodyPr tIns="0" bIns="0">
            <a:noAutofit/>
          </a:bodyPr>
          <a:lstStyle/>
          <a:p>
            <a:pPr marL="0" indent="0" algn="ctr">
              <a:spcBef>
                <a:spcPts val="1800"/>
              </a:spcBef>
              <a:buClr>
                <a:srgbClr val="0000FF"/>
              </a:buClr>
              <a:buNone/>
            </a:pPr>
            <a:r>
              <a:rPr lang="en-US" dirty="0">
                <a:solidFill>
                  <a:srgbClr val="003399"/>
                </a:solidFill>
              </a:rPr>
              <a:t>Economists’ View: Three Key Features for Economic Success</a:t>
            </a:r>
          </a:p>
          <a:p>
            <a:pPr marL="365760" indent="-365760">
              <a:spcBef>
                <a:spcPts val="3000"/>
              </a:spcBef>
              <a:buClr>
                <a:srgbClr val="003399"/>
              </a:buClr>
            </a:pPr>
            <a:r>
              <a:rPr lang="en-US" sz="2800" dirty="0"/>
              <a:t>(1) Property rights + (2) Market-based system for producing/allocating resources  +  (3) government quality (bureaucratic quality, rule of law, low corruption, low risk of expropriation)</a:t>
            </a:r>
          </a:p>
          <a:p>
            <a:pPr marL="765810" lvl="1" indent="-365760">
              <a:spcBef>
                <a:spcPts val="3000"/>
              </a:spcBef>
              <a:buClr>
                <a:srgbClr val="003399"/>
              </a:buClr>
            </a:pPr>
            <a:r>
              <a:rPr lang="en-US" sz="2600" dirty="0"/>
              <a:t>Market is a powerful decentralized mechanism to reward producers of valuable goods (Friedrich Hayek)</a:t>
            </a:r>
          </a:p>
          <a:p>
            <a:pPr marL="765810" lvl="1" indent="-365760">
              <a:spcBef>
                <a:spcPts val="3000"/>
              </a:spcBef>
              <a:buClr>
                <a:srgbClr val="003399"/>
              </a:buClr>
            </a:pPr>
            <a:r>
              <a:rPr lang="en-US" sz="2600" dirty="0"/>
              <a:t>Example: North vs. South Korea divergence since 1948</a:t>
            </a:r>
          </a:p>
          <a:p>
            <a:pPr marL="765810" lvl="1" indent="-365760">
              <a:spcBef>
                <a:spcPts val="3000"/>
              </a:spcBef>
              <a:buClr>
                <a:srgbClr val="003399"/>
              </a:buClr>
            </a:pPr>
            <a:r>
              <a:rPr lang="en-US" sz="2600" dirty="0"/>
              <a:t>Caveat: some countries succeed economically even when government can arbitrarily confiscate (e.g. China)</a:t>
            </a:r>
          </a:p>
        </p:txBody>
      </p:sp>
    </p:spTree>
    <p:extLst>
      <p:ext uri="{BB962C8B-B14F-4D97-AF65-F5344CB8AC3E}">
        <p14:creationId xmlns:p14="http://schemas.microsoft.com/office/powerpoint/2010/main" val="24207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97303"/>
            <a:ext cx="7863840" cy="523220"/>
          </a:xfrm>
          <a:prstGeom prst="rect">
            <a:avLst/>
          </a:prstGeom>
          <a:noFill/>
        </p:spPr>
        <p:txBody>
          <a:bodyPr wrap="square" rtlCol="0" anchor="ctr" anchorCtr="0">
            <a:spAutoFit/>
          </a:bodyPr>
          <a:lstStyle/>
          <a:p>
            <a:pPr algn="ctr"/>
            <a:r>
              <a:rPr lang="en-US" sz="2800" dirty="0">
                <a:solidFill>
                  <a:srgbClr val="003399"/>
                </a:solidFill>
              </a:rPr>
              <a:t>Average Labor Productivity and Social Infrastructure</a:t>
            </a:r>
          </a:p>
        </p:txBody>
      </p:sp>
      <p:sp>
        <p:nvSpPr>
          <p:cNvPr id="7" name="TextBox 6"/>
          <p:cNvSpPr txBox="1"/>
          <p:nvPr/>
        </p:nvSpPr>
        <p:spPr>
          <a:xfrm>
            <a:off x="640080" y="5283370"/>
            <a:ext cx="7863840" cy="1631216"/>
          </a:xfrm>
          <a:prstGeom prst="rect">
            <a:avLst/>
          </a:prstGeom>
          <a:noFill/>
        </p:spPr>
        <p:txBody>
          <a:bodyPr wrap="square" rtlCol="0" anchor="ctr">
            <a:spAutoFit/>
          </a:bodyPr>
          <a:lstStyle/>
          <a:p>
            <a:r>
              <a:rPr lang="en-US" sz="2000" dirty="0">
                <a:solidFill>
                  <a:srgbClr val="CC0000"/>
                </a:solidFill>
              </a:rPr>
              <a:t>Social infrastructure index: government quality + openness to trade</a:t>
            </a:r>
          </a:p>
          <a:p>
            <a:r>
              <a:rPr lang="en-US" sz="2000" dirty="0">
                <a:solidFill>
                  <a:srgbClr val="CC0000"/>
                </a:solidFill>
              </a:rPr>
              <a:t>This is a correlation not necessarily causation.</a:t>
            </a:r>
          </a:p>
          <a:p>
            <a:r>
              <a:rPr lang="en-US" sz="2000" dirty="0">
                <a:solidFill>
                  <a:srgbClr val="CC0000"/>
                </a:solidFill>
              </a:rPr>
              <a:t>Source:  Hall and Jones (1999), </a:t>
            </a:r>
            <a:r>
              <a:rPr lang="en-US" sz="2000" dirty="0">
                <a:solidFill>
                  <a:srgbClr val="CC0000"/>
                </a:solidFill>
                <a:hlinkClick r:id="rId3"/>
              </a:rPr>
              <a:t>“Why Do Some Countries Produce So Much More Output per Worker than Others?”</a:t>
            </a:r>
            <a:endParaRPr lang="en-US" sz="2000" dirty="0">
              <a:solidFill>
                <a:srgbClr val="CC0000"/>
              </a:solidFill>
            </a:endParaRPr>
          </a:p>
          <a:p>
            <a:endParaRPr lang="en-US" sz="2000" dirty="0">
              <a:solidFill>
                <a:srgbClr val="CC0000"/>
              </a:solidFill>
            </a:endParaRP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sp>
        <p:nvSpPr>
          <p:cNvPr id="2" name="TextBox 1"/>
          <p:cNvSpPr txBox="1"/>
          <p:nvPr/>
        </p:nvSpPr>
        <p:spPr>
          <a:xfrm>
            <a:off x="2971800" y="3505200"/>
            <a:ext cx="533400" cy="369332"/>
          </a:xfrm>
          <a:prstGeom prst="rect">
            <a:avLst/>
          </a:prstGeom>
          <a:solidFill>
            <a:schemeClr val="bg1"/>
          </a:solidFill>
        </p:spPr>
        <p:txBody>
          <a:bodyPr wrap="square" rtlCol="0">
            <a:spAutoFit/>
          </a:bodyPr>
          <a:lstStyle/>
          <a:p>
            <a:endParaRPr 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626" y="641788"/>
            <a:ext cx="5984748" cy="455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41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Can Increases in K*/N* Explain Growth?      The Case of Physical Capital</a:t>
            </a:r>
          </a:p>
          <a:p>
            <a:pPr marL="365760" indent="-365760">
              <a:spcBef>
                <a:spcPts val="3000"/>
              </a:spcBef>
              <a:buClr>
                <a:srgbClr val="003399"/>
              </a:buClr>
            </a:pPr>
            <a:r>
              <a:rPr lang="en-US" sz="2800" dirty="0"/>
              <a:t>An increase in K*/N* will raise Y*/POP, and there have been periods when capital accumulation was important to growth.</a:t>
            </a:r>
          </a:p>
          <a:p>
            <a:pPr marL="365760" indent="-365760">
              <a:spcBef>
                <a:spcPts val="3000"/>
              </a:spcBef>
              <a:buClr>
                <a:srgbClr val="003399"/>
              </a:buClr>
            </a:pPr>
            <a:r>
              <a:rPr lang="en-US" sz="2800" dirty="0"/>
              <a:t>But, diminishing returns means that doubling K*/N* less than doubles Y*/POP.</a:t>
            </a:r>
          </a:p>
          <a:p>
            <a:pPr marL="365760" indent="-365760">
              <a:spcBef>
                <a:spcPts val="3000"/>
              </a:spcBef>
              <a:buClr>
                <a:srgbClr val="003399"/>
              </a:buClr>
            </a:pPr>
            <a:r>
              <a:rPr lang="en-US" sz="2800" dirty="0"/>
              <a:t>Observed increases in K*/N* tend to follow Y*/N*, i.e. more valuable production tends to require more valuable capital equipment.</a:t>
            </a:r>
            <a:endParaRPr lang="en-US" dirty="0"/>
          </a:p>
        </p:txBody>
      </p:sp>
    </p:spTree>
    <p:extLst>
      <p:ext uri="{BB962C8B-B14F-4D97-AF65-F5344CB8AC3E}">
        <p14:creationId xmlns:p14="http://schemas.microsoft.com/office/powerpoint/2010/main" val="2631782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Can Increases in K*/N* Explain Growth?</a:t>
            </a:r>
          </a:p>
          <a:p>
            <a:pPr marL="0" indent="0" algn="ctr">
              <a:spcBef>
                <a:spcPts val="0"/>
              </a:spcBef>
              <a:buClr>
                <a:srgbClr val="0000FF"/>
              </a:buClr>
              <a:buNone/>
            </a:pPr>
            <a:r>
              <a:rPr lang="en-US" dirty="0">
                <a:solidFill>
                  <a:srgbClr val="003399"/>
                </a:solidFill>
              </a:rPr>
              <a:t>The Case of Human Capital</a:t>
            </a:r>
          </a:p>
          <a:p>
            <a:pPr marL="365760" indent="-365760">
              <a:spcBef>
                <a:spcPts val="3000"/>
              </a:spcBef>
              <a:buClr>
                <a:srgbClr val="003399"/>
              </a:buClr>
            </a:pPr>
            <a:r>
              <a:rPr lang="en-US" sz="2800" dirty="0"/>
              <a:t>Human capital has increased substantially over the past 100+ years.</a:t>
            </a:r>
          </a:p>
          <a:p>
            <a:pPr marL="365760" indent="-365760">
              <a:spcBef>
                <a:spcPts val="3000"/>
              </a:spcBef>
              <a:buClr>
                <a:srgbClr val="003399"/>
              </a:buClr>
            </a:pPr>
            <a:r>
              <a:rPr lang="en-US" sz="2800" dirty="0"/>
              <a:t>The increases account for a substantial amount of the observed rise in Y*/POP over time.</a:t>
            </a:r>
          </a:p>
          <a:p>
            <a:pPr marL="365760" indent="-365760">
              <a:spcBef>
                <a:spcPts val="3000"/>
              </a:spcBef>
              <a:buClr>
                <a:srgbClr val="003399"/>
              </a:buClr>
            </a:pPr>
            <a:r>
              <a:rPr lang="en-US" sz="2800" dirty="0">
                <a:hlinkClick r:id="rId3"/>
              </a:rPr>
              <a:t>Gethin (2024) </a:t>
            </a:r>
            <a:r>
              <a:rPr lang="en-US" sz="2800" dirty="0"/>
              <a:t>is a brand new study looking at the impact of education on growth worldwide.</a:t>
            </a:r>
            <a:endParaRPr lang="en-US" dirty="0"/>
          </a:p>
        </p:txBody>
      </p:sp>
    </p:spTree>
    <p:extLst>
      <p:ext uri="{BB962C8B-B14F-4D97-AF65-F5344CB8AC3E}">
        <p14:creationId xmlns:p14="http://schemas.microsoft.com/office/powerpoint/2010/main" val="1534582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959E-CB8A-47F2-B3CC-85817A5B56E7}"/>
              </a:ext>
            </a:extLst>
          </p:cNvPr>
          <p:cNvSpPr>
            <a:spLocks noGrp="1"/>
          </p:cNvSpPr>
          <p:nvPr>
            <p:ph type="title"/>
          </p:nvPr>
        </p:nvSpPr>
        <p:spPr/>
        <p:txBody>
          <a:bodyPr>
            <a:normAutofit fontScale="90000"/>
          </a:bodyPr>
          <a:lstStyle/>
          <a:p>
            <a:r>
              <a:rPr lang="en-US" dirty="0"/>
              <a:t>Adult Literacy and Graduation Rates</a:t>
            </a:r>
          </a:p>
        </p:txBody>
      </p:sp>
      <p:sp>
        <p:nvSpPr>
          <p:cNvPr id="3" name="Content Placeholder 2">
            <a:extLst>
              <a:ext uri="{FF2B5EF4-FFF2-40B4-BE49-F238E27FC236}">
                <a16:creationId xmlns:a16="http://schemas.microsoft.com/office/drawing/2014/main" id="{6288D31E-4683-4F18-8D28-089859F1B8B9}"/>
              </a:ext>
            </a:extLst>
          </p:cNvPr>
          <p:cNvSpPr>
            <a:spLocks noGrp="1"/>
          </p:cNvSpPr>
          <p:nvPr>
            <p:ph idx="1"/>
          </p:nvPr>
        </p:nvSpPr>
        <p:spPr>
          <a:xfrm>
            <a:off x="457200" y="1600200"/>
            <a:ext cx="3984626" cy="393853"/>
          </a:xfrm>
        </p:spPr>
        <p:txBody>
          <a:bodyPr>
            <a:normAutofit/>
          </a:bodyPr>
          <a:lstStyle/>
          <a:p>
            <a:pPr marL="0" indent="0">
              <a:buNone/>
            </a:pPr>
            <a:r>
              <a:rPr lang="en-US" sz="1600" dirty="0"/>
              <a:t>Adult Literacy Rates Vary Across Regions</a:t>
            </a:r>
          </a:p>
        </p:txBody>
      </p:sp>
      <p:pic>
        <p:nvPicPr>
          <p:cNvPr id="14" name="Picture Placeholder 13" descr="A horizontal bar graph shows the adult literacy rate in different regions.&#10;The adult literacy rates in percent are as follows.&#10;Sub-Saharan: 64 percent; South Asia: 71 percent; Middle East and North Africa: 80 percent; Latin America and Caribbean: 94 percent; East Asia and Pacific: 96 percent; Europe and Central Asia: 99 percent; and North America: 100 percent.">
            <a:extLst>
              <a:ext uri="{FF2B5EF4-FFF2-40B4-BE49-F238E27FC236}">
                <a16:creationId xmlns:a16="http://schemas.microsoft.com/office/drawing/2014/main" id="{947EF891-00A3-48DE-8402-7D6D1046A068}"/>
              </a:ext>
            </a:extLst>
          </p:cNvPr>
          <p:cNvPicPr>
            <a:picLocks noGrp="1" noChangeAspect="1"/>
          </p:cNvPicPr>
          <p:nvPr>
            <p:ph type="pic" sz="quarter" idx="10"/>
          </p:nvPr>
        </p:nvPicPr>
        <p:blipFill>
          <a:blip r:embed="rId3"/>
          <a:stretch>
            <a:fillRect/>
          </a:stretch>
        </p:blipFill>
        <p:spPr>
          <a:xfrm>
            <a:off x="623061" y="2060155"/>
            <a:ext cx="3664527" cy="4267200"/>
          </a:xfrm>
          <a:prstGeom prst="rect">
            <a:avLst/>
          </a:prstGeom>
        </p:spPr>
      </p:pic>
      <p:sp>
        <p:nvSpPr>
          <p:cNvPr id="10" name="Content Placeholder 9">
            <a:extLst>
              <a:ext uri="{FF2B5EF4-FFF2-40B4-BE49-F238E27FC236}">
                <a16:creationId xmlns:a16="http://schemas.microsoft.com/office/drawing/2014/main" id="{ABAB660E-F4A7-4B19-8DA4-21A27353420B}"/>
              </a:ext>
            </a:extLst>
          </p:cNvPr>
          <p:cNvSpPr>
            <a:spLocks noGrp="1"/>
          </p:cNvSpPr>
          <p:nvPr>
            <p:ph idx="12"/>
          </p:nvPr>
        </p:nvSpPr>
        <p:spPr>
          <a:xfrm>
            <a:off x="4516915" y="1600200"/>
            <a:ext cx="4568328" cy="393853"/>
          </a:xfrm>
        </p:spPr>
        <p:txBody>
          <a:bodyPr>
            <a:noAutofit/>
          </a:bodyPr>
          <a:lstStyle/>
          <a:p>
            <a:pPr marL="0" indent="0">
              <a:buNone/>
            </a:pPr>
            <a:r>
              <a:rPr lang="en-US" sz="1600" dirty="0"/>
              <a:t>U.S. High School and College Graduation Rates</a:t>
            </a:r>
          </a:p>
        </p:txBody>
      </p:sp>
      <p:pic>
        <p:nvPicPr>
          <p:cNvPr id="15" name="Picture Placeholder 14" descr="A graph plots the number of high school graduates and college graduates from 1900 to 2017.&#10;The graph has years along the horizontal axis and the share of people aged 25 plus along the vertical axis. The curve representing High school graduates shows 14 percent in 1900, increases gradually to 25 percent in 1940, increases sharply to 75 percent in 1980, and continues to increase to reach 90 percent in 2017. The curve representing College graduates shows 3 percent in 1900 and increases gradually to 10 percent in 1940, 25 percent in 1980, and 36 percent in 2017.">
            <a:extLst>
              <a:ext uri="{FF2B5EF4-FFF2-40B4-BE49-F238E27FC236}">
                <a16:creationId xmlns:a16="http://schemas.microsoft.com/office/drawing/2014/main" id="{B9FD82FF-A334-437C-8E96-D32C990F4C7F}"/>
              </a:ext>
            </a:extLst>
          </p:cNvPr>
          <p:cNvPicPr>
            <a:picLocks noGrp="1" noChangeAspect="1"/>
          </p:cNvPicPr>
          <p:nvPr>
            <p:ph type="pic" sz="quarter" idx="11"/>
          </p:nvPr>
        </p:nvPicPr>
        <p:blipFill>
          <a:blip r:embed="rId4"/>
          <a:stretch>
            <a:fillRect/>
          </a:stretch>
        </p:blipFill>
        <p:spPr>
          <a:xfrm>
            <a:off x="4743130" y="2121530"/>
            <a:ext cx="4053840" cy="3916680"/>
          </a:xfrm>
          <a:prstGeom prst="rect">
            <a:avLst/>
          </a:prstGeom>
        </p:spPr>
      </p:pic>
    </p:spTree>
    <p:extLst>
      <p:ext uri="{BB962C8B-B14F-4D97-AF65-F5344CB8AC3E}">
        <p14:creationId xmlns:p14="http://schemas.microsoft.com/office/powerpoint/2010/main" val="3208996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the world's working age population&#10;&#10;Description automatically generated">
            <a:extLst>
              <a:ext uri="{FF2B5EF4-FFF2-40B4-BE49-F238E27FC236}">
                <a16:creationId xmlns:a16="http://schemas.microsoft.com/office/drawing/2014/main" id="{FD55DEF2-F61B-FED8-3D8B-A58D125301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406" y="6926"/>
            <a:ext cx="8653194" cy="6686560"/>
          </a:xfrm>
        </p:spPr>
      </p:pic>
      <p:sp>
        <p:nvSpPr>
          <p:cNvPr id="3" name="TextBox 2"/>
          <p:cNvSpPr txBox="1"/>
          <p:nvPr/>
        </p:nvSpPr>
        <p:spPr>
          <a:xfrm>
            <a:off x="640080" y="6047155"/>
            <a:ext cx="7863840" cy="646331"/>
          </a:xfrm>
          <a:prstGeom prst="rect">
            <a:avLst/>
          </a:prstGeom>
          <a:noFill/>
        </p:spPr>
        <p:txBody>
          <a:bodyPr wrap="square" rtlCol="0" anchor="ctr">
            <a:spAutoFit/>
          </a:bodyPr>
          <a:lstStyle/>
          <a:p>
            <a:r>
              <a:rPr lang="en-US" dirty="0">
                <a:solidFill>
                  <a:srgbClr val="CC0000"/>
                </a:solidFill>
              </a:rPr>
              <a:t>Source: </a:t>
            </a:r>
            <a:r>
              <a:rPr lang="en-US" i="1" dirty="0">
                <a:solidFill>
                  <a:srgbClr val="CC0000"/>
                </a:solidFill>
                <a:hlinkClick r:id="rId4"/>
              </a:rPr>
              <a:t>Gethin (2024).</a:t>
            </a:r>
            <a:r>
              <a:rPr lang="en-US" dirty="0">
                <a:solidFill>
                  <a:srgbClr val="CC0000"/>
                </a:solidFill>
                <a:hlinkClick r:id="rId4"/>
              </a:rPr>
              <a:t> </a:t>
            </a:r>
            <a:r>
              <a:rPr lang="en-US" dirty="0">
                <a:solidFill>
                  <a:srgbClr val="CC0000"/>
                </a:solidFill>
              </a:rPr>
              <a:t>Primary=elementary school (age 6-12), Secondary=high-school (age 12-18), Tertiary=university (age 18+)</a:t>
            </a:r>
          </a:p>
        </p:txBody>
      </p:sp>
    </p:spTree>
    <p:extLst>
      <p:ext uri="{BB962C8B-B14F-4D97-AF65-F5344CB8AC3E}">
        <p14:creationId xmlns:p14="http://schemas.microsoft.com/office/powerpoint/2010/main" val="2530818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the number of schools&#10;&#10;Description automatically generated with medium confidence">
            <a:extLst>
              <a:ext uri="{FF2B5EF4-FFF2-40B4-BE49-F238E27FC236}">
                <a16:creationId xmlns:a16="http://schemas.microsoft.com/office/drawing/2014/main" id="{CD48A28B-0433-5FE5-37FC-8EF55B6C3A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034" y="-14177"/>
            <a:ext cx="8431932" cy="6515584"/>
          </a:xfrm>
        </p:spPr>
      </p:pic>
      <p:sp>
        <p:nvSpPr>
          <p:cNvPr id="3" name="TextBox 2"/>
          <p:cNvSpPr txBox="1"/>
          <p:nvPr/>
        </p:nvSpPr>
        <p:spPr>
          <a:xfrm>
            <a:off x="609600" y="5763462"/>
            <a:ext cx="7894320" cy="923330"/>
          </a:xfrm>
          <a:prstGeom prst="rect">
            <a:avLst/>
          </a:prstGeom>
          <a:noFill/>
        </p:spPr>
        <p:txBody>
          <a:bodyPr wrap="square" rtlCol="0" anchor="ctr">
            <a:spAutoFit/>
          </a:bodyPr>
          <a:lstStyle/>
          <a:p>
            <a:r>
              <a:rPr lang="en-US" dirty="0">
                <a:solidFill>
                  <a:srgbClr val="CC0000"/>
                </a:solidFill>
              </a:rPr>
              <a:t>The graph displays the extra-earnings in % for having 1 extra year of education in the primary range (blue), secondary (red), tertiary (green), and average (black).</a:t>
            </a:r>
          </a:p>
          <a:p>
            <a:r>
              <a:rPr lang="en-US" dirty="0">
                <a:solidFill>
                  <a:srgbClr val="CC0000"/>
                </a:solidFill>
              </a:rPr>
              <a:t>Source: </a:t>
            </a:r>
            <a:r>
              <a:rPr lang="en-US" i="1" dirty="0">
                <a:solidFill>
                  <a:srgbClr val="CC0000"/>
                </a:solidFill>
                <a:hlinkClick r:id="rId4"/>
              </a:rPr>
              <a:t>Gethin (2024).</a:t>
            </a:r>
            <a:r>
              <a:rPr lang="en-US" dirty="0">
                <a:solidFill>
                  <a:srgbClr val="CC0000"/>
                </a:solidFill>
                <a:hlinkClick r:id="rId4"/>
              </a:rPr>
              <a:t> </a:t>
            </a:r>
            <a:endParaRPr lang="en-US" dirty="0">
              <a:solidFill>
                <a:srgbClr val="CC0000"/>
              </a:solidFill>
            </a:endParaRPr>
          </a:p>
        </p:txBody>
      </p:sp>
    </p:spTree>
    <p:extLst>
      <p:ext uri="{BB962C8B-B14F-4D97-AF65-F5344CB8AC3E}">
        <p14:creationId xmlns:p14="http://schemas.microsoft.com/office/powerpoint/2010/main" val="1500636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growth and income percentage&#10;&#10;Description automatically generated with medium confidence">
            <a:extLst>
              <a:ext uri="{FF2B5EF4-FFF2-40B4-BE49-F238E27FC236}">
                <a16:creationId xmlns:a16="http://schemas.microsoft.com/office/drawing/2014/main" id="{EC6BDE1F-850D-D958-27C9-D029A4A845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76200"/>
            <a:ext cx="8184776" cy="6324600"/>
          </a:xfrm>
        </p:spPr>
      </p:pic>
      <p:sp>
        <p:nvSpPr>
          <p:cNvPr id="3" name="TextBox 2"/>
          <p:cNvSpPr txBox="1"/>
          <p:nvPr/>
        </p:nvSpPr>
        <p:spPr>
          <a:xfrm>
            <a:off x="640080" y="6185654"/>
            <a:ext cx="7863840" cy="369332"/>
          </a:xfrm>
          <a:prstGeom prst="rect">
            <a:avLst/>
          </a:prstGeom>
          <a:noFill/>
        </p:spPr>
        <p:txBody>
          <a:bodyPr wrap="square" rtlCol="0" anchor="ctr">
            <a:spAutoFit/>
          </a:bodyPr>
          <a:lstStyle/>
          <a:p>
            <a:r>
              <a:rPr lang="en-US" dirty="0">
                <a:solidFill>
                  <a:srgbClr val="CC0000"/>
                </a:solidFill>
              </a:rPr>
              <a:t>Source: </a:t>
            </a:r>
            <a:r>
              <a:rPr lang="en-US" i="1" dirty="0">
                <a:solidFill>
                  <a:srgbClr val="CC0000"/>
                </a:solidFill>
                <a:hlinkClick r:id="rId4"/>
              </a:rPr>
              <a:t>Gethin (2024).</a:t>
            </a:r>
            <a:endParaRPr lang="en-US" dirty="0">
              <a:solidFill>
                <a:srgbClr val="CC0000"/>
              </a:solidFill>
            </a:endParaRPr>
          </a:p>
        </p:txBody>
      </p:sp>
    </p:spTree>
    <p:extLst>
      <p:ext uri="{BB962C8B-B14F-4D97-AF65-F5344CB8AC3E}">
        <p14:creationId xmlns:p14="http://schemas.microsoft.com/office/powerpoint/2010/main" val="3019537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Technological change is a key determinant of economic growth</a:t>
            </a:r>
          </a:p>
          <a:p>
            <a:pPr marL="0" indent="0" algn="ctr">
              <a:spcBef>
                <a:spcPts val="1800"/>
              </a:spcBef>
              <a:buClr>
                <a:srgbClr val="0000FF"/>
              </a:buClr>
              <a:buNone/>
            </a:pPr>
            <a:endParaRPr lang="en-US" dirty="0">
              <a:solidFill>
                <a:srgbClr val="003399"/>
              </a:solidFill>
            </a:endParaRPr>
          </a:p>
          <a:p>
            <a:pPr marL="0" indent="0" algn="ctr">
              <a:spcBef>
                <a:spcPts val="1800"/>
              </a:spcBef>
              <a:buClr>
                <a:srgbClr val="0000FF"/>
              </a:buClr>
              <a:buNone/>
            </a:pPr>
            <a:endParaRPr lang="en-US" dirty="0">
              <a:solidFill>
                <a:srgbClr val="003399"/>
              </a:solidFill>
            </a:endParaRPr>
          </a:p>
          <a:p>
            <a:pPr marL="365760" indent="-365760">
              <a:spcBef>
                <a:spcPts val="3000"/>
              </a:spcBef>
              <a:buClr>
                <a:srgbClr val="003399"/>
              </a:buClr>
            </a:pPr>
            <a:r>
              <a:rPr lang="en-US" sz="2800" dirty="0"/>
              <a:t>Argument by elimination:  What is not explained by N*/POP or K*/N*, must be explained by T.</a:t>
            </a:r>
            <a:endParaRPr lang="en-US" dirty="0"/>
          </a:p>
        </p:txBody>
      </p:sp>
      <p:grpSp>
        <p:nvGrpSpPr>
          <p:cNvPr id="3" name="Group 2"/>
          <p:cNvGrpSpPr/>
          <p:nvPr/>
        </p:nvGrpSpPr>
        <p:grpSpPr>
          <a:xfrm>
            <a:off x="2918753" y="1752600"/>
            <a:ext cx="3306495" cy="780098"/>
            <a:chOff x="3048000" y="4347717"/>
            <a:chExt cx="3306495" cy="780098"/>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744" y="4373198"/>
              <a:ext cx="674751" cy="71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347717"/>
              <a:ext cx="1835087" cy="78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92270" y="4495800"/>
              <a:ext cx="304800" cy="461665"/>
            </a:xfrm>
            <a:prstGeom prst="rect">
              <a:avLst/>
            </a:prstGeom>
            <a:noFill/>
          </p:spPr>
          <p:txBody>
            <a:bodyPr wrap="square" rtlCol="0">
              <a:spAutoFit/>
            </a:bodyPr>
            <a:lstStyle/>
            <a:p>
              <a:r>
                <a:rPr lang="en-US" sz="2400" dirty="0"/>
                <a:t>•</a:t>
              </a:r>
              <a:endParaRPr lang="en-US" sz="2800"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89085"/>
              <a:ext cx="660083" cy="68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4930590" y="1856590"/>
            <a:ext cx="192024" cy="548640"/>
          </a:xfrm>
          <a:prstGeom prst="rect">
            <a:avLst/>
          </a:prstGeom>
          <a:solidFill>
            <a:srgbClr val="CC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14871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IV.  Sources of Technological Progress</a:t>
            </a:r>
            <a:endParaRPr lang="en-US" sz="3200" i="1" cap="small" dirty="0">
              <a:solidFill>
                <a:srgbClr val="CC0000"/>
              </a:solidFill>
            </a:endParaRPr>
          </a:p>
        </p:txBody>
      </p:sp>
    </p:spTree>
    <p:extLst>
      <p:ext uri="{BB962C8B-B14F-4D97-AF65-F5344CB8AC3E}">
        <p14:creationId xmlns:p14="http://schemas.microsoft.com/office/powerpoint/2010/main" val="347872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History of Economic Growth</a:t>
            </a:r>
          </a:p>
          <a:p>
            <a:pPr marL="365760" indent="-365760">
              <a:spcBef>
                <a:spcPts val="2400"/>
              </a:spcBef>
              <a:buClr>
                <a:srgbClr val="003399"/>
              </a:buClr>
            </a:pPr>
            <a:r>
              <a:rPr lang="en-US" sz="2800" dirty="0"/>
              <a:t>Before 19</a:t>
            </a:r>
            <a:r>
              <a:rPr lang="en-US" sz="2800" baseline="30000" dirty="0"/>
              <a:t>th</a:t>
            </a:r>
            <a:r>
              <a:rPr lang="en-US" sz="2800" dirty="0"/>
              <a:t> century, agriculture is the main economic activity, almost no growth in GDP per capita, mostly population growth</a:t>
            </a:r>
          </a:p>
          <a:p>
            <a:pPr marL="365760" indent="-365760">
              <a:spcBef>
                <a:spcPts val="2400"/>
              </a:spcBef>
              <a:buClr>
                <a:srgbClr val="003399"/>
              </a:buClr>
            </a:pPr>
            <a:r>
              <a:rPr lang="en-US" sz="2800" dirty="0"/>
              <a:t>Industrialization starts first in the United Kingdom in 19</a:t>
            </a:r>
            <a:r>
              <a:rPr lang="en-US" sz="2800" baseline="30000" dirty="0"/>
              <a:t>th</a:t>
            </a:r>
            <a:r>
              <a:rPr lang="en-US" sz="2800" dirty="0"/>
              <a:t> century and then spreads to Europe and Western offshoots</a:t>
            </a:r>
          </a:p>
          <a:p>
            <a:pPr marL="365760" indent="-365760">
              <a:spcBef>
                <a:spcPts val="2400"/>
              </a:spcBef>
              <a:buClr>
                <a:srgbClr val="003399"/>
              </a:buClr>
            </a:pPr>
            <a:r>
              <a:rPr lang="en-US" sz="2800" dirty="0"/>
              <a:t>In 20</a:t>
            </a:r>
            <a:r>
              <a:rPr lang="en-US" sz="2800" baseline="30000" dirty="0"/>
              <a:t>th</a:t>
            </a:r>
            <a:r>
              <a:rPr lang="en-US" sz="2800" dirty="0"/>
              <a:t> century, most other regions develop (with some exceptions mostly in sub-Saharan Africa)</a:t>
            </a:r>
          </a:p>
          <a:p>
            <a:pPr marL="365760" indent="-365760">
              <a:spcBef>
                <a:spcPts val="2400"/>
              </a:spcBef>
              <a:buClr>
                <a:srgbClr val="003399"/>
              </a:buClr>
            </a:pPr>
            <a:r>
              <a:rPr lang="en-US" sz="2800" dirty="0"/>
              <a:t>In 21</a:t>
            </a:r>
            <a:r>
              <a:rPr lang="en-US" sz="2800" baseline="30000" dirty="0"/>
              <a:t>st</a:t>
            </a:r>
            <a:r>
              <a:rPr lang="en-US" sz="2800" dirty="0"/>
              <a:t> century, still enormous disparities in GDP per capita across countries</a:t>
            </a:r>
          </a:p>
        </p:txBody>
      </p:sp>
    </p:spTree>
    <p:extLst>
      <p:ext uri="{BB962C8B-B14F-4D97-AF65-F5344CB8AC3E}">
        <p14:creationId xmlns:p14="http://schemas.microsoft.com/office/powerpoint/2010/main" val="3283842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000" dirty="0">
                <a:solidFill>
                  <a:srgbClr val="003399"/>
                </a:solidFill>
              </a:rPr>
              <a:t>Many Factors Are Likely to Affect The Amount of Invention and Innovative Activity</a:t>
            </a:r>
          </a:p>
          <a:p>
            <a:pPr marL="365760" indent="-365760">
              <a:spcBef>
                <a:spcPts val="600"/>
              </a:spcBef>
              <a:buClr>
                <a:srgbClr val="003399"/>
              </a:buClr>
            </a:pPr>
            <a:r>
              <a:rPr lang="en-US" sz="2600" dirty="0"/>
              <a:t>The strength of inventors’ property rights.</a:t>
            </a:r>
          </a:p>
          <a:p>
            <a:pPr marL="365760" indent="-365760">
              <a:spcBef>
                <a:spcPts val="600"/>
              </a:spcBef>
              <a:buClr>
                <a:srgbClr val="003399"/>
              </a:buClr>
            </a:pPr>
            <a:r>
              <a:rPr lang="en-US" sz="2600" dirty="0"/>
              <a:t>Government subsidies or direct funding of research and innovation.</a:t>
            </a:r>
          </a:p>
          <a:p>
            <a:pPr marL="365760" indent="-365760">
              <a:spcBef>
                <a:spcPts val="600"/>
              </a:spcBef>
              <a:buClr>
                <a:srgbClr val="003399"/>
              </a:buClr>
            </a:pPr>
            <a:r>
              <a:rPr lang="en-US" sz="2600" dirty="0"/>
              <a:t>Greater competition; lower barriers to entry.</a:t>
            </a:r>
          </a:p>
          <a:p>
            <a:pPr marL="365760" indent="-365760">
              <a:spcBef>
                <a:spcPts val="600"/>
              </a:spcBef>
              <a:buClr>
                <a:srgbClr val="003399"/>
              </a:buClr>
            </a:pPr>
            <a:r>
              <a:rPr lang="en-US" sz="2600" dirty="0"/>
              <a:t>National emergencies.</a:t>
            </a:r>
          </a:p>
          <a:p>
            <a:pPr marL="365760" indent="-365760">
              <a:spcBef>
                <a:spcPts val="600"/>
              </a:spcBef>
              <a:buClr>
                <a:srgbClr val="003399"/>
              </a:buClr>
            </a:pPr>
            <a:r>
              <a:rPr lang="en-US" sz="2600" dirty="0"/>
              <a:t>The scale of the market (explains why international trade helps growth)</a:t>
            </a:r>
          </a:p>
          <a:p>
            <a:pPr marL="365760" indent="-365760">
              <a:spcBef>
                <a:spcPts val="600"/>
              </a:spcBef>
              <a:buClr>
                <a:srgbClr val="003399"/>
              </a:buClr>
            </a:pPr>
            <a:r>
              <a:rPr lang="en-US" sz="2600" dirty="0"/>
              <a:t>Education.</a:t>
            </a:r>
          </a:p>
          <a:p>
            <a:pPr marL="365760" indent="-365760">
              <a:spcBef>
                <a:spcPts val="600"/>
              </a:spcBef>
              <a:buClr>
                <a:srgbClr val="003399"/>
              </a:buClr>
            </a:pPr>
            <a:r>
              <a:rPr lang="en-US" sz="2600" dirty="0"/>
              <a:t>Consumer tastes for novelty.</a:t>
            </a:r>
          </a:p>
          <a:p>
            <a:pPr marL="365760" indent="-365760">
              <a:spcBef>
                <a:spcPts val="600"/>
              </a:spcBef>
              <a:buClr>
                <a:srgbClr val="003399"/>
              </a:buClr>
            </a:pPr>
            <a:r>
              <a:rPr lang="en-US" sz="2600" dirty="0"/>
              <a:t>Cultural attitudes toward innovation.</a:t>
            </a:r>
          </a:p>
          <a:p>
            <a:pPr marL="365760" indent="-365760">
              <a:spcBef>
                <a:spcPts val="600"/>
              </a:spcBef>
              <a:buClr>
                <a:srgbClr val="003399"/>
              </a:buClr>
            </a:pPr>
            <a:r>
              <a:rPr lang="en-US" sz="2600" dirty="0"/>
              <a:t>…</a:t>
            </a:r>
          </a:p>
        </p:txBody>
      </p:sp>
    </p:spTree>
    <p:extLst>
      <p:ext uri="{BB962C8B-B14F-4D97-AF65-F5344CB8AC3E}">
        <p14:creationId xmlns:p14="http://schemas.microsoft.com/office/powerpoint/2010/main" val="3177388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Does the Free Market Produce the Socially Optimal Amount of Inventive Activity?</a:t>
            </a:r>
          </a:p>
          <a:p>
            <a:pPr marL="365760" indent="-365760">
              <a:spcBef>
                <a:spcPts val="3000"/>
              </a:spcBef>
              <a:buClr>
                <a:srgbClr val="003399"/>
              </a:buClr>
            </a:pPr>
            <a:r>
              <a:rPr lang="en-US" sz="2800" dirty="0"/>
              <a:t>Almost certainly not: Inventions appear to have large positive externalities</a:t>
            </a:r>
          </a:p>
          <a:p>
            <a:pPr marL="365760" indent="-365760">
              <a:spcBef>
                <a:spcPts val="3000"/>
              </a:spcBef>
              <a:buClr>
                <a:srgbClr val="003399"/>
              </a:buClr>
            </a:pPr>
            <a:r>
              <a:rPr lang="en-US" sz="2800" dirty="0"/>
              <a:t>This is especially true for basic science.</a:t>
            </a:r>
          </a:p>
        </p:txBody>
      </p:sp>
    </p:spTree>
    <p:extLst>
      <p:ext uri="{BB962C8B-B14F-4D97-AF65-F5344CB8AC3E}">
        <p14:creationId xmlns:p14="http://schemas.microsoft.com/office/powerpoint/2010/main" val="685993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Policies to Encourage Technological Progress</a:t>
            </a:r>
          </a:p>
          <a:p>
            <a:pPr marL="365760" indent="-365760">
              <a:spcBef>
                <a:spcPts val="3000"/>
              </a:spcBef>
              <a:buClr>
                <a:srgbClr val="003399"/>
              </a:buClr>
            </a:pPr>
            <a:r>
              <a:rPr lang="en-US" sz="2800" dirty="0"/>
              <a:t>Increase education.</a:t>
            </a:r>
          </a:p>
          <a:p>
            <a:pPr marL="365760" indent="-365760">
              <a:spcBef>
                <a:spcPts val="2100"/>
              </a:spcBef>
              <a:buClr>
                <a:srgbClr val="003399"/>
              </a:buClr>
            </a:pPr>
            <a:r>
              <a:rPr lang="en-US" sz="2800" dirty="0"/>
              <a:t>Subsidize research and development, particularly for basic science.</a:t>
            </a:r>
          </a:p>
          <a:p>
            <a:pPr marL="365760" indent="-365760">
              <a:spcBef>
                <a:spcPts val="2100"/>
              </a:spcBef>
              <a:buClr>
                <a:srgbClr val="003399"/>
              </a:buClr>
            </a:pPr>
            <a:r>
              <a:rPr lang="en-US" sz="2800" dirty="0"/>
              <a:t>And remember that better institutions are a form of technological progress—which is especially relevant to poor countries.</a:t>
            </a:r>
          </a:p>
        </p:txBody>
      </p:sp>
    </p:spTree>
    <p:extLst>
      <p:ext uri="{BB962C8B-B14F-4D97-AF65-F5344CB8AC3E}">
        <p14:creationId xmlns:p14="http://schemas.microsoft.com/office/powerpoint/2010/main" val="1036349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228600"/>
            <a:ext cx="8046720" cy="6035040"/>
          </a:xfrm>
          <a:noFill/>
        </p:spPr>
        <p:txBody>
          <a:bodyPr tIns="0" bIns="0">
            <a:noAutofit/>
          </a:bodyPr>
          <a:lstStyle/>
          <a:p>
            <a:pPr marL="0" indent="0" algn="ctr">
              <a:spcBef>
                <a:spcPts val="1800"/>
              </a:spcBef>
              <a:buClr>
                <a:srgbClr val="0000FF"/>
              </a:buClr>
              <a:buNone/>
            </a:pPr>
            <a:r>
              <a:rPr lang="en-US" sz="3000" dirty="0">
                <a:solidFill>
                  <a:srgbClr val="003399"/>
                </a:solidFill>
              </a:rPr>
              <a:t>Messages about Cross-Country Income Differences</a:t>
            </a:r>
          </a:p>
          <a:p>
            <a:pPr marL="365760" indent="-365760">
              <a:spcBef>
                <a:spcPts val="2400"/>
              </a:spcBef>
              <a:buClr>
                <a:srgbClr val="003399"/>
              </a:buClr>
            </a:pPr>
            <a:r>
              <a:rPr lang="en-US" sz="2750" dirty="0"/>
              <a:t>Differences in the normal employment-to-population ratio are not very important.</a:t>
            </a:r>
          </a:p>
          <a:p>
            <a:pPr marL="365760" indent="-365760">
              <a:spcBef>
                <a:spcPts val="1800"/>
              </a:spcBef>
              <a:buClr>
                <a:srgbClr val="003399"/>
              </a:buClr>
            </a:pPr>
            <a:r>
              <a:rPr lang="en-US" sz="2750" dirty="0"/>
              <a:t>Variations in normal capital per worker (both physical and human) and in technology are both very important.</a:t>
            </a:r>
          </a:p>
          <a:p>
            <a:pPr marL="365760" indent="-365760">
              <a:spcBef>
                <a:spcPts val="1800"/>
              </a:spcBef>
              <a:buClr>
                <a:srgbClr val="003399"/>
              </a:buClr>
            </a:pPr>
            <a:r>
              <a:rPr lang="en-US" sz="2750" dirty="0"/>
              <a:t>A reasonable approximation is that normal capital per worker and technology are each responsible for half of cross-country income differences.</a:t>
            </a:r>
          </a:p>
          <a:p>
            <a:pPr marL="365760" indent="-365760">
              <a:spcBef>
                <a:spcPts val="1800"/>
              </a:spcBef>
              <a:buClr>
                <a:srgbClr val="003399"/>
              </a:buClr>
            </a:pPr>
            <a:r>
              <a:rPr lang="en-US" sz="2750" dirty="0"/>
              <a:t>The most important type of variation in technology is not variation in knowledge or know-how, but variation in institutions.</a:t>
            </a:r>
          </a:p>
        </p:txBody>
      </p:sp>
    </p:spTree>
    <p:extLst>
      <p:ext uri="{BB962C8B-B14F-4D97-AF65-F5344CB8AC3E}">
        <p14:creationId xmlns:p14="http://schemas.microsoft.com/office/powerpoint/2010/main" val="1349160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References</a:t>
            </a:r>
          </a:p>
          <a:p>
            <a:pPr marL="365760" indent="-365760">
              <a:spcBef>
                <a:spcPts val="2400"/>
              </a:spcBef>
              <a:buClr>
                <a:srgbClr val="003399"/>
              </a:buClr>
            </a:pPr>
            <a:r>
              <a:rPr lang="en-US" sz="2800" dirty="0">
                <a:hlinkClick r:id="rId3"/>
              </a:rPr>
              <a:t>CORE-The Economy</a:t>
            </a:r>
            <a:r>
              <a:rPr lang="en-US" sz="2800" dirty="0"/>
              <a:t>, Chapter 16.</a:t>
            </a:r>
          </a:p>
          <a:p>
            <a:pPr marL="365760" indent="-365760">
              <a:spcBef>
                <a:spcPts val="2400"/>
              </a:spcBef>
              <a:buClr>
                <a:srgbClr val="003399"/>
              </a:buClr>
            </a:pPr>
            <a:r>
              <a:rPr lang="en-US" sz="2800" dirty="0"/>
              <a:t>Principles of Economics, Chapter 19.</a:t>
            </a:r>
          </a:p>
        </p:txBody>
      </p:sp>
    </p:spTree>
    <p:extLst>
      <p:ext uri="{BB962C8B-B14F-4D97-AF65-F5344CB8AC3E}">
        <p14:creationId xmlns:p14="http://schemas.microsoft.com/office/powerpoint/2010/main" val="66011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sp>
        <p:nvSpPr>
          <p:cNvPr id="2" name="TextBox 1"/>
          <p:cNvSpPr txBox="1"/>
          <p:nvPr/>
        </p:nvSpPr>
        <p:spPr>
          <a:xfrm>
            <a:off x="2971800" y="3505200"/>
            <a:ext cx="533400" cy="369332"/>
          </a:xfrm>
          <a:prstGeom prst="rect">
            <a:avLst/>
          </a:prstGeom>
          <a:solidFill>
            <a:schemeClr val="bg1"/>
          </a:solidFill>
        </p:spPr>
        <p:txBody>
          <a:bodyPr wrap="square" rtlCol="0">
            <a:spAutoFit/>
          </a:bodyPr>
          <a:lstStyle/>
          <a:p>
            <a:endParaRPr lang="en-US" dirty="0"/>
          </a:p>
        </p:txBody>
      </p:sp>
      <p:pic>
        <p:nvPicPr>
          <p:cNvPr id="8" name="Picture 7" descr="A graph of different colored lines&#10;&#10;Description automatically generated">
            <a:extLst>
              <a:ext uri="{FF2B5EF4-FFF2-40B4-BE49-F238E27FC236}">
                <a16:creationId xmlns:a16="http://schemas.microsoft.com/office/drawing/2014/main" id="{69400D27-403A-5E72-A46D-260757A33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4" y="-24809"/>
            <a:ext cx="8165058" cy="6781800"/>
          </a:xfrm>
          <a:prstGeom prst="rect">
            <a:avLst/>
          </a:prstGeom>
        </p:spPr>
      </p:pic>
    </p:spTree>
    <p:extLst>
      <p:ext uri="{BB962C8B-B14F-4D97-AF65-F5344CB8AC3E}">
        <p14:creationId xmlns:p14="http://schemas.microsoft.com/office/powerpoint/2010/main" val="405081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noFill/>
        </p:spPr>
        <p:txBody>
          <a:bodyPr tIns="0" bIns="0">
            <a:noAutofit/>
          </a:bodyPr>
          <a:lstStyle/>
          <a:p>
            <a:pPr marL="0" indent="0" algn="ctr">
              <a:spcBef>
                <a:spcPts val="1800"/>
              </a:spcBef>
              <a:buClr>
                <a:srgbClr val="0000FF"/>
              </a:buClr>
              <a:buNone/>
            </a:pPr>
            <a:r>
              <a:rPr lang="en-US" sz="3050" dirty="0">
                <a:solidFill>
                  <a:srgbClr val="003399"/>
                </a:solidFill>
              </a:rPr>
              <a:t>Issues Relating to Potential Output (GDP)</a:t>
            </a:r>
          </a:p>
          <a:p>
            <a:pPr marL="365760" indent="-365760">
              <a:spcBef>
                <a:spcPts val="2400"/>
              </a:spcBef>
              <a:buClr>
                <a:srgbClr val="003399"/>
              </a:buClr>
            </a:pPr>
            <a:r>
              <a:rPr lang="en-US" sz="2650" dirty="0">
                <a:solidFill>
                  <a:srgbClr val="CC0000"/>
                </a:solidFill>
              </a:rPr>
              <a:t>The </a:t>
            </a:r>
            <a:r>
              <a:rPr lang="en-US" sz="2650" b="1" i="1" dirty="0">
                <a:solidFill>
                  <a:srgbClr val="CC0000"/>
                </a:solidFill>
              </a:rPr>
              <a:t>level </a:t>
            </a:r>
            <a:r>
              <a:rPr lang="en-US" sz="2650" dirty="0">
                <a:solidFill>
                  <a:srgbClr val="CC0000"/>
                </a:solidFill>
              </a:rPr>
              <a:t>of potential output per person.</a:t>
            </a:r>
          </a:p>
          <a:p>
            <a:pPr marL="1097280" lvl="2" indent="-365760">
              <a:spcBef>
                <a:spcPts val="1200"/>
              </a:spcBef>
              <a:buClr>
                <a:srgbClr val="003399"/>
              </a:buClr>
            </a:pPr>
            <a:r>
              <a:rPr lang="en-US" sz="2650" dirty="0"/>
              <a:t>This is an indicator of standards of living.</a:t>
            </a:r>
          </a:p>
          <a:p>
            <a:pPr marL="1097280" lvl="2" indent="-365760">
              <a:spcBef>
                <a:spcPts val="1200"/>
              </a:spcBef>
              <a:buClr>
                <a:srgbClr val="003399"/>
              </a:buClr>
            </a:pPr>
            <a:r>
              <a:rPr lang="en-US" sz="2650" dirty="0"/>
              <a:t>It differs enormously across countries.</a:t>
            </a:r>
          </a:p>
          <a:p>
            <a:pPr marL="1097280" lvl="2" indent="-365760">
              <a:spcBef>
                <a:spcPts val="1200"/>
              </a:spcBef>
              <a:buClr>
                <a:srgbClr val="003399"/>
              </a:buClr>
            </a:pPr>
            <a:r>
              <a:rPr lang="en-US" sz="2650" dirty="0"/>
              <a:t>What are the reasons for this variation?</a:t>
            </a:r>
          </a:p>
          <a:p>
            <a:pPr marL="365760" indent="-365760">
              <a:spcBef>
                <a:spcPts val="1800"/>
              </a:spcBef>
              <a:buClr>
                <a:srgbClr val="003399"/>
              </a:buClr>
            </a:pPr>
            <a:r>
              <a:rPr lang="en-US" sz="2650" dirty="0">
                <a:solidFill>
                  <a:srgbClr val="CC0000"/>
                </a:solidFill>
              </a:rPr>
              <a:t>The </a:t>
            </a:r>
            <a:r>
              <a:rPr lang="en-US" sz="2650" b="1" i="1" dirty="0">
                <a:solidFill>
                  <a:srgbClr val="CC0000"/>
                </a:solidFill>
              </a:rPr>
              <a:t>growth rate </a:t>
            </a:r>
            <a:r>
              <a:rPr lang="en-US" sz="2650" dirty="0">
                <a:solidFill>
                  <a:srgbClr val="CC0000"/>
                </a:solidFill>
              </a:rPr>
              <a:t>of potential output per person over time.</a:t>
            </a:r>
          </a:p>
          <a:p>
            <a:pPr marL="1097280" lvl="2" indent="-365760">
              <a:spcBef>
                <a:spcPts val="1200"/>
              </a:spcBef>
              <a:buClr>
                <a:srgbClr val="003399"/>
              </a:buClr>
            </a:pPr>
            <a:r>
              <a:rPr lang="en-US" sz="2650" dirty="0"/>
              <a:t>In many (but not all) countries, it has grown enormously over time.</a:t>
            </a:r>
          </a:p>
          <a:p>
            <a:pPr marL="1097280" lvl="2" indent="-365760">
              <a:spcBef>
                <a:spcPts val="1200"/>
              </a:spcBef>
              <a:buClr>
                <a:srgbClr val="003399"/>
              </a:buClr>
            </a:pPr>
            <a:r>
              <a:rPr lang="en-US" sz="2650" dirty="0"/>
              <a:t>Over time, small differences in normal growth can have large impacts on standards of living.</a:t>
            </a:r>
          </a:p>
        </p:txBody>
      </p:sp>
    </p:spTree>
    <p:extLst>
      <p:ext uri="{BB962C8B-B14F-4D97-AF65-F5344CB8AC3E}">
        <p14:creationId xmlns:p14="http://schemas.microsoft.com/office/powerpoint/2010/main" val="405066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The Long-Run Consequences of Small Differences in Growth Rates</a:t>
            </a:r>
          </a:p>
          <a:p>
            <a:pPr marL="365760" indent="-365760">
              <a:spcBef>
                <a:spcPts val="3000"/>
              </a:spcBef>
              <a:buClr>
                <a:srgbClr val="003399"/>
              </a:buClr>
            </a:pPr>
            <a:r>
              <a:rPr lang="en-US" sz="2800" dirty="0"/>
              <a:t>Suppose countries A and B start with the same real income per person.</a:t>
            </a:r>
          </a:p>
          <a:p>
            <a:pPr marL="365760" indent="-365760">
              <a:spcBef>
                <a:spcPts val="2400"/>
              </a:spcBef>
              <a:buClr>
                <a:srgbClr val="003399"/>
              </a:buClr>
            </a:pPr>
            <a:r>
              <a:rPr lang="en-US" sz="2800" dirty="0"/>
              <a:t>But annual growth in real income per person is 1 percentage point higher in A than in B (for example, 1% vs. 0%, or 2% vs. 1%).</a:t>
            </a:r>
          </a:p>
          <a:p>
            <a:pPr marL="365760" indent="-365760">
              <a:spcBef>
                <a:spcPts val="2400"/>
              </a:spcBef>
              <a:buClr>
                <a:srgbClr val="003399"/>
              </a:buClr>
            </a:pPr>
            <a:r>
              <a:rPr lang="en-US" sz="2800" dirty="0"/>
              <a:t>For example, Argentina GDP per capita about the same as Western Europe in early 20</a:t>
            </a:r>
            <a:r>
              <a:rPr lang="en-US" sz="2800" baseline="30000" dirty="0"/>
              <a:t>th</a:t>
            </a:r>
            <a:r>
              <a:rPr lang="en-US" sz="2800" dirty="0"/>
              <a:t> century</a:t>
            </a:r>
          </a:p>
        </p:txBody>
      </p:sp>
    </p:spTree>
    <p:extLst>
      <p:ext uri="{BB962C8B-B14F-4D97-AF65-F5344CB8AC3E}">
        <p14:creationId xmlns:p14="http://schemas.microsoft.com/office/powerpoint/2010/main" val="347620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graph with blue lines&#10;&#10;Description automatically generated">
            <a:extLst>
              <a:ext uri="{FF2B5EF4-FFF2-40B4-BE49-F238E27FC236}">
                <a16:creationId xmlns:a16="http://schemas.microsoft.com/office/drawing/2014/main" id="{6F3FC825-C834-0159-61EE-146180E98D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646" y="152400"/>
            <a:ext cx="8474708" cy="5924645"/>
          </a:xfrm>
          <a:solidFill>
            <a:schemeClr val="bg1"/>
          </a:solidFill>
        </p:spPr>
      </p:pic>
      <p:sp>
        <p:nvSpPr>
          <p:cNvPr id="4" name="TextBox 3">
            <a:extLst>
              <a:ext uri="{FF2B5EF4-FFF2-40B4-BE49-F238E27FC236}">
                <a16:creationId xmlns:a16="http://schemas.microsoft.com/office/drawing/2014/main" id="{034235AD-7484-503C-3DCF-55E2EAE7A027}"/>
              </a:ext>
            </a:extLst>
          </p:cNvPr>
          <p:cNvSpPr txBox="1"/>
          <p:nvPr/>
        </p:nvSpPr>
        <p:spPr>
          <a:xfrm>
            <a:off x="152400" y="6172200"/>
            <a:ext cx="9529885" cy="707886"/>
          </a:xfrm>
          <a:prstGeom prst="rect">
            <a:avLst/>
          </a:prstGeom>
          <a:noFill/>
        </p:spPr>
        <p:txBody>
          <a:bodyPr wrap="square" rtlCol="0">
            <a:spAutoFit/>
          </a:bodyPr>
          <a:lstStyle/>
          <a:p>
            <a:r>
              <a:rPr lang="en-US" sz="2000" dirty="0">
                <a:solidFill>
                  <a:srgbClr val="C00000"/>
                </a:solidFill>
              </a:rPr>
              <a:t>Argentina was a rich country in 1900 but lost ground relative to advanced economies</a:t>
            </a:r>
          </a:p>
          <a:p>
            <a:r>
              <a:rPr lang="en-US" sz="2000" dirty="0">
                <a:solidFill>
                  <a:srgbClr val="C00000"/>
                </a:solidFill>
              </a:rPr>
              <a:t>over the next 120 years.</a:t>
            </a:r>
          </a:p>
        </p:txBody>
      </p:sp>
    </p:spTree>
    <p:extLst>
      <p:ext uri="{BB962C8B-B14F-4D97-AF65-F5344CB8AC3E}">
        <p14:creationId xmlns:p14="http://schemas.microsoft.com/office/powerpoint/2010/main" val="256871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3330</Words>
  <Application>Microsoft Macintosh PowerPoint</Application>
  <PresentationFormat>On-screen Show (4:3)</PresentationFormat>
  <Paragraphs>401</Paragraphs>
  <Slides>54</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Arial Narrow</vt:lpstr>
      <vt:lpstr>Calibri</vt:lpstr>
      <vt:lpstr>Office Theme</vt:lpstr>
      <vt:lpstr>Lecture 15 Long-run Economic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 Wages of Laborers in England 1250-1450</vt:lpstr>
      <vt:lpstr>Real Wages of Laborers in England 1250-1640</vt:lpstr>
      <vt:lpstr>PowerPoint Presentation</vt:lpstr>
      <vt:lpstr>Real Wages of Laborers in England 1290-1860</vt:lpstr>
      <vt:lpstr>PowerPoint Presentation</vt:lpstr>
      <vt:lpstr>Industrialization</vt:lpstr>
      <vt:lpstr>Demographic Transition in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Literacy and Graduation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2024-11-05T00:38:56Z</dcterms:modified>
</cp:coreProperties>
</file>