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68" r:id="rId1"/>
  </p:sldMasterIdLst>
  <p:notesMasterIdLst>
    <p:notesMasterId r:id="rId45"/>
  </p:notesMasterIdLst>
  <p:handoutMasterIdLst>
    <p:handoutMasterId r:id="rId46"/>
  </p:handoutMasterIdLst>
  <p:sldIdLst>
    <p:sldId id="778" r:id="rId2"/>
    <p:sldId id="1654" r:id="rId3"/>
    <p:sldId id="1662" r:id="rId4"/>
    <p:sldId id="1705" r:id="rId5"/>
    <p:sldId id="1728" r:id="rId6"/>
    <p:sldId id="1506" r:id="rId7"/>
    <p:sldId id="1546" r:id="rId8"/>
    <p:sldId id="1737" r:id="rId9"/>
    <p:sldId id="1574" r:id="rId10"/>
    <p:sldId id="1726" r:id="rId11"/>
    <p:sldId id="1706" r:id="rId12"/>
    <p:sldId id="1729" r:id="rId13"/>
    <p:sldId id="1709" r:id="rId14"/>
    <p:sldId id="1711" r:id="rId15"/>
    <p:sldId id="1714" r:id="rId16"/>
    <p:sldId id="1528" r:id="rId17"/>
    <p:sldId id="1553" r:id="rId18"/>
    <p:sldId id="1699" r:id="rId19"/>
    <p:sldId id="1602" r:id="rId20"/>
    <p:sldId id="1603" r:id="rId21"/>
    <p:sldId id="1521" r:id="rId22"/>
    <p:sldId id="1550" r:id="rId23"/>
    <p:sldId id="1738" r:id="rId24"/>
    <p:sldId id="1739" r:id="rId25"/>
    <p:sldId id="1727" r:id="rId26"/>
    <p:sldId id="1587" r:id="rId27"/>
    <p:sldId id="1685" r:id="rId28"/>
    <p:sldId id="1715" r:id="rId29"/>
    <p:sldId id="1544" r:id="rId30"/>
    <p:sldId id="1530" r:id="rId31"/>
    <p:sldId id="1717" r:id="rId32"/>
    <p:sldId id="1718" r:id="rId33"/>
    <p:sldId id="1719" r:id="rId34"/>
    <p:sldId id="1720" r:id="rId35"/>
    <p:sldId id="1716" r:id="rId36"/>
    <p:sldId id="1592" r:id="rId37"/>
    <p:sldId id="1736" r:id="rId38"/>
    <p:sldId id="1525" r:id="rId39"/>
    <p:sldId id="1537" r:id="rId40"/>
    <p:sldId id="1731" r:id="rId41"/>
    <p:sldId id="1527" r:id="rId42"/>
    <p:sldId id="1735" r:id="rId43"/>
    <p:sldId id="1701" r:id="rId44"/>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userDrawn="1">
          <p15:clr>
            <a:srgbClr val="A4A3A4"/>
          </p15:clr>
        </p15:guide>
        <p15:guide id="2" pos="22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863D"/>
    <a:srgbClr val="CC0000"/>
    <a:srgbClr val="660066"/>
    <a:srgbClr val="CC3300"/>
    <a:srgbClr val="FF0066"/>
    <a:srgbClr val="1F497D"/>
    <a:srgbClr val="0000CC"/>
    <a:srgbClr val="C7050A"/>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96" autoAdjust="0"/>
    <p:restoredTop sz="73741" autoAdjust="0"/>
  </p:normalViewPr>
  <p:slideViewPr>
    <p:cSldViewPr>
      <p:cViewPr varScale="1">
        <p:scale>
          <a:sx n="92" d="100"/>
          <a:sy n="92" d="100"/>
        </p:scale>
        <p:origin x="2792" y="192"/>
      </p:cViewPr>
      <p:guideLst>
        <p:guide orient="horz" pos="2160"/>
        <p:guide pos="2880"/>
      </p:guideLst>
    </p:cSldViewPr>
  </p:slideViewPr>
  <p:notesTextViewPr>
    <p:cViewPr>
      <p:scale>
        <a:sx n="100" d="100"/>
        <a:sy n="100" d="100"/>
      </p:scale>
      <p:origin x="0" y="0"/>
    </p:cViewPr>
  </p:notesTextViewPr>
  <p:notesViewPr>
    <p:cSldViewPr>
      <p:cViewPr>
        <p:scale>
          <a:sx n="110" d="100"/>
          <a:sy n="110" d="100"/>
        </p:scale>
        <p:origin x="-1506" y="1200"/>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66733" cy="468154"/>
          </a:xfrm>
          <a:prstGeom prst="rect">
            <a:avLst/>
          </a:prstGeom>
        </p:spPr>
        <p:txBody>
          <a:bodyPr vert="horz" lIns="93921" tIns="46960" rIns="93921" bIns="46960" rtlCol="0"/>
          <a:lstStyle>
            <a:lvl1pPr algn="l">
              <a:defRPr sz="1200"/>
            </a:lvl1pPr>
          </a:lstStyle>
          <a:p>
            <a:endParaRPr lang="en-US" dirty="0"/>
          </a:p>
        </p:txBody>
      </p:sp>
      <p:sp>
        <p:nvSpPr>
          <p:cNvPr id="3" name="Date Placeholder 2"/>
          <p:cNvSpPr>
            <a:spLocks noGrp="1"/>
          </p:cNvSpPr>
          <p:nvPr>
            <p:ph type="dt" sz="quarter" idx="1"/>
          </p:nvPr>
        </p:nvSpPr>
        <p:spPr>
          <a:xfrm>
            <a:off x="4008706" y="0"/>
            <a:ext cx="3066733" cy="468154"/>
          </a:xfrm>
          <a:prstGeom prst="rect">
            <a:avLst/>
          </a:prstGeom>
        </p:spPr>
        <p:txBody>
          <a:bodyPr vert="horz" lIns="93921" tIns="46960" rIns="93921" bIns="46960" rtlCol="0"/>
          <a:lstStyle>
            <a:lvl1pPr algn="r">
              <a:defRPr sz="1200"/>
            </a:lvl1pPr>
          </a:lstStyle>
          <a:p>
            <a:fld id="{E5A66F56-A5C5-4E5C-98EA-3FFA400B1030}" type="datetimeFigureOut">
              <a:rPr lang="en-US" smtClean="0"/>
              <a:pPr/>
              <a:t>11/2/23</a:t>
            </a:fld>
            <a:endParaRPr lang="en-US" dirty="0"/>
          </a:p>
        </p:txBody>
      </p:sp>
      <p:sp>
        <p:nvSpPr>
          <p:cNvPr id="4" name="Footer Placeholder 3"/>
          <p:cNvSpPr>
            <a:spLocks noGrp="1"/>
          </p:cNvSpPr>
          <p:nvPr>
            <p:ph type="ftr" sz="quarter" idx="2"/>
          </p:nvPr>
        </p:nvSpPr>
        <p:spPr>
          <a:xfrm>
            <a:off x="1" y="8893296"/>
            <a:ext cx="3066733" cy="468154"/>
          </a:xfrm>
          <a:prstGeom prst="rect">
            <a:avLst/>
          </a:prstGeom>
        </p:spPr>
        <p:txBody>
          <a:bodyPr vert="horz" lIns="93921" tIns="46960" rIns="93921" bIns="46960"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08706" y="8893296"/>
            <a:ext cx="3066733" cy="468154"/>
          </a:xfrm>
          <a:prstGeom prst="rect">
            <a:avLst/>
          </a:prstGeom>
        </p:spPr>
        <p:txBody>
          <a:bodyPr vert="horz" lIns="93921" tIns="46960" rIns="93921" bIns="46960" rtlCol="0" anchor="b"/>
          <a:lstStyle>
            <a:lvl1pPr algn="r">
              <a:defRPr sz="1200"/>
            </a:lvl1pPr>
          </a:lstStyle>
          <a:p>
            <a:fld id="{9B30214C-2DF2-4DBB-A967-E418902A82AD}" type="slidenum">
              <a:rPr lang="en-US" smtClean="0"/>
              <a:pPr/>
              <a:t>‹#›</a:t>
            </a:fld>
            <a:endParaRPr lang="en-US" dirty="0"/>
          </a:p>
        </p:txBody>
      </p:sp>
    </p:spTree>
    <p:extLst>
      <p:ext uri="{BB962C8B-B14F-4D97-AF65-F5344CB8AC3E}">
        <p14:creationId xmlns:p14="http://schemas.microsoft.com/office/powerpoint/2010/main" val="2183069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66733" cy="468154"/>
          </a:xfrm>
          <a:prstGeom prst="rect">
            <a:avLst/>
          </a:prstGeom>
        </p:spPr>
        <p:txBody>
          <a:bodyPr vert="horz" lIns="93921" tIns="46960" rIns="93921" bIns="46960" rtlCol="0"/>
          <a:lstStyle>
            <a:lvl1pPr algn="l">
              <a:defRPr sz="1200"/>
            </a:lvl1pPr>
          </a:lstStyle>
          <a:p>
            <a:endParaRPr lang="en-US" dirty="0"/>
          </a:p>
        </p:txBody>
      </p:sp>
      <p:sp>
        <p:nvSpPr>
          <p:cNvPr id="3" name="Date Placeholder 2"/>
          <p:cNvSpPr>
            <a:spLocks noGrp="1"/>
          </p:cNvSpPr>
          <p:nvPr>
            <p:ph type="dt" idx="1"/>
          </p:nvPr>
        </p:nvSpPr>
        <p:spPr>
          <a:xfrm>
            <a:off x="4008706" y="0"/>
            <a:ext cx="3066733" cy="468154"/>
          </a:xfrm>
          <a:prstGeom prst="rect">
            <a:avLst/>
          </a:prstGeom>
        </p:spPr>
        <p:txBody>
          <a:bodyPr vert="horz" lIns="93921" tIns="46960" rIns="93921" bIns="46960" rtlCol="0"/>
          <a:lstStyle>
            <a:lvl1pPr algn="r">
              <a:defRPr sz="1200"/>
            </a:lvl1pPr>
          </a:lstStyle>
          <a:p>
            <a:fld id="{9C68A976-CB51-4B99-8C3F-8CD9B0C35D47}" type="datetimeFigureOut">
              <a:rPr lang="en-US" smtClean="0"/>
              <a:pPr/>
              <a:t>11/2/23</a:t>
            </a:fld>
            <a:endParaRPr lang="en-US" dirty="0"/>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21" tIns="46960" rIns="93921" bIns="46960" rtlCol="0" anchor="ctr"/>
          <a:lstStyle/>
          <a:p>
            <a:endParaRPr lang="en-US" dirty="0"/>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21" tIns="46960" rIns="93921" bIns="4696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93296"/>
            <a:ext cx="3066733" cy="468154"/>
          </a:xfrm>
          <a:prstGeom prst="rect">
            <a:avLst/>
          </a:prstGeom>
        </p:spPr>
        <p:txBody>
          <a:bodyPr vert="horz" lIns="93921" tIns="46960" rIns="93921" bIns="4696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706" y="8893296"/>
            <a:ext cx="3066733" cy="468154"/>
          </a:xfrm>
          <a:prstGeom prst="rect">
            <a:avLst/>
          </a:prstGeom>
        </p:spPr>
        <p:txBody>
          <a:bodyPr vert="horz" lIns="93921" tIns="46960" rIns="93921" bIns="46960" rtlCol="0" anchor="b"/>
          <a:lstStyle>
            <a:lvl1pPr algn="r">
              <a:defRPr sz="1200"/>
            </a:lvl1pPr>
          </a:lstStyle>
          <a:p>
            <a:fld id="{D3291083-C2A9-40DF-A677-C5772AEAFE49}" type="slidenum">
              <a:rPr lang="en-US" smtClean="0"/>
              <a:pPr/>
              <a:t>‹#›</a:t>
            </a:fld>
            <a:endParaRPr lang="en-US" dirty="0"/>
          </a:p>
        </p:txBody>
      </p:sp>
    </p:spTree>
    <p:extLst>
      <p:ext uri="{BB962C8B-B14F-4D97-AF65-F5344CB8AC3E}">
        <p14:creationId xmlns:p14="http://schemas.microsoft.com/office/powerpoint/2010/main" val="172314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701675"/>
            <a:ext cx="4683125" cy="3511550"/>
          </a:xfrm>
        </p:spPr>
      </p:sp>
      <p:sp>
        <p:nvSpPr>
          <p:cNvPr id="3" name="Notes Placeholder 2"/>
          <p:cNvSpPr>
            <a:spLocks noGrp="1"/>
          </p:cNvSpPr>
          <p:nvPr>
            <p:ph type="body" idx="1"/>
          </p:nvPr>
        </p:nvSpPr>
        <p:spPr/>
        <p:txBody>
          <a:bodyPr>
            <a:normAutofit/>
          </a:bodyPr>
          <a:lstStyle/>
          <a:p>
            <a:endParaRPr lang="en-US" sz="1600"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1</a:t>
            </a:fld>
            <a:endParaRPr lang="en-US" dirty="0"/>
          </a:p>
        </p:txBody>
      </p:sp>
    </p:spTree>
    <p:extLst>
      <p:ext uri="{BB962C8B-B14F-4D97-AF65-F5344CB8AC3E}">
        <p14:creationId xmlns:p14="http://schemas.microsoft.com/office/powerpoint/2010/main" val="35854947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701675"/>
            <a:ext cx="4683125" cy="3511550"/>
          </a:xfrm>
        </p:spPr>
      </p:sp>
      <p:sp>
        <p:nvSpPr>
          <p:cNvPr id="3" name="Notes Placeholder 2"/>
          <p:cNvSpPr>
            <a:spLocks noGrp="1"/>
          </p:cNvSpPr>
          <p:nvPr>
            <p:ph type="body" idx="1"/>
          </p:nvPr>
        </p:nvSpPr>
        <p:spPr/>
        <p:txBody>
          <a:bodyPr>
            <a:normAutofit/>
          </a:bodyPr>
          <a:lstStyle/>
          <a:p>
            <a:endParaRPr lang="en-US" sz="1600"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10</a:t>
            </a:fld>
            <a:endParaRPr lang="en-US" dirty="0"/>
          </a:p>
        </p:txBody>
      </p:sp>
    </p:spTree>
    <p:extLst>
      <p:ext uri="{BB962C8B-B14F-4D97-AF65-F5344CB8AC3E}">
        <p14:creationId xmlns:p14="http://schemas.microsoft.com/office/powerpoint/2010/main" val="2278466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11</a:t>
            </a:fld>
            <a:endParaRPr lang="en-US" dirty="0"/>
          </a:p>
        </p:txBody>
      </p:sp>
    </p:spTree>
    <p:extLst>
      <p:ext uri="{BB962C8B-B14F-4D97-AF65-F5344CB8AC3E}">
        <p14:creationId xmlns:p14="http://schemas.microsoft.com/office/powerpoint/2010/main" val="15100353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r>
              <a:rPr lang="en-US" sz="1600" dirty="0"/>
              <a:t>#0: Recall: The interest rate is the percentage increase in your balance if you didn’t make any deposits or withdrawals.</a:t>
            </a:r>
          </a:p>
          <a:p>
            <a:pPr>
              <a:spcBef>
                <a:spcPts val="600"/>
              </a:spcBef>
            </a:pPr>
            <a:r>
              <a:rPr lang="en-US" sz="1600" dirty="0"/>
              <a:t>#1: “measured in dollars” is what “nominal” always means.</a:t>
            </a:r>
          </a:p>
          <a:p>
            <a:pPr>
              <a:spcBef>
                <a:spcPts val="600"/>
              </a:spcBef>
            </a:pPr>
            <a:r>
              <a:rPr lang="en-US" sz="1600" dirty="0"/>
              <a:t>#2:  E.g., if the nominal i. rate is 10%, that means if you deposit $100 in the bank, after a year you will have 10% more dollars (so, $110).</a:t>
            </a:r>
          </a:p>
          <a:p>
            <a:pPr>
              <a:spcBef>
                <a:spcPts val="600"/>
              </a:spcBef>
            </a:pPr>
            <a:r>
              <a:rPr lang="en-US" sz="1600" dirty="0"/>
              <a:t>#4: E.g., suppose we’re in a world where the only</a:t>
            </a:r>
            <a:r>
              <a:rPr lang="en-US" sz="1600" baseline="0" dirty="0"/>
              <a:t> good or service is chocolate bars. I</a:t>
            </a:r>
            <a:r>
              <a:rPr lang="en-US" sz="1600" dirty="0"/>
              <a:t>f the real i. rate is 10%, that means if you deposit $100 in the bank, after a year the amount of goods and services you can purchases will be 10% greater.</a:t>
            </a:r>
          </a:p>
          <a:p>
            <a:pPr>
              <a:spcBef>
                <a:spcPts val="600"/>
              </a:spcBef>
            </a:pPr>
            <a:r>
              <a:rPr lang="en-US" sz="1600" dirty="0"/>
              <a:t>[E.g., if you deposit $100 in the bank today and if a chocolate bar costs $1 today and the real interest rate is 10%, after a year you’ll have enough to buy 110 chocolate bars. = interest rate in terms of purchasing power.]</a:t>
            </a:r>
          </a:p>
          <a:p>
            <a:pPr>
              <a:spcBef>
                <a:spcPts val="600"/>
              </a:spcBef>
            </a:pPr>
            <a:r>
              <a:rPr lang="en-US" sz="1600" b="1" dirty="0"/>
              <a:t>[2:39]</a:t>
            </a:r>
          </a:p>
        </p:txBody>
      </p:sp>
      <p:sp>
        <p:nvSpPr>
          <p:cNvPr id="4" name="Slide Number Placeholder 3"/>
          <p:cNvSpPr>
            <a:spLocks noGrp="1"/>
          </p:cNvSpPr>
          <p:nvPr>
            <p:ph type="sldNum" sz="quarter" idx="10"/>
          </p:nvPr>
        </p:nvSpPr>
        <p:spPr/>
        <p:txBody>
          <a:bodyPr/>
          <a:lstStyle/>
          <a:p>
            <a:fld id="{D3291083-C2A9-40DF-A677-C5772AEAFE49}" type="slidenum">
              <a:rPr lang="en-US" smtClean="0"/>
              <a:pPr/>
              <a:t>12</a:t>
            </a:fld>
            <a:endParaRPr lang="en-US" dirty="0"/>
          </a:p>
        </p:txBody>
      </p:sp>
    </p:spTree>
    <p:extLst>
      <p:ext uri="{BB962C8B-B14F-4D97-AF65-F5344CB8AC3E}">
        <p14:creationId xmlns:p14="http://schemas.microsoft.com/office/powerpoint/2010/main" val="26283834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fontScale="92500"/>
          </a:bodyPr>
          <a:lstStyle/>
          <a:p>
            <a:r>
              <a:rPr lang="en-US" sz="1600" dirty="0"/>
              <a:t>After first bullet: pi is the symbol economists typically use for inflation (which, you will recall, is the %age change in the overall price level.</a:t>
            </a:r>
          </a:p>
          <a:p>
            <a:r>
              <a:rPr lang="en-US" sz="1600" dirty="0"/>
              <a:t>After r = i – pi:   2 comments:</a:t>
            </a:r>
          </a:p>
          <a:p>
            <a:r>
              <a:rPr lang="en-US" sz="1600" dirty="0"/>
              <a:t>     ***1. Don’t think in terms of these equations.</a:t>
            </a:r>
          </a:p>
          <a:p>
            <a:r>
              <a:rPr lang="en-US" sz="1600" dirty="0"/>
              <a:t>Think in terms of the concepts of what i and r are.</a:t>
            </a:r>
          </a:p>
          <a:p>
            <a:r>
              <a:rPr lang="en-US" sz="1600" dirty="0"/>
              <a:t>E.g., although r = i – pi is true, it’s usually </a:t>
            </a:r>
            <a:r>
              <a:rPr lang="en-US" sz="1600" u="sng" dirty="0"/>
              <a:t>not</a:t>
            </a:r>
            <a:r>
              <a:rPr lang="en-US" sz="1600" dirty="0"/>
              <a:t> the best way to analyze what determines the real i. rate.***</a:t>
            </a:r>
          </a:p>
          <a:p>
            <a:r>
              <a:rPr lang="en-US" sz="1600" dirty="0"/>
              <a:t>     *** 2. Why do we often want to focus on the r. i. rate?</a:t>
            </a:r>
          </a:p>
          <a:p>
            <a:r>
              <a:rPr lang="en-US" sz="1600" dirty="0"/>
              <a:t>In general, the r. i. rate shows the value of time preference.</a:t>
            </a:r>
          </a:p>
          <a:p>
            <a:r>
              <a:rPr lang="en-US" sz="1600" dirty="0"/>
              <a:t>- What you have to pay to </a:t>
            </a:r>
            <a:r>
              <a:rPr lang="en-US" sz="1600" dirty="0" err="1"/>
              <a:t>cmpnste</a:t>
            </a:r>
            <a:r>
              <a:rPr lang="en-US" sz="1600" dirty="0"/>
              <a:t> someone for loaning you money.</a:t>
            </a:r>
          </a:p>
          <a:p>
            <a:r>
              <a:rPr lang="en-US" sz="1600" dirty="0"/>
              <a:t>- The π part of the n. rate compensates lenders for </a:t>
            </a:r>
            <a:r>
              <a:rPr lang="el-GR" sz="1600" dirty="0"/>
              <a:t>Δ</a:t>
            </a:r>
            <a:r>
              <a:rPr lang="en-US" sz="1600" dirty="0"/>
              <a:t>s in prices.</a:t>
            </a:r>
          </a:p>
          <a:p>
            <a:r>
              <a:rPr lang="en-US" sz="1600" dirty="0"/>
              <a:t>Last bullet: Notice: From the way that I just explained this, you can see that the </a:t>
            </a:r>
            <a:r>
              <a:rPr lang="el-GR" sz="1600" dirty="0"/>
              <a:t>π</a:t>
            </a:r>
            <a:r>
              <a:rPr lang="en-US" sz="1600" dirty="0"/>
              <a:t> variable is technically the expected </a:t>
            </a:r>
            <a:r>
              <a:rPr lang="el-GR" sz="1600" dirty="0"/>
              <a:t>Δ</a:t>
            </a:r>
            <a:r>
              <a:rPr lang="en-US" sz="1600" dirty="0"/>
              <a:t> in prices, not the actual Δ. </a:t>
            </a:r>
          </a:p>
          <a:p>
            <a:r>
              <a:rPr lang="en-US" sz="1600" dirty="0"/>
              <a:t>- Typically, people have to commit to loans or decisions before we know what </a:t>
            </a:r>
            <a:r>
              <a:rPr lang="el-GR" sz="1600" dirty="0"/>
              <a:t>π</a:t>
            </a:r>
            <a:r>
              <a:rPr lang="en-US" sz="1600" dirty="0"/>
              <a:t> actually is.</a:t>
            </a:r>
          </a:p>
          <a:p>
            <a:r>
              <a:rPr lang="en-US" sz="1600" dirty="0"/>
              <a:t>- Therefore, they have to make a reasoned guess of what </a:t>
            </a:r>
            <a:r>
              <a:rPr lang="el-GR" sz="1600" dirty="0"/>
              <a:t>π</a:t>
            </a:r>
            <a:r>
              <a:rPr lang="en-US" sz="1600" dirty="0"/>
              <a:t> will be. </a:t>
            </a:r>
          </a:p>
          <a:p>
            <a:endParaRPr lang="en-US" sz="1600"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13</a:t>
            </a:fld>
            <a:endParaRPr lang="en-US" dirty="0"/>
          </a:p>
        </p:txBody>
      </p:sp>
    </p:spTree>
    <p:extLst>
      <p:ext uri="{BB962C8B-B14F-4D97-AF65-F5344CB8AC3E}">
        <p14:creationId xmlns:p14="http://schemas.microsoft.com/office/powerpoint/2010/main" val="13298884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r>
              <a:rPr lang="en-US" sz="1400" dirty="0"/>
              <a:t>Be explicit that this is a loan you’re making.</a:t>
            </a:r>
          </a:p>
          <a:p>
            <a:endParaRPr lang="en-US" sz="1400" dirty="0"/>
          </a:p>
          <a:p>
            <a:r>
              <a:rPr lang="en-US" sz="1400" dirty="0"/>
              <a:t>AFTER 2</a:t>
            </a:r>
            <a:r>
              <a:rPr lang="en-US" sz="1400" baseline="30000" dirty="0"/>
              <a:t>ND</a:t>
            </a:r>
            <a:r>
              <a:rPr lang="en-US" sz="1400" dirty="0"/>
              <a:t>: ASK what r is.</a:t>
            </a:r>
          </a:p>
          <a:p>
            <a:endParaRPr lang="en-US" sz="1400" dirty="0"/>
          </a:p>
          <a:p>
            <a:r>
              <a:rPr lang="en-US" sz="1400" b="1" dirty="0"/>
              <a:t>[2:45]</a:t>
            </a:r>
          </a:p>
        </p:txBody>
      </p:sp>
      <p:sp>
        <p:nvSpPr>
          <p:cNvPr id="4" name="Slide Number Placeholder 3"/>
          <p:cNvSpPr>
            <a:spLocks noGrp="1"/>
          </p:cNvSpPr>
          <p:nvPr>
            <p:ph type="sldNum" sz="quarter" idx="10"/>
          </p:nvPr>
        </p:nvSpPr>
        <p:spPr/>
        <p:txBody>
          <a:bodyPr/>
          <a:lstStyle/>
          <a:p>
            <a:fld id="{D3291083-C2A9-40DF-A677-C5772AEAFE49}" type="slidenum">
              <a:rPr lang="en-US" smtClean="0"/>
              <a:pPr/>
              <a:t>14</a:t>
            </a:fld>
            <a:endParaRPr lang="en-US" dirty="0"/>
          </a:p>
        </p:txBody>
      </p:sp>
    </p:spTree>
    <p:extLst>
      <p:ext uri="{BB962C8B-B14F-4D97-AF65-F5344CB8AC3E}">
        <p14:creationId xmlns:p14="http://schemas.microsoft.com/office/powerpoint/2010/main" val="20637927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Note</a:t>
            </a:r>
            <a:r>
              <a:rPr lang="en-US" sz="1600" baseline="0" dirty="0"/>
              <a:t> to myself: </a:t>
            </a:r>
            <a:r>
              <a:rPr lang="en-US" sz="1600" baseline="0" dirty="0" err="1"/>
              <a:t>Uncrop</a:t>
            </a:r>
            <a:r>
              <a:rPr lang="en-US" sz="1600" baseline="0" dirty="0"/>
              <a:t> to see the series I used. Convert the interest rate from daily to monthly (or specify monthly in FRED)..</a:t>
            </a:r>
            <a:endParaRPr lang="en-US" sz="1600"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15</a:t>
            </a:fld>
            <a:endParaRPr lang="en-US" dirty="0"/>
          </a:p>
        </p:txBody>
      </p:sp>
    </p:spTree>
    <p:extLst>
      <p:ext uri="{BB962C8B-B14F-4D97-AF65-F5344CB8AC3E}">
        <p14:creationId xmlns:p14="http://schemas.microsoft.com/office/powerpoint/2010/main" val="22147022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701675"/>
            <a:ext cx="4683125"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16</a:t>
            </a:fld>
            <a:endParaRPr lang="en-US" dirty="0"/>
          </a:p>
        </p:txBody>
      </p:sp>
    </p:spTree>
    <p:extLst>
      <p:ext uri="{BB962C8B-B14F-4D97-AF65-F5344CB8AC3E}">
        <p14:creationId xmlns:p14="http://schemas.microsoft.com/office/powerpoint/2010/main" val="7104291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701675"/>
            <a:ext cx="4683125"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17</a:t>
            </a:fld>
            <a:endParaRPr lang="en-US" dirty="0"/>
          </a:p>
        </p:txBody>
      </p:sp>
    </p:spTree>
    <p:extLst>
      <p:ext uri="{BB962C8B-B14F-4D97-AF65-F5344CB8AC3E}">
        <p14:creationId xmlns:p14="http://schemas.microsoft.com/office/powerpoint/2010/main" val="36469129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18</a:t>
            </a:fld>
            <a:endParaRPr lang="en-US" dirty="0"/>
          </a:p>
        </p:txBody>
      </p:sp>
    </p:spTree>
    <p:extLst>
      <p:ext uri="{BB962C8B-B14F-4D97-AF65-F5344CB8AC3E}">
        <p14:creationId xmlns:p14="http://schemas.microsoft.com/office/powerpoint/2010/main" val="12640375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701675"/>
            <a:ext cx="4683125"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19</a:t>
            </a:fld>
            <a:endParaRPr lang="en-US" dirty="0"/>
          </a:p>
        </p:txBody>
      </p:sp>
    </p:spTree>
    <p:extLst>
      <p:ext uri="{BB962C8B-B14F-4D97-AF65-F5344CB8AC3E}">
        <p14:creationId xmlns:p14="http://schemas.microsoft.com/office/powerpoint/2010/main" val="1999808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701675"/>
            <a:ext cx="4683125"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2</a:t>
            </a:fld>
            <a:endParaRPr lang="en-US" dirty="0"/>
          </a:p>
        </p:txBody>
      </p:sp>
    </p:spTree>
    <p:extLst>
      <p:ext uri="{BB962C8B-B14F-4D97-AF65-F5344CB8AC3E}">
        <p14:creationId xmlns:p14="http://schemas.microsoft.com/office/powerpoint/2010/main" val="21457471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701675"/>
            <a:ext cx="4683125"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20</a:t>
            </a:fld>
            <a:endParaRPr lang="en-US" dirty="0"/>
          </a:p>
        </p:txBody>
      </p:sp>
    </p:spTree>
    <p:extLst>
      <p:ext uri="{BB962C8B-B14F-4D97-AF65-F5344CB8AC3E}">
        <p14:creationId xmlns:p14="http://schemas.microsoft.com/office/powerpoint/2010/main" val="19998082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22</a:t>
            </a:fld>
            <a:endParaRPr lang="en-US" dirty="0"/>
          </a:p>
        </p:txBody>
      </p:sp>
    </p:spTree>
    <p:extLst>
      <p:ext uri="{BB962C8B-B14F-4D97-AF65-F5344CB8AC3E}">
        <p14:creationId xmlns:p14="http://schemas.microsoft.com/office/powerpoint/2010/main" val="9698811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23</a:t>
            </a:fld>
            <a:endParaRPr lang="en-US" dirty="0"/>
          </a:p>
        </p:txBody>
      </p:sp>
    </p:spTree>
    <p:extLst>
      <p:ext uri="{BB962C8B-B14F-4D97-AF65-F5344CB8AC3E}">
        <p14:creationId xmlns:p14="http://schemas.microsoft.com/office/powerpoint/2010/main" val="9108437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24</a:t>
            </a:fld>
            <a:endParaRPr lang="en-US" dirty="0"/>
          </a:p>
        </p:txBody>
      </p:sp>
    </p:spTree>
    <p:extLst>
      <p:ext uri="{BB962C8B-B14F-4D97-AF65-F5344CB8AC3E}">
        <p14:creationId xmlns:p14="http://schemas.microsoft.com/office/powerpoint/2010/main" val="29951031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701675"/>
            <a:ext cx="4683125" cy="3511550"/>
          </a:xfrm>
        </p:spPr>
      </p:sp>
      <p:sp>
        <p:nvSpPr>
          <p:cNvPr id="3" name="Notes Placeholder 2"/>
          <p:cNvSpPr>
            <a:spLocks noGrp="1"/>
          </p:cNvSpPr>
          <p:nvPr>
            <p:ph type="body" idx="1"/>
          </p:nvPr>
        </p:nvSpPr>
        <p:spPr/>
        <p:txBody>
          <a:bodyPr>
            <a:normAutofit/>
          </a:bodyPr>
          <a:lstStyle/>
          <a:p>
            <a:endParaRPr lang="en-US" sz="1600"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25</a:t>
            </a:fld>
            <a:endParaRPr lang="en-US" dirty="0"/>
          </a:p>
        </p:txBody>
      </p:sp>
    </p:spTree>
    <p:extLst>
      <p:ext uri="{BB962C8B-B14F-4D97-AF65-F5344CB8AC3E}">
        <p14:creationId xmlns:p14="http://schemas.microsoft.com/office/powerpoint/2010/main" val="25522152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701675"/>
            <a:ext cx="4683125"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26</a:t>
            </a:fld>
            <a:endParaRPr lang="en-US" dirty="0"/>
          </a:p>
        </p:txBody>
      </p:sp>
    </p:spTree>
    <p:extLst>
      <p:ext uri="{BB962C8B-B14F-4D97-AF65-F5344CB8AC3E}">
        <p14:creationId xmlns:p14="http://schemas.microsoft.com/office/powerpoint/2010/main" val="36469129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701675"/>
            <a:ext cx="4683125"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28</a:t>
            </a:fld>
            <a:endParaRPr lang="en-US" dirty="0"/>
          </a:p>
        </p:txBody>
      </p:sp>
    </p:spTree>
    <p:extLst>
      <p:ext uri="{BB962C8B-B14F-4D97-AF65-F5344CB8AC3E}">
        <p14:creationId xmlns:p14="http://schemas.microsoft.com/office/powerpoint/2010/main" val="9707943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701675"/>
            <a:ext cx="4683125"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30</a:t>
            </a:fld>
            <a:endParaRPr lang="en-US" dirty="0"/>
          </a:p>
        </p:txBody>
      </p:sp>
    </p:spTree>
    <p:extLst>
      <p:ext uri="{BB962C8B-B14F-4D97-AF65-F5344CB8AC3E}">
        <p14:creationId xmlns:p14="http://schemas.microsoft.com/office/powerpoint/2010/main" val="37212211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4438" y="706438"/>
            <a:ext cx="4714875" cy="35369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31</a:t>
            </a:fld>
            <a:endParaRPr lang="en-US" dirty="0"/>
          </a:p>
        </p:txBody>
      </p:sp>
    </p:spTree>
    <p:extLst>
      <p:ext uri="{BB962C8B-B14F-4D97-AF65-F5344CB8AC3E}">
        <p14:creationId xmlns:p14="http://schemas.microsoft.com/office/powerpoint/2010/main" val="424414442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4438" y="706438"/>
            <a:ext cx="4714875" cy="35369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32</a:t>
            </a:fld>
            <a:endParaRPr lang="en-US" dirty="0"/>
          </a:p>
        </p:txBody>
      </p:sp>
    </p:spTree>
    <p:extLst>
      <p:ext uri="{BB962C8B-B14F-4D97-AF65-F5344CB8AC3E}">
        <p14:creationId xmlns:p14="http://schemas.microsoft.com/office/powerpoint/2010/main" val="3528508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701675"/>
            <a:ext cx="4683125"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3</a:t>
            </a:fld>
            <a:endParaRPr lang="en-US" dirty="0"/>
          </a:p>
        </p:txBody>
      </p:sp>
    </p:spTree>
    <p:extLst>
      <p:ext uri="{BB962C8B-B14F-4D97-AF65-F5344CB8AC3E}">
        <p14:creationId xmlns:p14="http://schemas.microsoft.com/office/powerpoint/2010/main" val="243103072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4438" y="706438"/>
            <a:ext cx="4714875" cy="35369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33</a:t>
            </a:fld>
            <a:endParaRPr lang="en-US" dirty="0"/>
          </a:p>
        </p:txBody>
      </p:sp>
    </p:spTree>
    <p:extLst>
      <p:ext uri="{BB962C8B-B14F-4D97-AF65-F5344CB8AC3E}">
        <p14:creationId xmlns:p14="http://schemas.microsoft.com/office/powerpoint/2010/main" val="10302233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701675"/>
            <a:ext cx="4683125"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35</a:t>
            </a:fld>
            <a:endParaRPr lang="en-US" dirty="0"/>
          </a:p>
        </p:txBody>
      </p:sp>
    </p:spTree>
    <p:extLst>
      <p:ext uri="{BB962C8B-B14F-4D97-AF65-F5344CB8AC3E}">
        <p14:creationId xmlns:p14="http://schemas.microsoft.com/office/powerpoint/2010/main" val="23057675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sz="1600"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37</a:t>
            </a:fld>
            <a:endParaRPr lang="en-US" dirty="0"/>
          </a:p>
        </p:txBody>
      </p:sp>
    </p:spTree>
    <p:extLst>
      <p:ext uri="{BB962C8B-B14F-4D97-AF65-F5344CB8AC3E}">
        <p14:creationId xmlns:p14="http://schemas.microsoft.com/office/powerpoint/2010/main" val="207966412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39</a:t>
            </a:fld>
            <a:endParaRPr lang="en-US" dirty="0"/>
          </a:p>
        </p:txBody>
      </p:sp>
    </p:spTree>
    <p:extLst>
      <p:ext uri="{BB962C8B-B14F-4D97-AF65-F5344CB8AC3E}">
        <p14:creationId xmlns:p14="http://schemas.microsoft.com/office/powerpoint/2010/main" val="317772964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40</a:t>
            </a:fld>
            <a:endParaRPr lang="en-US" dirty="0"/>
          </a:p>
        </p:txBody>
      </p:sp>
    </p:spTree>
    <p:extLst>
      <p:ext uri="{BB962C8B-B14F-4D97-AF65-F5344CB8AC3E}">
        <p14:creationId xmlns:p14="http://schemas.microsoft.com/office/powerpoint/2010/main" val="303985522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43</a:t>
            </a:fld>
            <a:endParaRPr lang="en-US" dirty="0"/>
          </a:p>
        </p:txBody>
      </p:sp>
    </p:spTree>
    <p:extLst>
      <p:ext uri="{BB962C8B-B14F-4D97-AF65-F5344CB8AC3E}">
        <p14:creationId xmlns:p14="http://schemas.microsoft.com/office/powerpoint/2010/main" val="1136160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4</a:t>
            </a:fld>
            <a:endParaRPr lang="en-US" dirty="0"/>
          </a:p>
        </p:txBody>
      </p:sp>
    </p:spTree>
    <p:extLst>
      <p:ext uri="{BB962C8B-B14F-4D97-AF65-F5344CB8AC3E}">
        <p14:creationId xmlns:p14="http://schemas.microsoft.com/office/powerpoint/2010/main" val="1917550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4438" y="706438"/>
            <a:ext cx="4714875" cy="35369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5</a:t>
            </a:fld>
            <a:endParaRPr lang="en-US" dirty="0"/>
          </a:p>
        </p:txBody>
      </p:sp>
    </p:spTree>
    <p:extLst>
      <p:ext uri="{BB962C8B-B14F-4D97-AF65-F5344CB8AC3E}">
        <p14:creationId xmlns:p14="http://schemas.microsoft.com/office/powerpoint/2010/main" val="3350022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701675"/>
            <a:ext cx="4683125"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6</a:t>
            </a:fld>
            <a:endParaRPr lang="en-US" dirty="0"/>
          </a:p>
        </p:txBody>
      </p:sp>
    </p:spTree>
    <p:extLst>
      <p:ext uri="{BB962C8B-B14F-4D97-AF65-F5344CB8AC3E}">
        <p14:creationId xmlns:p14="http://schemas.microsoft.com/office/powerpoint/2010/main" val="36917754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701675"/>
            <a:ext cx="4683125" cy="3511550"/>
          </a:xfrm>
        </p:spPr>
      </p:sp>
      <p:sp>
        <p:nvSpPr>
          <p:cNvPr id="3" name="Notes Placeholder 2"/>
          <p:cNvSpPr>
            <a:spLocks noGrp="1"/>
          </p:cNvSpPr>
          <p:nvPr>
            <p:ph type="body" idx="1"/>
          </p:nvPr>
        </p:nvSpPr>
        <p:spPr/>
        <p:txBody>
          <a:bodyPr>
            <a:normAutofit/>
          </a:bodyPr>
          <a:lstStyle/>
          <a:p>
            <a:endParaRPr lang="en-US" sz="1600"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7</a:t>
            </a:fld>
            <a:endParaRPr lang="en-US" dirty="0"/>
          </a:p>
        </p:txBody>
      </p:sp>
    </p:spTree>
    <p:extLst>
      <p:ext uri="{BB962C8B-B14F-4D97-AF65-F5344CB8AC3E}">
        <p14:creationId xmlns:p14="http://schemas.microsoft.com/office/powerpoint/2010/main" val="17372590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8</a:t>
            </a:fld>
            <a:endParaRPr lang="en-US" dirty="0"/>
          </a:p>
        </p:txBody>
      </p:sp>
    </p:spTree>
    <p:extLst>
      <p:ext uri="{BB962C8B-B14F-4D97-AF65-F5344CB8AC3E}">
        <p14:creationId xmlns:p14="http://schemas.microsoft.com/office/powerpoint/2010/main" val="762428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701675"/>
            <a:ext cx="4683125" cy="3511550"/>
          </a:xfrm>
        </p:spPr>
      </p:sp>
      <p:sp>
        <p:nvSpPr>
          <p:cNvPr id="3" name="Notes Placeholder 2"/>
          <p:cNvSpPr>
            <a:spLocks noGrp="1"/>
          </p:cNvSpPr>
          <p:nvPr>
            <p:ph type="body" idx="1"/>
          </p:nvPr>
        </p:nvSpPr>
        <p:spPr/>
        <p:txBody>
          <a:bodyPr>
            <a:normAutofit/>
          </a:bodyPr>
          <a:lstStyle/>
          <a:p>
            <a:endParaRPr lang="en-US" sz="1600"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9</a:t>
            </a:fld>
            <a:endParaRPr lang="en-US" dirty="0"/>
          </a:p>
        </p:txBody>
      </p:sp>
    </p:spTree>
    <p:extLst>
      <p:ext uri="{BB962C8B-B14F-4D97-AF65-F5344CB8AC3E}">
        <p14:creationId xmlns:p14="http://schemas.microsoft.com/office/powerpoint/2010/main" val="1927848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CCD1625-AA3B-46DA-BA66-9D7F7C02BD33}" type="datetimeFigureOut">
              <a:rPr lang="en-US" smtClean="0"/>
              <a:pPr/>
              <a:t>11/2/23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CD1625-AA3B-46DA-BA66-9D7F7C02BD33}" type="datetimeFigureOut">
              <a:rPr lang="en-US" smtClean="0"/>
              <a:pPr/>
              <a:t>11/2/23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1"/>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CD1625-AA3B-46DA-BA66-9D7F7C02BD33}" type="datetimeFigureOut">
              <a:rPr lang="en-US" smtClean="0"/>
              <a:pPr/>
              <a:t>11/2/23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CD1625-AA3B-46DA-BA66-9D7F7C02BD33}" type="datetimeFigureOut">
              <a:rPr lang="en-US" smtClean="0"/>
              <a:pPr/>
              <a:t>11/2/23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CD1625-AA3B-46DA-BA66-9D7F7C02BD33}" type="datetimeFigureOut">
              <a:rPr lang="en-US" smtClean="0"/>
              <a:pPr/>
              <a:t>11/2/23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CD1625-AA3B-46DA-BA66-9D7F7C02BD33}" type="datetimeFigureOut">
              <a:rPr lang="en-US" smtClean="0"/>
              <a:pPr/>
              <a:t>11/2/23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CCD1625-AA3B-46DA-BA66-9D7F7C02BD33}" type="datetimeFigureOut">
              <a:rPr lang="en-US" smtClean="0"/>
              <a:pPr/>
              <a:t>11/2/23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CCD1625-AA3B-46DA-BA66-9D7F7C02BD33}" type="datetimeFigureOut">
              <a:rPr lang="en-US" smtClean="0"/>
              <a:pPr/>
              <a:t>11/2/23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CD1625-AA3B-46DA-BA66-9D7F7C02BD33}" type="datetimeFigureOut">
              <a:rPr lang="en-US" smtClean="0"/>
              <a:pPr/>
              <a:t>11/2/23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3"/>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CD1625-AA3B-46DA-BA66-9D7F7C02BD33}" type="datetimeFigureOut">
              <a:rPr lang="en-US" smtClean="0"/>
              <a:pPr/>
              <a:t>11/2/23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CD1625-AA3B-46DA-BA66-9D7F7C02BD33}" type="datetimeFigureOut">
              <a:rPr lang="en-US" smtClean="0"/>
              <a:pPr/>
              <a:t>11/2/23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CD1625-AA3B-46DA-BA66-9D7F7C02BD33}" type="datetimeFigureOut">
              <a:rPr lang="en-US" smtClean="0"/>
              <a:pPr/>
              <a:t>11/2/23</a:t>
            </a:fld>
            <a:endParaRPr lang="en-US" dirty="0"/>
          </a:p>
        </p:txBody>
      </p:sp>
      <p:sp>
        <p:nvSpPr>
          <p:cNvPr id="5" name="Footer Placeholder 4"/>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9A058D-C55E-4EC3-9ACB-26470E640C6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fred.stlouisfed.org/graph/?g=129iH"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0.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71.png"/><Relationship Id="rId2" Type="http://schemas.openxmlformats.org/officeDocument/2006/relationships/image" Target="../media/image150.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150.png"/><Relationship Id="rId2" Type="http://schemas.openxmlformats.org/officeDocument/2006/relationships/notesSlide" Target="../notesSlides/notesSlide33.xml"/><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18.png"/><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fred.stlouisfed.org/graph/?g=129o1" TargetMode="External"/><Relationship Id="rId2" Type="http://schemas.openxmlformats.org/officeDocument/2006/relationships/notesSlide" Target="../notesSlides/notesSlide34.xml"/><Relationship Id="rId1" Type="http://schemas.openxmlformats.org/officeDocument/2006/relationships/slideLayout" Target="../slideLayouts/slideLayout7.xml"/><Relationship Id="rId5" Type="http://schemas.microsoft.com/office/2007/relationships/hdphoto" Target="../media/hdphoto2.wdp"/><Relationship Id="rId4" Type="http://schemas.openxmlformats.org/officeDocument/2006/relationships/image" Target="../media/image10.png"/></Relationships>
</file>

<file path=ppt/slides/_rels/slide41.xml.rels><?xml version="1.0" encoding="UTF-8" standalone="yes"?>
<Relationships xmlns="http://schemas.openxmlformats.org/package/2006/relationships"><Relationship Id="rId3" Type="http://schemas.openxmlformats.org/officeDocument/2006/relationships/image" Target="../media/image171.png"/><Relationship Id="rId2" Type="http://schemas.openxmlformats.org/officeDocument/2006/relationships/image" Target="../media/image150.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00.png"/><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image" Target="../media/image180.png"/></Relationships>
</file>

<file path=ppt/slides/_rels/slide43.xml.rels><?xml version="1.0" encoding="UTF-8" standalone="yes"?>
<Relationships xmlns="http://schemas.openxmlformats.org/package/2006/relationships"><Relationship Id="rId3" Type="http://schemas.openxmlformats.org/officeDocument/2006/relationships/hyperlink" Target="https://www.core-econ.org/the-economy/book/text/0-3-contents.html"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0080" y="1905003"/>
            <a:ext cx="7863840" cy="1523999"/>
          </a:xfrm>
        </p:spPr>
        <p:txBody>
          <a:bodyPr>
            <a:normAutofit/>
          </a:bodyPr>
          <a:lstStyle/>
          <a:p>
            <a:r>
              <a:rPr lang="en-US" sz="4000" cap="small" dirty="0">
                <a:solidFill>
                  <a:srgbClr val="003399"/>
                </a:solidFill>
              </a:rPr>
              <a:t>Lecture 16</a:t>
            </a:r>
            <a:br>
              <a:rPr lang="en-US" sz="4000" dirty="0"/>
            </a:br>
            <a:r>
              <a:rPr lang="en-US" sz="3400" dirty="0"/>
              <a:t>Saving and Investment in the Long Run</a:t>
            </a:r>
          </a:p>
        </p:txBody>
      </p:sp>
      <p:pic>
        <p:nvPicPr>
          <p:cNvPr id="4" name="Picture 3"/>
          <p:cNvPicPr>
            <a:picLocks noChangeAspect="1"/>
          </p:cNvPicPr>
          <p:nvPr/>
        </p:nvPicPr>
        <p:blipFill>
          <a:blip r:embed="rId3" cstate="print"/>
          <a:srcRect/>
          <a:stretch>
            <a:fillRect/>
          </a:stretch>
        </p:blipFill>
        <p:spPr bwMode="auto">
          <a:xfrm>
            <a:off x="1066801" y="4114800"/>
            <a:ext cx="1282763" cy="1282762"/>
          </a:xfrm>
          <a:prstGeom prst="rect">
            <a:avLst/>
          </a:prstGeom>
          <a:noFill/>
          <a:ln w="9525">
            <a:noFill/>
            <a:miter lim="800000"/>
            <a:headEnd/>
            <a:tailEnd/>
          </a:ln>
        </p:spPr>
      </p:pic>
      <p:sp>
        <p:nvSpPr>
          <p:cNvPr id="6" name="Title 1"/>
          <p:cNvSpPr txBox="1">
            <a:spLocks/>
          </p:cNvSpPr>
          <p:nvPr/>
        </p:nvSpPr>
        <p:spPr>
          <a:xfrm>
            <a:off x="640080" y="411480"/>
            <a:ext cx="7863840" cy="762000"/>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b="0" i="0" u="none" strike="noStrike" kern="1200" cap="none" spc="0" normalizeH="0" baseline="0" noProof="0" dirty="0">
                <a:ln>
                  <a:noFill/>
                </a:ln>
                <a:solidFill>
                  <a:schemeClr val="tx1"/>
                </a:solidFill>
                <a:effectLst/>
                <a:uLnTx/>
                <a:uFillTx/>
                <a:latin typeface="+mj-lt"/>
                <a:ea typeface="+mj-ea"/>
                <a:cs typeface="+mj-cs"/>
              </a:rPr>
              <a:t>Economics</a:t>
            </a:r>
            <a:r>
              <a:rPr kumimoji="0" lang="en-US" b="0" i="0" u="none" strike="noStrike" kern="1200" cap="none" spc="0" normalizeH="0" noProof="0" dirty="0">
                <a:ln>
                  <a:noFill/>
                </a:ln>
                <a:solidFill>
                  <a:schemeClr val="tx1"/>
                </a:solidFill>
                <a:effectLst/>
                <a:uLnTx/>
                <a:uFillTx/>
                <a:latin typeface="+mj-lt"/>
                <a:ea typeface="+mj-ea"/>
                <a:cs typeface="+mj-cs"/>
              </a:rPr>
              <a:t> 2                                                                                                Emmanuel </a:t>
            </a:r>
            <a:r>
              <a:rPr kumimoji="0" lang="en-US" b="0" i="0" u="none" strike="noStrike" kern="1200" cap="none" spc="0" normalizeH="0" noProof="0" dirty="0" err="1">
                <a:ln>
                  <a:noFill/>
                </a:ln>
                <a:solidFill>
                  <a:schemeClr val="tx1"/>
                </a:solidFill>
                <a:effectLst/>
                <a:uLnTx/>
                <a:uFillTx/>
                <a:latin typeface="+mj-lt"/>
                <a:ea typeface="+mj-ea"/>
                <a:cs typeface="+mj-cs"/>
              </a:rPr>
              <a:t>Saez</a:t>
            </a:r>
            <a:endParaRPr kumimoji="0" lang="en-US" b="0" i="0" u="none" strike="noStrike" kern="1200" cap="none" spc="0" normalizeH="0" noProof="0" dirty="0">
              <a:ln>
                <a:noFill/>
              </a:ln>
              <a:solidFill>
                <a:schemeClr val="tx1"/>
              </a:solidFill>
              <a:effectLst/>
              <a:uLnTx/>
              <a:uFillTx/>
              <a:latin typeface="+mj-lt"/>
              <a:ea typeface="+mj-ea"/>
              <a:cs typeface="+mj-cs"/>
            </a:endParaRPr>
          </a:p>
          <a:p>
            <a:pPr marL="0" marR="0" lvl="0" indent="0" defTabSz="914400" rtl="0" eaLnBrk="1" fontAlgn="auto" latinLnBrk="0" hangingPunct="1">
              <a:lnSpc>
                <a:spcPct val="100000"/>
              </a:lnSpc>
              <a:spcBef>
                <a:spcPct val="0"/>
              </a:spcBef>
              <a:spcAft>
                <a:spcPts val="0"/>
              </a:spcAft>
              <a:buClrTx/>
              <a:buSzTx/>
              <a:buFontTx/>
              <a:buNone/>
              <a:tabLst/>
              <a:defRPr/>
            </a:pPr>
            <a:r>
              <a:rPr lang="en-US" dirty="0">
                <a:latin typeface="+mj-lt"/>
                <a:ea typeface="+mj-ea"/>
                <a:cs typeface="+mj-cs"/>
              </a:rPr>
              <a:t>Fall 2023</a:t>
            </a:r>
            <a:endParaRPr kumimoji="0" lang="en-US" b="0" i="0" u="none" strike="noStrike" kern="1200" cap="none" spc="0" normalizeH="0" baseline="0" noProof="0" dirty="0">
              <a:ln>
                <a:noFill/>
              </a:ln>
              <a:solidFill>
                <a:schemeClr val="tx1"/>
              </a:solidFill>
              <a:effectLst/>
              <a:uLnTx/>
              <a:uFillTx/>
              <a:latin typeface="+mj-lt"/>
              <a:ea typeface="+mj-ea"/>
              <a:cs typeface="+mj-cs"/>
            </a:endParaRPr>
          </a:p>
        </p:txBody>
      </p:sp>
      <p:sp>
        <p:nvSpPr>
          <p:cNvPr id="7" name="Subtitle 6">
            <a:extLst>
              <a:ext uri="{FF2B5EF4-FFF2-40B4-BE49-F238E27FC236}">
                <a16:creationId xmlns:a16="http://schemas.microsoft.com/office/drawing/2014/main" id="{931A9282-ED91-5163-E9A1-F4D7FCDA2B2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794593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0"/>
              </a:spcBef>
              <a:buClr>
                <a:srgbClr val="0000FF"/>
              </a:buClr>
              <a:buNone/>
            </a:pPr>
            <a:r>
              <a:rPr lang="en-US" dirty="0">
                <a:solidFill>
                  <a:srgbClr val="003399"/>
                </a:solidFill>
              </a:rPr>
              <a:t>3 Different Ways of Writing the Equilibrium Condition</a:t>
            </a:r>
          </a:p>
          <a:p>
            <a:pPr marL="365760" indent="-365760">
              <a:spcBef>
                <a:spcPts val="3600"/>
              </a:spcBef>
              <a:buClr>
                <a:srgbClr val="003399"/>
              </a:buClr>
            </a:pPr>
            <a:r>
              <a:rPr lang="en-US" sz="2800" dirty="0"/>
              <a:t>Y* − C* − G = I*</a:t>
            </a:r>
          </a:p>
          <a:p>
            <a:pPr marL="365760" indent="-365760">
              <a:spcBef>
                <a:spcPts val="2400"/>
              </a:spcBef>
              <a:buClr>
                <a:srgbClr val="003399"/>
              </a:buClr>
            </a:pPr>
            <a:r>
              <a:rPr lang="en-US" sz="2800" dirty="0"/>
              <a:t>S* = I*</a:t>
            </a:r>
          </a:p>
          <a:p>
            <a:pPr marL="365760" indent="-365760">
              <a:spcBef>
                <a:spcPts val="2400"/>
              </a:spcBef>
              <a:buClr>
                <a:srgbClr val="003399"/>
              </a:buClr>
            </a:pPr>
            <a:r>
              <a:rPr lang="en-US" sz="2800" dirty="0"/>
              <a:t>(Y* − T − C*)  +  (T − G) = I*</a:t>
            </a:r>
          </a:p>
          <a:p>
            <a:pPr marL="0" indent="0">
              <a:spcBef>
                <a:spcPts val="2400"/>
              </a:spcBef>
              <a:buClr>
                <a:srgbClr val="003399"/>
              </a:buClr>
              <a:buNone/>
            </a:pPr>
            <a:endParaRPr lang="en-US" sz="2400" dirty="0"/>
          </a:p>
          <a:p>
            <a:pPr marL="0" indent="0">
              <a:spcBef>
                <a:spcPts val="2400"/>
              </a:spcBef>
              <a:buClr>
                <a:srgbClr val="003399"/>
              </a:buClr>
              <a:buNone/>
            </a:pPr>
            <a:r>
              <a:rPr lang="en-US" sz="2800" dirty="0"/>
              <a:t>	</a:t>
            </a:r>
          </a:p>
        </p:txBody>
      </p:sp>
    </p:spTree>
    <p:extLst>
      <p:ext uri="{BB962C8B-B14F-4D97-AF65-F5344CB8AC3E}">
        <p14:creationId xmlns:p14="http://schemas.microsoft.com/office/powerpoint/2010/main" val="743638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The Role of the Real Interest Rate</a:t>
            </a:r>
          </a:p>
          <a:p>
            <a:pPr marL="365760" indent="-365760">
              <a:spcBef>
                <a:spcPts val="3000"/>
              </a:spcBef>
              <a:buClr>
                <a:srgbClr val="003399"/>
              </a:buClr>
            </a:pPr>
            <a:r>
              <a:rPr lang="en-US" sz="2800" dirty="0"/>
              <a:t>The key variable that equilibrates national saving and investment in the long run is the real interest rate.</a:t>
            </a:r>
          </a:p>
        </p:txBody>
      </p:sp>
    </p:spTree>
    <p:extLst>
      <p:ext uri="{BB962C8B-B14F-4D97-AF65-F5344CB8AC3E}">
        <p14:creationId xmlns:p14="http://schemas.microsoft.com/office/powerpoint/2010/main" val="4011808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sz="3100" dirty="0">
                <a:solidFill>
                  <a:srgbClr val="003399"/>
                </a:solidFill>
              </a:rPr>
              <a:t>The Nominal vs. the Real Interest Rate</a:t>
            </a:r>
          </a:p>
          <a:p>
            <a:pPr marL="365760" lvl="2" indent="-365760">
              <a:spcBef>
                <a:spcPts val="3000"/>
              </a:spcBef>
              <a:buClr>
                <a:srgbClr val="003399"/>
              </a:buClr>
            </a:pPr>
            <a:r>
              <a:rPr lang="en-US" sz="2650" dirty="0"/>
              <a:t>The </a:t>
            </a:r>
            <a:r>
              <a:rPr lang="en-US" sz="2650" b="1" i="1" dirty="0"/>
              <a:t>nominal</a:t>
            </a:r>
            <a:r>
              <a:rPr lang="en-US" sz="2650" dirty="0"/>
              <a:t> interest rate is just the stated interest rate—the interest rate measured in terms of dollars, with no adjustment for changes in prices.</a:t>
            </a:r>
          </a:p>
          <a:p>
            <a:pPr marL="1097280" lvl="2" indent="-365760">
              <a:spcBef>
                <a:spcPts val="1800"/>
              </a:spcBef>
              <a:buClr>
                <a:srgbClr val="003399"/>
              </a:buClr>
            </a:pPr>
            <a:r>
              <a:rPr lang="en-US" sz="2650" dirty="0"/>
              <a:t>We denote it by i.</a:t>
            </a:r>
          </a:p>
          <a:p>
            <a:pPr marL="365760" lvl="2" indent="-365760">
              <a:spcBef>
                <a:spcPts val="2400"/>
              </a:spcBef>
              <a:buClr>
                <a:srgbClr val="003399"/>
              </a:buClr>
            </a:pPr>
            <a:r>
              <a:rPr lang="en-US" sz="2650" dirty="0"/>
              <a:t>The </a:t>
            </a:r>
            <a:r>
              <a:rPr lang="en-US" sz="2650" b="1" i="1" dirty="0"/>
              <a:t>real</a:t>
            </a:r>
            <a:r>
              <a:rPr lang="en-US" sz="2650" dirty="0"/>
              <a:t> interest rate is interest rate measured in terms of purchasing power—that is, adjusted for changes in prices.</a:t>
            </a:r>
          </a:p>
          <a:p>
            <a:pPr marL="1097280" lvl="2" indent="-365760">
              <a:spcBef>
                <a:spcPts val="1800"/>
              </a:spcBef>
              <a:buClr>
                <a:srgbClr val="003399"/>
              </a:buClr>
            </a:pPr>
            <a:r>
              <a:rPr lang="en-US" sz="2650" dirty="0"/>
              <a:t>We denote it by r.</a:t>
            </a:r>
          </a:p>
        </p:txBody>
      </p:sp>
    </p:spTree>
    <p:extLst>
      <p:ext uri="{BB962C8B-B14F-4D97-AF65-F5344CB8AC3E}">
        <p14:creationId xmlns:p14="http://schemas.microsoft.com/office/powerpoint/2010/main" val="637285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94360" y="411480"/>
            <a:ext cx="7955280" cy="6035040"/>
          </a:xfrm>
          <a:solidFill>
            <a:schemeClr val="bg1"/>
          </a:solidFill>
        </p:spPr>
        <p:txBody>
          <a:bodyPr tIns="0" bIns="0">
            <a:noAutofit/>
          </a:bodyPr>
          <a:lstStyle/>
          <a:p>
            <a:pPr marL="0" indent="0" algn="ctr">
              <a:spcBef>
                <a:spcPts val="1800"/>
              </a:spcBef>
              <a:buClr>
                <a:srgbClr val="0000FF"/>
              </a:buClr>
              <a:buNone/>
            </a:pPr>
            <a:r>
              <a:rPr lang="en-US" sz="3100" dirty="0">
                <a:solidFill>
                  <a:srgbClr val="003399"/>
                </a:solidFill>
              </a:rPr>
              <a:t>The Relation between the Real Interest Rate (r) and the Nominal Interest Rate (i)</a:t>
            </a:r>
          </a:p>
          <a:p>
            <a:pPr>
              <a:spcBef>
                <a:spcPts val="2400"/>
              </a:spcBef>
              <a:buClr>
                <a:srgbClr val="003399"/>
              </a:buClr>
            </a:pPr>
            <a:r>
              <a:rPr lang="en-US" sz="2650" dirty="0"/>
              <a:t>The nominal interest rate has two components, compensation for inflation and the real interest rate:</a:t>
            </a:r>
          </a:p>
          <a:p>
            <a:pPr marL="0" indent="0" algn="ctr">
              <a:spcBef>
                <a:spcPts val="1200"/>
              </a:spcBef>
              <a:buClr>
                <a:srgbClr val="0000FF"/>
              </a:buClr>
              <a:buNone/>
            </a:pPr>
            <a:r>
              <a:rPr lang="en-US" sz="2650" dirty="0"/>
              <a:t>i = r + </a:t>
            </a:r>
            <a:r>
              <a:rPr lang="el-GR" sz="2650" dirty="0"/>
              <a:t>π</a:t>
            </a:r>
            <a:r>
              <a:rPr lang="en-US" sz="2650" dirty="0"/>
              <a:t>,</a:t>
            </a:r>
          </a:p>
          <a:p>
            <a:pPr marL="365760" indent="0">
              <a:spcBef>
                <a:spcPts val="600"/>
              </a:spcBef>
              <a:buClr>
                <a:srgbClr val="0000FF"/>
              </a:buClr>
              <a:buNone/>
            </a:pPr>
            <a:r>
              <a:rPr lang="en-US" sz="2650" dirty="0"/>
              <a:t>where </a:t>
            </a:r>
            <a:r>
              <a:rPr lang="el-GR" sz="2650" dirty="0"/>
              <a:t>π</a:t>
            </a:r>
            <a:r>
              <a:rPr lang="en-US" sz="2650" dirty="0"/>
              <a:t> is the inflation rate.</a:t>
            </a:r>
          </a:p>
          <a:p>
            <a:pPr>
              <a:spcBef>
                <a:spcPts val="1800"/>
              </a:spcBef>
              <a:buClr>
                <a:srgbClr val="003399"/>
              </a:buClr>
            </a:pPr>
            <a:r>
              <a:rPr lang="en-US" sz="2650" dirty="0"/>
              <a:t>If we like, we can rearrange this as:</a:t>
            </a:r>
          </a:p>
          <a:p>
            <a:pPr marL="0" indent="0" algn="ctr">
              <a:spcBef>
                <a:spcPts val="1200"/>
              </a:spcBef>
              <a:buClr>
                <a:srgbClr val="003399"/>
              </a:buClr>
              <a:buNone/>
            </a:pPr>
            <a:r>
              <a:rPr lang="en-US" sz="2650" dirty="0"/>
              <a:t>r = i − </a:t>
            </a:r>
            <a:r>
              <a:rPr lang="el-GR" sz="2650" dirty="0"/>
              <a:t>π</a:t>
            </a:r>
            <a:r>
              <a:rPr lang="en-US" sz="2650" dirty="0"/>
              <a:t>.</a:t>
            </a:r>
          </a:p>
          <a:p>
            <a:pPr>
              <a:spcBef>
                <a:spcPts val="1800"/>
              </a:spcBef>
              <a:buClr>
                <a:srgbClr val="003399"/>
              </a:buClr>
            </a:pPr>
            <a:r>
              <a:rPr lang="en-US" sz="2650" dirty="0"/>
              <a:t>Aside: If we want to be precise, the relevant inflation variable is the expected rate of inflation, not the actual rate of inflation.</a:t>
            </a:r>
          </a:p>
        </p:txBody>
      </p:sp>
    </p:spTree>
    <p:extLst>
      <p:ext uri="{BB962C8B-B14F-4D97-AF65-F5344CB8AC3E}">
        <p14:creationId xmlns:p14="http://schemas.microsoft.com/office/powerpoint/2010/main" val="4068123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94360" y="411480"/>
            <a:ext cx="795528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The Relation between the Real Interest Rate (r) and the Nominal Interest Rate (i)—Example</a:t>
            </a:r>
          </a:p>
          <a:p>
            <a:pPr>
              <a:spcBef>
                <a:spcPts val="3000"/>
              </a:spcBef>
              <a:buClr>
                <a:srgbClr val="003399"/>
              </a:buClr>
            </a:pPr>
            <a:r>
              <a:rPr lang="en-US" sz="2800" dirty="0"/>
              <a:t>Suppose i = 10% and </a:t>
            </a:r>
            <a:r>
              <a:rPr lang="el-GR" sz="2800" dirty="0"/>
              <a:t>π</a:t>
            </a:r>
            <a:r>
              <a:rPr lang="en-US" sz="2800" dirty="0"/>
              <a:t> = 10%.</a:t>
            </a:r>
          </a:p>
          <a:p>
            <a:pPr>
              <a:spcBef>
                <a:spcPts val="2400"/>
              </a:spcBef>
              <a:buClr>
                <a:srgbClr val="003399"/>
              </a:buClr>
            </a:pPr>
            <a:r>
              <a:rPr lang="en-US" sz="2800" dirty="0"/>
              <a:t>Then the nominal interest rate (the percent return you get in dollars) is 10%.</a:t>
            </a:r>
          </a:p>
          <a:p>
            <a:pPr>
              <a:spcBef>
                <a:spcPts val="2400"/>
              </a:spcBef>
              <a:buClr>
                <a:srgbClr val="003399"/>
              </a:buClr>
            </a:pPr>
            <a:r>
              <a:rPr lang="en-US" sz="2800" dirty="0"/>
              <a:t>But the real interest rate (the percent return you get in terms of the purchasing power of what you saved) is 0.</a:t>
            </a:r>
          </a:p>
        </p:txBody>
      </p:sp>
    </p:spTree>
    <p:extLst>
      <p:ext uri="{BB962C8B-B14F-4D97-AF65-F5344CB8AC3E}">
        <p14:creationId xmlns:p14="http://schemas.microsoft.com/office/powerpoint/2010/main" val="1105732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0080" y="193806"/>
            <a:ext cx="7863840" cy="892552"/>
          </a:xfrm>
          <a:prstGeom prst="rect">
            <a:avLst/>
          </a:prstGeom>
          <a:noFill/>
        </p:spPr>
        <p:txBody>
          <a:bodyPr wrap="square" rtlCol="0" anchor="ctr" anchorCtr="0">
            <a:spAutoFit/>
          </a:bodyPr>
          <a:lstStyle/>
          <a:p>
            <a:pPr algn="ctr"/>
            <a:r>
              <a:rPr lang="en-US" sz="2600" dirty="0">
                <a:solidFill>
                  <a:srgbClr val="003399"/>
                </a:solidFill>
              </a:rPr>
              <a:t>Nominal and Real Interest Rates (1-year nominal interest rate, and 1-year nominal rate minus 1-year inflation rate)</a:t>
            </a:r>
          </a:p>
        </p:txBody>
      </p:sp>
      <p:sp>
        <p:nvSpPr>
          <p:cNvPr id="7" name="TextBox 6"/>
          <p:cNvSpPr txBox="1"/>
          <p:nvPr/>
        </p:nvSpPr>
        <p:spPr>
          <a:xfrm>
            <a:off x="594360" y="6240706"/>
            <a:ext cx="7955280" cy="369332"/>
          </a:xfrm>
          <a:prstGeom prst="rect">
            <a:avLst/>
          </a:prstGeom>
          <a:noFill/>
        </p:spPr>
        <p:txBody>
          <a:bodyPr wrap="square" rtlCol="0" anchor="ctr">
            <a:spAutoFit/>
          </a:bodyPr>
          <a:lstStyle/>
          <a:p>
            <a:r>
              <a:rPr lang="en-US" dirty="0">
                <a:solidFill>
                  <a:srgbClr val="CC0000"/>
                </a:solidFill>
              </a:rPr>
              <a:t>Source:  FRED.</a:t>
            </a:r>
          </a:p>
        </p:txBody>
      </p:sp>
      <p:sp>
        <p:nvSpPr>
          <p:cNvPr id="10" name="TextBox 9"/>
          <p:cNvSpPr txBox="1"/>
          <p:nvPr/>
        </p:nvSpPr>
        <p:spPr>
          <a:xfrm>
            <a:off x="640080" y="1143000"/>
            <a:ext cx="7863840" cy="369332"/>
          </a:xfrm>
          <a:prstGeom prst="rect">
            <a:avLst/>
          </a:prstGeom>
          <a:noFill/>
        </p:spPr>
        <p:txBody>
          <a:bodyPr wrap="square" rtlCol="0">
            <a:spAutoFit/>
          </a:bodyPr>
          <a:lstStyle/>
          <a:p>
            <a:endParaRPr lang="en-US" dirty="0"/>
          </a:p>
        </p:txBody>
      </p:sp>
      <p:pic>
        <p:nvPicPr>
          <p:cNvPr id="15" name="FRED Graph Chart" descr="FRED Graph">
            <a:hlinkClick r:id="rId3" tooltip="View this chart in your browser. "/>
          </p:cNvPr>
          <p:cNvPicPr preferRelativeResize="0">
            <a:picLocks/>
          </p:cNvPicPr>
          <p:nvPr/>
        </p:nvPicPr>
        <p:blipFill rotWithShape="1">
          <a:blip r:embed="rId4">
            <a:extLst>
              <a:ext uri="{BEBA8EAE-BF5A-486C-A8C5-ECC9F3942E4B}">
                <a14:imgProps xmlns:a14="http://schemas.microsoft.com/office/drawing/2010/main">
                  <a14:imgLayer r:embed="rId5">
                    <a14:imgEffect>
                      <a14:sharpenSoften amount="25000"/>
                    </a14:imgEffect>
                  </a14:imgLayer>
                </a14:imgProps>
              </a:ext>
            </a:extLst>
          </a:blip>
          <a:srcRect t="10000" b="5862"/>
          <a:stretch/>
        </p:blipFill>
        <p:spPr>
          <a:xfrm>
            <a:off x="617220" y="1447800"/>
            <a:ext cx="7909560" cy="4648200"/>
          </a:xfrm>
          <a:prstGeom prst="rect">
            <a:avLst/>
          </a:prstGeom>
        </p:spPr>
      </p:pic>
      <p:sp>
        <p:nvSpPr>
          <p:cNvPr id="13" name="Oval 12"/>
          <p:cNvSpPr/>
          <p:nvPr/>
        </p:nvSpPr>
        <p:spPr>
          <a:xfrm>
            <a:off x="2590800" y="2734134"/>
            <a:ext cx="719960" cy="2651760"/>
          </a:xfrm>
          <a:prstGeom prst="ellipse">
            <a:avLst/>
          </a:prstGeom>
          <a:solidFill>
            <a:srgbClr val="CC00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p:cNvSpPr/>
          <p:nvPr/>
        </p:nvSpPr>
        <p:spPr>
          <a:xfrm>
            <a:off x="5334000" y="3183714"/>
            <a:ext cx="2743200" cy="1752600"/>
          </a:xfrm>
          <a:prstGeom prst="ellipse">
            <a:avLst/>
          </a:prstGeom>
          <a:solidFill>
            <a:srgbClr val="CC00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3617844" y="3820968"/>
            <a:ext cx="1600200" cy="523220"/>
          </a:xfrm>
          <a:prstGeom prst="rect">
            <a:avLst/>
          </a:prstGeom>
          <a:noFill/>
        </p:spPr>
        <p:txBody>
          <a:bodyPr wrap="square" rtlCol="0">
            <a:spAutoFit/>
          </a:bodyPr>
          <a:lstStyle/>
          <a:p>
            <a:r>
              <a:rPr lang="en-US" sz="2800" dirty="0">
                <a:solidFill>
                  <a:srgbClr val="C00000"/>
                </a:solidFill>
              </a:rPr>
              <a:t>Real</a:t>
            </a:r>
          </a:p>
        </p:txBody>
      </p:sp>
      <p:sp>
        <p:nvSpPr>
          <p:cNvPr id="3" name="TextBox 2"/>
          <p:cNvSpPr txBox="1"/>
          <p:nvPr/>
        </p:nvSpPr>
        <p:spPr>
          <a:xfrm>
            <a:off x="3753678" y="1989645"/>
            <a:ext cx="1600200" cy="523220"/>
          </a:xfrm>
          <a:prstGeom prst="rect">
            <a:avLst/>
          </a:prstGeom>
          <a:noFill/>
        </p:spPr>
        <p:txBody>
          <a:bodyPr wrap="square" rtlCol="0">
            <a:spAutoFit/>
          </a:bodyPr>
          <a:lstStyle/>
          <a:p>
            <a:r>
              <a:rPr lang="en-US" sz="2800" dirty="0">
                <a:solidFill>
                  <a:srgbClr val="003399"/>
                </a:solidFill>
              </a:rPr>
              <a:t>Nominal</a:t>
            </a:r>
          </a:p>
        </p:txBody>
      </p:sp>
    </p:spTree>
    <p:extLst>
      <p:ext uri="{BB962C8B-B14F-4D97-AF65-F5344CB8AC3E}">
        <p14:creationId xmlns:p14="http://schemas.microsoft.com/office/powerpoint/2010/main" val="1399412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p:spPr>
        <p:txBody>
          <a:bodyPr/>
          <a:lstStyle/>
          <a:p>
            <a:pPr marL="571500" indent="-571500" algn="ctr">
              <a:lnSpc>
                <a:spcPct val="110000"/>
              </a:lnSpc>
              <a:spcBef>
                <a:spcPts val="1200"/>
              </a:spcBef>
              <a:buClr>
                <a:srgbClr val="FF0000"/>
              </a:buClr>
              <a:buNone/>
            </a:pPr>
            <a:endParaRPr lang="en-US" cap="small" dirty="0">
              <a:solidFill>
                <a:srgbClr val="FF0000"/>
              </a:solidFill>
            </a:endParaRPr>
          </a:p>
          <a:p>
            <a:pPr algn="ctr">
              <a:buNone/>
            </a:pPr>
            <a:r>
              <a:rPr lang="en-US" cap="small" dirty="0">
                <a:solidFill>
                  <a:srgbClr val="CC0000"/>
                </a:solidFill>
              </a:rPr>
              <a:t>III.  National Saving and the Real Interest Rate</a:t>
            </a:r>
            <a:endParaRPr lang="en-US" sz="3200" i="1" cap="small" dirty="0">
              <a:solidFill>
                <a:srgbClr val="CC0000"/>
              </a:solidFill>
            </a:endParaRPr>
          </a:p>
        </p:txBody>
      </p:sp>
    </p:spTree>
    <p:extLst>
      <p:ext uri="{BB962C8B-B14F-4D97-AF65-F5344CB8AC3E}">
        <p14:creationId xmlns:p14="http://schemas.microsoft.com/office/powerpoint/2010/main" val="12366543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The Supply of Saving</a:t>
            </a:r>
          </a:p>
          <a:p>
            <a:pPr marL="365760" indent="-365760">
              <a:spcBef>
                <a:spcPts val="3000"/>
              </a:spcBef>
              <a:buClr>
                <a:srgbClr val="003399"/>
              </a:buClr>
            </a:pPr>
            <a:r>
              <a:rPr lang="en-US" sz="2800" dirty="0"/>
              <a:t>Recall: Normal national saving (S*) = Y* − C* − G.</a:t>
            </a:r>
          </a:p>
          <a:p>
            <a:pPr marL="365760" indent="-365760">
              <a:spcBef>
                <a:spcPts val="3000"/>
              </a:spcBef>
              <a:buClr>
                <a:srgbClr val="003399"/>
              </a:buClr>
            </a:pPr>
            <a:r>
              <a:rPr lang="en-US" sz="2800" dirty="0"/>
              <a:t>Y* is determined by K*/N*, technology, and N*/POP.</a:t>
            </a:r>
          </a:p>
          <a:p>
            <a:pPr marL="365760" indent="-365760">
              <a:spcBef>
                <a:spcPts val="3000"/>
              </a:spcBef>
              <a:buClr>
                <a:srgbClr val="003399"/>
              </a:buClr>
            </a:pPr>
            <a:r>
              <a:rPr lang="en-US" sz="2800" dirty="0"/>
              <a:t>We take G as given.</a:t>
            </a:r>
          </a:p>
          <a:p>
            <a:pPr marL="365760" indent="-365760">
              <a:spcBef>
                <a:spcPts val="3000"/>
              </a:spcBef>
              <a:buClr>
                <a:srgbClr val="003399"/>
              </a:buClr>
            </a:pPr>
            <a:r>
              <a:rPr lang="en-US" sz="2800" dirty="0"/>
              <a:t>So: To understand what determines S*, we need to understand what determines C*.</a:t>
            </a:r>
          </a:p>
          <a:p>
            <a:pPr marL="365760" indent="-365760">
              <a:spcBef>
                <a:spcPts val="3000"/>
              </a:spcBef>
              <a:buClr>
                <a:srgbClr val="003399"/>
              </a:buClr>
            </a:pPr>
            <a:r>
              <a:rPr lang="en-US" sz="2800" dirty="0"/>
              <a:t>How do people make decisions about consuming, saving, or borrowing?</a:t>
            </a:r>
          </a:p>
        </p:txBody>
      </p:sp>
    </p:spTree>
    <p:extLst>
      <p:ext uri="{BB962C8B-B14F-4D97-AF65-F5344CB8AC3E}">
        <p14:creationId xmlns:p14="http://schemas.microsoft.com/office/powerpoint/2010/main" val="349926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7620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Quiz </a:t>
            </a:r>
          </a:p>
          <a:p>
            <a:pPr marL="0" indent="0">
              <a:spcBef>
                <a:spcPts val="2400"/>
              </a:spcBef>
              <a:buClr>
                <a:srgbClr val="003399"/>
              </a:buClr>
              <a:buNone/>
            </a:pPr>
            <a:r>
              <a:rPr lang="en-US" sz="2800" dirty="0"/>
              <a:t>How do you think about how much of your monthly income you decide to spend vs. save and how does this relate to the interest rate to get on your savings?</a:t>
            </a:r>
          </a:p>
          <a:p>
            <a:pPr marL="365760" indent="-365760">
              <a:spcBef>
                <a:spcPts val="2400"/>
              </a:spcBef>
              <a:buClr>
                <a:srgbClr val="003399"/>
              </a:buClr>
            </a:pPr>
            <a:r>
              <a:rPr lang="en-US" sz="2400" dirty="0"/>
              <a:t>A. I don’t care about the interest rate, I just spend all the income I have, and can’t afford to save anything.</a:t>
            </a:r>
          </a:p>
          <a:p>
            <a:pPr marL="365760" indent="-365760">
              <a:spcBef>
                <a:spcPts val="2400"/>
              </a:spcBef>
              <a:buClr>
                <a:srgbClr val="003399"/>
              </a:buClr>
            </a:pPr>
            <a:r>
              <a:rPr lang="en-US" sz="2400" dirty="0"/>
              <a:t>B. I can save some of my income but how much I save has nothing to do with the interest rate </a:t>
            </a:r>
          </a:p>
          <a:p>
            <a:pPr marL="365760" indent="-365760">
              <a:spcBef>
                <a:spcPts val="2400"/>
              </a:spcBef>
              <a:buClr>
                <a:srgbClr val="003399"/>
              </a:buClr>
            </a:pPr>
            <a:r>
              <a:rPr lang="en-US" sz="2400" dirty="0"/>
              <a:t>C. If the interest rate is higher, I cut down my consumption and save more.</a:t>
            </a:r>
          </a:p>
          <a:p>
            <a:pPr marL="365760" indent="-365760">
              <a:spcBef>
                <a:spcPts val="2400"/>
              </a:spcBef>
              <a:buClr>
                <a:srgbClr val="003399"/>
              </a:buClr>
            </a:pPr>
            <a:r>
              <a:rPr lang="en-US" sz="2400" dirty="0"/>
              <a:t>D. If the interest rate is higher, I increase my consumption and save less. </a:t>
            </a:r>
          </a:p>
        </p:txBody>
      </p:sp>
    </p:spTree>
    <p:extLst>
      <p:ext uri="{BB962C8B-B14F-4D97-AF65-F5344CB8AC3E}">
        <p14:creationId xmlns:p14="http://schemas.microsoft.com/office/powerpoint/2010/main" val="1781372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spcAft>
                <a:spcPts val="600"/>
              </a:spcAft>
              <a:buClr>
                <a:srgbClr val="0000FF"/>
              </a:buClr>
              <a:buNone/>
            </a:pPr>
            <a:r>
              <a:rPr lang="en-US" sz="3100" dirty="0">
                <a:solidFill>
                  <a:srgbClr val="003399"/>
                </a:solidFill>
              </a:rPr>
              <a:t>The Real Interest Rate and the Opportunity Cost of Current Consumption</a:t>
            </a:r>
            <a:endParaRPr lang="en-US" sz="3100" dirty="0"/>
          </a:p>
          <a:p>
            <a:pPr marL="365760" indent="-365760">
              <a:spcBef>
                <a:spcPts val="2400"/>
              </a:spcBef>
              <a:buClr>
                <a:srgbClr val="003399"/>
              </a:buClr>
            </a:pPr>
            <a:r>
              <a:rPr lang="en-US" sz="2800" dirty="0"/>
              <a:t>Think of a household trying to maximize its utility from</a:t>
            </a:r>
            <a:r>
              <a:rPr lang="en-US" sz="2700" dirty="0"/>
              <a:t> consumption today and consumption in the future.</a:t>
            </a:r>
          </a:p>
          <a:p>
            <a:pPr marL="365760" indent="-365760">
              <a:spcBef>
                <a:spcPts val="2400"/>
              </a:spcBef>
              <a:buClr>
                <a:srgbClr val="003399"/>
              </a:buClr>
            </a:pPr>
            <a:r>
              <a:rPr lang="en-US" sz="2700" dirty="0"/>
              <a:t>If the real interest rate rises, the opportunity cost of consuming today rises: What you give up to consume today is higher because the real return you would earn on saving is higher than before.</a:t>
            </a:r>
          </a:p>
          <a:p>
            <a:pPr marL="365760" indent="-365760">
              <a:spcBef>
                <a:spcPts val="2400"/>
              </a:spcBef>
              <a:buClr>
                <a:srgbClr val="003399"/>
              </a:buClr>
            </a:pPr>
            <a:r>
              <a:rPr lang="en-US" sz="2700" dirty="0"/>
              <a:t>That is, the real interest rate is a component of the opportunity cost of current consumption.</a:t>
            </a:r>
          </a:p>
        </p:txBody>
      </p:sp>
    </p:spTree>
    <p:extLst>
      <p:ext uri="{BB962C8B-B14F-4D97-AF65-F5344CB8AC3E}">
        <p14:creationId xmlns:p14="http://schemas.microsoft.com/office/powerpoint/2010/main" val="2739337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p:spPr>
        <p:txBody>
          <a:bodyPr/>
          <a:lstStyle/>
          <a:p>
            <a:pPr marL="571500" indent="-571500" algn="ctr">
              <a:lnSpc>
                <a:spcPct val="110000"/>
              </a:lnSpc>
              <a:spcBef>
                <a:spcPts val="1200"/>
              </a:spcBef>
              <a:buClr>
                <a:srgbClr val="FF0000"/>
              </a:buClr>
              <a:buNone/>
            </a:pPr>
            <a:endParaRPr lang="en-US" cap="small" dirty="0">
              <a:solidFill>
                <a:srgbClr val="FF0000"/>
              </a:solidFill>
            </a:endParaRPr>
          </a:p>
          <a:p>
            <a:pPr algn="ctr">
              <a:buNone/>
            </a:pPr>
            <a:r>
              <a:rPr lang="en-US" cap="small" dirty="0">
                <a:solidFill>
                  <a:srgbClr val="CC0000"/>
                </a:solidFill>
              </a:rPr>
              <a:t>I.  Introduction</a:t>
            </a:r>
            <a:endParaRPr lang="en-US" sz="3200" i="1" cap="small" dirty="0">
              <a:solidFill>
                <a:srgbClr val="CC0000"/>
              </a:solidFill>
            </a:endParaRPr>
          </a:p>
        </p:txBody>
      </p:sp>
    </p:spTree>
    <p:extLst>
      <p:ext uri="{BB962C8B-B14F-4D97-AF65-F5344CB8AC3E}">
        <p14:creationId xmlns:p14="http://schemas.microsoft.com/office/powerpoint/2010/main" val="164937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Content Placeholder 4"/>
              <p:cNvSpPr>
                <a:spLocks noGrp="1"/>
              </p:cNvSpPr>
              <p:nvPr>
                <p:ph idx="1"/>
              </p:nvPr>
            </p:nvSpPr>
            <p:spPr>
              <a:xfrm>
                <a:off x="457200" y="0"/>
                <a:ext cx="8229600" cy="6035040"/>
              </a:xfrm>
              <a:solidFill>
                <a:schemeClr val="bg1"/>
              </a:solidFill>
            </p:spPr>
            <p:txBody>
              <a:bodyPr tIns="0" bIns="0">
                <a:noAutofit/>
              </a:bodyPr>
              <a:lstStyle/>
              <a:p>
                <a:pPr marL="0" indent="0" algn="ctr">
                  <a:spcBef>
                    <a:spcPts val="1800"/>
                  </a:spcBef>
                  <a:spcAft>
                    <a:spcPts val="600"/>
                  </a:spcAft>
                  <a:buClr>
                    <a:srgbClr val="0000FF"/>
                  </a:buClr>
                  <a:buNone/>
                </a:pPr>
                <a:r>
                  <a:rPr lang="en-US" dirty="0">
                    <a:solidFill>
                      <a:srgbClr val="003399"/>
                    </a:solidFill>
                  </a:rPr>
                  <a:t>The Real Interest Rate and Saving</a:t>
                </a:r>
              </a:p>
              <a:p>
                <a:pPr marL="365760" indent="-365760">
                  <a:spcBef>
                    <a:spcPts val="1800"/>
                  </a:spcBef>
                  <a:spcAft>
                    <a:spcPts val="1800"/>
                  </a:spcAft>
                  <a:buClr>
                    <a:srgbClr val="003399"/>
                  </a:buClr>
                </a:pPr>
                <a:r>
                  <a:rPr lang="en-US" sz="2800" dirty="0"/>
                  <a:t>The condition for utility maximization between consumption today and consumption in the future:</a:t>
                </a:r>
              </a:p>
              <a:p>
                <a:pPr marL="0" indent="0">
                  <a:spcBef>
                    <a:spcPts val="1800"/>
                  </a:spcBef>
                  <a:buClr>
                    <a:srgbClr val="003399"/>
                  </a:buClr>
                  <a:buNone/>
                </a:pPr>
                <a14:m>
                  <m:oMathPara xmlns:m="http://schemas.openxmlformats.org/officeDocument/2006/math">
                    <m:oMathParaPr>
                      <m:jc m:val="centerGroup"/>
                    </m:oMathParaPr>
                    <m:oMath xmlns:m="http://schemas.openxmlformats.org/officeDocument/2006/math">
                      <m:f>
                        <m:fPr>
                          <m:ctrlPr>
                            <a:rPr lang="en-US" sz="2800" i="1">
                              <a:latin typeface="Cambria Math" panose="02040503050406030204" pitchFamily="18" charset="0"/>
                            </a:rPr>
                          </m:ctrlPr>
                        </m:fPr>
                        <m:num>
                          <m:sSub>
                            <m:sSubPr>
                              <m:ctrlPr>
                                <a:rPr lang="en-US" sz="2800" i="1">
                                  <a:latin typeface="Cambria Math" panose="02040503050406030204" pitchFamily="18" charset="0"/>
                                </a:rPr>
                              </m:ctrlPr>
                            </m:sSubPr>
                            <m:e>
                              <m:r>
                                <m:rPr>
                                  <m:sty m:val="p"/>
                                </m:rPr>
                                <a:rPr lang="en-US" sz="2800">
                                  <a:latin typeface="Cambria Math"/>
                                </a:rPr>
                                <m:t>MU</m:t>
                              </m:r>
                            </m:e>
                            <m:sub>
                              <m:r>
                                <m:rPr>
                                  <m:sty m:val="p"/>
                                </m:rPr>
                                <a:rPr lang="en-US" sz="2800">
                                  <a:latin typeface="Cambria Math"/>
                                </a:rPr>
                                <m:t>current</m:t>
                              </m:r>
                            </m:sub>
                          </m:sSub>
                        </m:num>
                        <m:den>
                          <m:sSub>
                            <m:sSubPr>
                              <m:ctrlPr>
                                <a:rPr lang="en-US" sz="2800" i="1">
                                  <a:latin typeface="Cambria Math" panose="02040503050406030204" pitchFamily="18" charset="0"/>
                                </a:rPr>
                              </m:ctrlPr>
                            </m:sSubPr>
                            <m:e>
                              <m:r>
                                <m:rPr>
                                  <m:sty m:val="p"/>
                                </m:rPr>
                                <a:rPr lang="en-US" sz="2800">
                                  <a:latin typeface="Cambria Math"/>
                                </a:rPr>
                                <m:t>P</m:t>
                              </m:r>
                            </m:e>
                            <m:sub>
                              <m:r>
                                <m:rPr>
                                  <m:sty m:val="p"/>
                                </m:rPr>
                                <a:rPr lang="en-US" sz="2800">
                                  <a:latin typeface="Cambria Math"/>
                                </a:rPr>
                                <m:t>current</m:t>
                              </m:r>
                            </m:sub>
                          </m:sSub>
                        </m:den>
                      </m:f>
                      <m:r>
                        <a:rPr lang="en-US" sz="2800">
                          <a:latin typeface="Cambria Math"/>
                        </a:rPr>
                        <m:t>= </m:t>
                      </m:r>
                      <m:f>
                        <m:fPr>
                          <m:ctrlPr>
                            <a:rPr lang="en-US" sz="2800" i="1">
                              <a:latin typeface="Cambria Math" panose="02040503050406030204" pitchFamily="18" charset="0"/>
                            </a:rPr>
                          </m:ctrlPr>
                        </m:fPr>
                        <m:num>
                          <m:sSub>
                            <m:sSubPr>
                              <m:ctrlPr>
                                <a:rPr lang="en-US" sz="2800" i="1">
                                  <a:latin typeface="Cambria Math" panose="02040503050406030204" pitchFamily="18" charset="0"/>
                                </a:rPr>
                              </m:ctrlPr>
                            </m:sSubPr>
                            <m:e>
                              <m:r>
                                <m:rPr>
                                  <m:sty m:val="p"/>
                                </m:rPr>
                                <a:rPr lang="en-US" sz="2800">
                                  <a:latin typeface="Cambria Math"/>
                                </a:rPr>
                                <m:t>MU</m:t>
                              </m:r>
                            </m:e>
                            <m:sub>
                              <m:r>
                                <m:rPr>
                                  <m:sty m:val="p"/>
                                </m:rPr>
                                <a:rPr lang="en-US" sz="2800">
                                  <a:latin typeface="Cambria Math"/>
                                </a:rPr>
                                <m:t>future</m:t>
                              </m:r>
                            </m:sub>
                          </m:sSub>
                        </m:num>
                        <m:den>
                          <m:sSub>
                            <m:sSubPr>
                              <m:ctrlPr>
                                <a:rPr lang="en-US" sz="2800" i="1">
                                  <a:latin typeface="Cambria Math" panose="02040503050406030204" pitchFamily="18" charset="0"/>
                                </a:rPr>
                              </m:ctrlPr>
                            </m:sSubPr>
                            <m:e>
                              <m:r>
                                <m:rPr>
                                  <m:sty m:val="p"/>
                                </m:rPr>
                                <a:rPr lang="en-US" sz="2800">
                                  <a:latin typeface="Cambria Math"/>
                                </a:rPr>
                                <m:t>P</m:t>
                              </m:r>
                            </m:e>
                            <m:sub>
                              <m:r>
                                <m:rPr>
                                  <m:sty m:val="p"/>
                                </m:rPr>
                                <a:rPr lang="en-US" sz="2800">
                                  <a:latin typeface="Cambria Math"/>
                                </a:rPr>
                                <m:t>future</m:t>
                              </m:r>
                            </m:sub>
                          </m:sSub>
                        </m:den>
                      </m:f>
                    </m:oMath>
                  </m:oMathPara>
                </a14:m>
                <a:endParaRPr lang="en-US" sz="2800" dirty="0"/>
              </a:p>
              <a:p>
                <a:pPr marL="365760" indent="-365760">
                  <a:spcBef>
                    <a:spcPts val="2400"/>
                  </a:spcBef>
                  <a:buClr>
                    <a:srgbClr val="003399"/>
                  </a:buClr>
                </a:pPr>
                <a14:m>
                  <m:oMath xmlns:m="http://schemas.openxmlformats.org/officeDocument/2006/math">
                    <m:sSub>
                      <m:sSubPr>
                        <m:ctrlPr>
                          <a:rPr lang="en-US" sz="2800" i="1">
                            <a:latin typeface="Cambria Math" panose="02040503050406030204" pitchFamily="18" charset="0"/>
                          </a:rPr>
                        </m:ctrlPr>
                      </m:sSubPr>
                      <m:e>
                        <m:r>
                          <m:rPr>
                            <m:sty m:val="p"/>
                          </m:rPr>
                          <a:rPr lang="en-US" sz="2800">
                            <a:latin typeface="Cambria Math"/>
                          </a:rPr>
                          <m:t>P</m:t>
                        </m:r>
                      </m:e>
                      <m:sub>
                        <m:r>
                          <m:rPr>
                            <m:sty m:val="p"/>
                          </m:rPr>
                          <a:rPr lang="en-US" sz="2800">
                            <a:latin typeface="Cambria Math"/>
                          </a:rPr>
                          <m:t>future</m:t>
                        </m:r>
                      </m:sub>
                    </m:sSub>
                    <m:r>
                      <a:rPr lang="en-US" sz="2800" i="1">
                        <a:latin typeface="Cambria Math" panose="02040503050406030204" pitchFamily="18" charset="0"/>
                      </a:rPr>
                      <m:t> </m:t>
                    </m:r>
                  </m:oMath>
                </a14:m>
                <a:r>
                  <a:rPr lang="en-US" sz="2800" dirty="0"/>
                  <a:t>= </a:t>
                </a:r>
                <a14:m>
                  <m:oMath xmlns:m="http://schemas.openxmlformats.org/officeDocument/2006/math">
                    <m:sSub>
                      <m:sSubPr>
                        <m:ctrlPr>
                          <a:rPr lang="en-US" sz="2800" i="1">
                            <a:latin typeface="Cambria Math" panose="02040503050406030204" pitchFamily="18" charset="0"/>
                          </a:rPr>
                        </m:ctrlPr>
                      </m:sSubPr>
                      <m:e>
                        <m:r>
                          <m:rPr>
                            <m:sty m:val="p"/>
                          </m:rPr>
                          <a:rPr lang="en-US" sz="2800">
                            <a:latin typeface="Cambria Math"/>
                          </a:rPr>
                          <m:t>P</m:t>
                        </m:r>
                      </m:e>
                      <m:sub>
                        <m:r>
                          <m:rPr>
                            <m:sty m:val="p"/>
                          </m:rPr>
                          <a:rPr lang="en-US" sz="2800">
                            <a:latin typeface="Cambria Math"/>
                          </a:rPr>
                          <m:t>current</m:t>
                        </m:r>
                      </m:sub>
                    </m:sSub>
                    <m:r>
                      <a:rPr lang="en-US" sz="2800" i="1">
                        <a:latin typeface="Cambria Math" panose="02040503050406030204" pitchFamily="18" charset="0"/>
                      </a:rPr>
                      <m:t> </m:t>
                    </m:r>
                  </m:oMath>
                </a14:m>
                <a:r>
                  <a:rPr lang="en-US" sz="2800" dirty="0"/>
                  <a:t>/(1+r)</a:t>
                </a:r>
              </a:p>
              <a:p>
                <a:pPr marL="365760" indent="-365760">
                  <a:spcBef>
                    <a:spcPts val="2400"/>
                  </a:spcBef>
                  <a:buClr>
                    <a:srgbClr val="003399"/>
                  </a:buClr>
                </a:pPr>
                <a:r>
                  <a:rPr lang="en-US" sz="2800" dirty="0"/>
                  <a:t>If the real interest rate rises, the relative price (opportunity cost) of current consumption rises.</a:t>
                </a:r>
              </a:p>
              <a:p>
                <a:pPr marL="365760" indent="-365760">
                  <a:spcBef>
                    <a:spcPts val="1800"/>
                  </a:spcBef>
                  <a:buClr>
                    <a:srgbClr val="003399"/>
                  </a:buClr>
                </a:pPr>
                <a:r>
                  <a:rPr lang="en-US" sz="2800" dirty="0"/>
                  <a:t>To maximize utility, the household therefore needs to consume less today.</a:t>
                </a:r>
              </a:p>
              <a:p>
                <a:pPr marL="365760" indent="-365760">
                  <a:spcBef>
                    <a:spcPts val="1800"/>
                  </a:spcBef>
                  <a:buClr>
                    <a:srgbClr val="003399"/>
                  </a:buClr>
                </a:pPr>
                <a:r>
                  <a:rPr lang="en-US" sz="2800" dirty="0"/>
                  <a:t>That is, it needs to save more.</a:t>
                </a:r>
              </a:p>
            </p:txBody>
          </p:sp>
        </mc:Choice>
        <mc:Fallback xmlns="">
          <p:sp>
            <p:nvSpPr>
              <p:cNvPr id="5" name="Content Placeholder 4"/>
              <p:cNvSpPr>
                <a:spLocks noGrp="1" noRot="1" noChangeAspect="1" noMove="1" noResize="1" noEditPoints="1" noAdjustHandles="1" noChangeArrowheads="1" noChangeShapeType="1" noTextEdit="1"/>
              </p:cNvSpPr>
              <p:nvPr>
                <p:ph idx="1"/>
              </p:nvPr>
            </p:nvSpPr>
            <p:spPr>
              <a:xfrm>
                <a:off x="457200" y="0"/>
                <a:ext cx="8229600" cy="6035040"/>
              </a:xfrm>
              <a:blipFill>
                <a:blip r:embed="rId3"/>
                <a:stretch>
                  <a:fillRect l="-1389" t="-1895" r="-2469" b="-9053"/>
                </a:stretch>
              </a:blipFill>
            </p:spPr>
            <p:txBody>
              <a:bodyPr/>
              <a:lstStyle/>
              <a:p>
                <a:r>
                  <a:rPr lang="en-US">
                    <a:noFill/>
                  </a:rPr>
                  <a:t> </a:t>
                </a:r>
              </a:p>
            </p:txBody>
          </p:sp>
        </mc:Fallback>
      </mc:AlternateContent>
    </p:spTree>
    <p:extLst>
      <p:ext uri="{BB962C8B-B14F-4D97-AF65-F5344CB8AC3E}">
        <p14:creationId xmlns:p14="http://schemas.microsoft.com/office/powerpoint/2010/main" val="2888382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0080" y="432755"/>
            <a:ext cx="7863840" cy="584775"/>
          </a:xfrm>
          <a:prstGeom prst="rect">
            <a:avLst/>
          </a:prstGeom>
          <a:noFill/>
        </p:spPr>
        <p:txBody>
          <a:bodyPr wrap="square" rtlCol="0" anchor="ctr" anchorCtr="0">
            <a:spAutoFit/>
          </a:bodyPr>
          <a:lstStyle/>
          <a:p>
            <a:pPr algn="ctr"/>
            <a:r>
              <a:rPr lang="en-US" sz="3200" dirty="0">
                <a:solidFill>
                  <a:srgbClr val="003399"/>
                </a:solidFill>
              </a:rPr>
              <a:t>The Supply of Saving</a:t>
            </a:r>
          </a:p>
        </p:txBody>
      </p:sp>
      <p:grpSp>
        <p:nvGrpSpPr>
          <p:cNvPr id="3" name="Group 2"/>
          <p:cNvGrpSpPr/>
          <p:nvPr/>
        </p:nvGrpSpPr>
        <p:grpSpPr>
          <a:xfrm>
            <a:off x="2186636" y="1290935"/>
            <a:ext cx="4770729" cy="4728865"/>
            <a:chOff x="2438401" y="1290935"/>
            <a:chExt cx="4770729" cy="4728865"/>
          </a:xfrm>
        </p:grpSpPr>
        <p:grpSp>
          <p:nvGrpSpPr>
            <p:cNvPr id="47" name="Group 46"/>
            <p:cNvGrpSpPr/>
            <p:nvPr/>
          </p:nvGrpSpPr>
          <p:grpSpPr>
            <a:xfrm>
              <a:off x="2911450" y="1400205"/>
              <a:ext cx="4206240" cy="4218466"/>
              <a:chOff x="5318759" y="1117122"/>
              <a:chExt cx="4206240" cy="4218466"/>
            </a:xfrm>
          </p:grpSpPr>
          <p:cxnSp>
            <p:nvCxnSpPr>
              <p:cNvPr id="53" name="Straight Connector 52"/>
              <p:cNvCxnSpPr/>
              <p:nvPr/>
            </p:nvCxnSpPr>
            <p:spPr>
              <a:xfrm>
                <a:off x="5318759" y="5334000"/>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5400000">
                <a:off x="3231674" y="3219448"/>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2438401" y="1290935"/>
              <a:ext cx="487864" cy="461665"/>
            </a:xfrm>
            <a:prstGeom prst="rect">
              <a:avLst/>
            </a:prstGeom>
            <a:noFill/>
          </p:spPr>
          <p:txBody>
            <a:bodyPr wrap="square" rtlCol="0">
              <a:spAutoFit/>
            </a:bodyPr>
            <a:lstStyle/>
            <a:p>
              <a:pPr algn="r"/>
              <a:r>
                <a:rPr lang="en-US" sz="2400" dirty="0"/>
                <a:t>r*</a:t>
              </a:r>
              <a:endParaRPr lang="en-US" sz="2400" baseline="-25000" dirty="0"/>
            </a:p>
          </p:txBody>
        </p:sp>
        <p:sp>
          <p:nvSpPr>
            <p:cNvPr id="20" name="TextBox 19"/>
            <p:cNvSpPr txBox="1"/>
            <p:nvPr/>
          </p:nvSpPr>
          <p:spPr>
            <a:xfrm>
              <a:off x="5397272" y="5558135"/>
              <a:ext cx="1811858" cy="461665"/>
            </a:xfrm>
            <a:prstGeom prst="rect">
              <a:avLst/>
            </a:prstGeom>
            <a:noFill/>
          </p:spPr>
          <p:txBody>
            <a:bodyPr wrap="square" rtlCol="0">
              <a:spAutoFit/>
            </a:bodyPr>
            <a:lstStyle/>
            <a:p>
              <a:pPr algn="r"/>
              <a:r>
                <a:rPr lang="en-US" sz="2400" dirty="0"/>
                <a:t>Saving (S*)</a:t>
              </a:r>
              <a:endParaRPr lang="en-US" sz="2400" baseline="-25000" dirty="0"/>
            </a:p>
          </p:txBody>
        </p:sp>
      </p:grpSp>
      <p:sp>
        <p:nvSpPr>
          <p:cNvPr id="13" name="TextBox 12"/>
          <p:cNvSpPr txBox="1"/>
          <p:nvPr/>
        </p:nvSpPr>
        <p:spPr>
          <a:xfrm>
            <a:off x="2705100" y="6022285"/>
            <a:ext cx="3733800" cy="530915"/>
          </a:xfrm>
          <a:prstGeom prst="rect">
            <a:avLst/>
          </a:prstGeom>
          <a:noFill/>
        </p:spPr>
        <p:txBody>
          <a:bodyPr wrap="square" rtlCol="0" anchor="ctr" anchorCtr="0">
            <a:spAutoFit/>
          </a:bodyPr>
          <a:lstStyle/>
          <a:p>
            <a:r>
              <a:rPr lang="en-US" sz="2800" dirty="0"/>
              <a:t>Recall: S* = Y* − C* − G</a:t>
            </a:r>
          </a:p>
        </p:txBody>
      </p:sp>
    </p:spTree>
    <p:extLst>
      <p:ext uri="{BB962C8B-B14F-4D97-AF65-F5344CB8AC3E}">
        <p14:creationId xmlns:p14="http://schemas.microsoft.com/office/powerpoint/2010/main" val="28970221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0080" y="432755"/>
            <a:ext cx="7863840" cy="584775"/>
          </a:xfrm>
          <a:prstGeom prst="rect">
            <a:avLst/>
          </a:prstGeom>
          <a:noFill/>
        </p:spPr>
        <p:txBody>
          <a:bodyPr wrap="square" rtlCol="0" anchor="ctr" anchorCtr="0">
            <a:spAutoFit/>
          </a:bodyPr>
          <a:lstStyle/>
          <a:p>
            <a:pPr algn="ctr"/>
            <a:r>
              <a:rPr lang="en-US" sz="3200" dirty="0">
                <a:solidFill>
                  <a:srgbClr val="003399"/>
                </a:solidFill>
              </a:rPr>
              <a:t>The Supply of Saving</a:t>
            </a:r>
          </a:p>
        </p:txBody>
      </p:sp>
      <p:cxnSp>
        <p:nvCxnSpPr>
          <p:cNvPr id="53" name="Straight Connector 52"/>
          <p:cNvCxnSpPr/>
          <p:nvPr/>
        </p:nvCxnSpPr>
        <p:spPr>
          <a:xfrm>
            <a:off x="2659685" y="5617083"/>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5400000">
            <a:off x="572600" y="3502531"/>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186636" y="1290935"/>
            <a:ext cx="487864" cy="461665"/>
          </a:xfrm>
          <a:prstGeom prst="rect">
            <a:avLst/>
          </a:prstGeom>
          <a:noFill/>
        </p:spPr>
        <p:txBody>
          <a:bodyPr wrap="square" rtlCol="0">
            <a:spAutoFit/>
          </a:bodyPr>
          <a:lstStyle/>
          <a:p>
            <a:pPr algn="r"/>
            <a:r>
              <a:rPr lang="en-US" sz="2400" dirty="0"/>
              <a:t>r*</a:t>
            </a:r>
            <a:endParaRPr lang="en-US" sz="2400" baseline="-25000" dirty="0"/>
          </a:p>
        </p:txBody>
      </p:sp>
      <p:sp>
        <p:nvSpPr>
          <p:cNvPr id="20" name="TextBox 19"/>
          <p:cNvSpPr txBox="1"/>
          <p:nvPr/>
        </p:nvSpPr>
        <p:spPr>
          <a:xfrm>
            <a:off x="5145507" y="5558135"/>
            <a:ext cx="1811858" cy="461665"/>
          </a:xfrm>
          <a:prstGeom prst="rect">
            <a:avLst/>
          </a:prstGeom>
          <a:noFill/>
        </p:spPr>
        <p:txBody>
          <a:bodyPr wrap="square" rtlCol="0">
            <a:spAutoFit/>
          </a:bodyPr>
          <a:lstStyle/>
          <a:p>
            <a:pPr algn="r"/>
            <a:r>
              <a:rPr lang="en-US" sz="2400" dirty="0"/>
              <a:t>Saving (S*)</a:t>
            </a:r>
            <a:endParaRPr lang="en-US" sz="2400" baseline="-25000" dirty="0"/>
          </a:p>
        </p:txBody>
      </p:sp>
      <p:cxnSp>
        <p:nvCxnSpPr>
          <p:cNvPr id="21" name="Straight Connector 20"/>
          <p:cNvCxnSpPr/>
          <p:nvPr/>
        </p:nvCxnSpPr>
        <p:spPr>
          <a:xfrm rot="17400000" flipV="1">
            <a:off x="2691220" y="3628326"/>
            <a:ext cx="3657600" cy="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916346" y="1779495"/>
            <a:ext cx="534194" cy="461665"/>
          </a:xfrm>
          <a:prstGeom prst="rect">
            <a:avLst/>
          </a:prstGeom>
          <a:noFill/>
        </p:spPr>
        <p:txBody>
          <a:bodyPr wrap="square" rtlCol="0">
            <a:spAutoFit/>
          </a:bodyPr>
          <a:lstStyle/>
          <a:p>
            <a:pPr algn="r"/>
            <a:r>
              <a:rPr lang="en-US" sz="2400" dirty="0">
                <a:solidFill>
                  <a:srgbClr val="003399"/>
                </a:solidFill>
              </a:rPr>
              <a:t>S</a:t>
            </a:r>
            <a:endParaRPr lang="en-US" sz="2400" baseline="-25000" dirty="0">
              <a:solidFill>
                <a:srgbClr val="003399"/>
              </a:solidFill>
            </a:endParaRPr>
          </a:p>
        </p:txBody>
      </p:sp>
      <p:sp>
        <p:nvSpPr>
          <p:cNvPr id="13" name="TextBox 12"/>
          <p:cNvSpPr txBox="1"/>
          <p:nvPr/>
        </p:nvSpPr>
        <p:spPr>
          <a:xfrm>
            <a:off x="2705100" y="6022285"/>
            <a:ext cx="3733800" cy="530915"/>
          </a:xfrm>
          <a:prstGeom prst="rect">
            <a:avLst/>
          </a:prstGeom>
          <a:noFill/>
        </p:spPr>
        <p:txBody>
          <a:bodyPr wrap="square" rtlCol="0" anchor="ctr" anchorCtr="0">
            <a:spAutoFit/>
          </a:bodyPr>
          <a:lstStyle/>
          <a:p>
            <a:r>
              <a:rPr lang="en-US" sz="2800" dirty="0"/>
              <a:t>Recall: S* = Y* − C* − G</a:t>
            </a:r>
          </a:p>
        </p:txBody>
      </p:sp>
    </p:spTree>
    <p:extLst>
      <p:ext uri="{BB962C8B-B14F-4D97-AF65-F5344CB8AC3E}">
        <p14:creationId xmlns:p14="http://schemas.microsoft.com/office/powerpoint/2010/main" val="2511612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7620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Quiz </a:t>
            </a:r>
          </a:p>
          <a:p>
            <a:pPr marL="0" indent="0">
              <a:spcBef>
                <a:spcPts val="2400"/>
              </a:spcBef>
              <a:buClr>
                <a:srgbClr val="003399"/>
              </a:buClr>
              <a:buNone/>
            </a:pPr>
            <a:r>
              <a:rPr lang="en-US" sz="2800" dirty="0"/>
              <a:t>How does the interest rate on your student loans will affect your spending after your graduate?</a:t>
            </a:r>
          </a:p>
          <a:p>
            <a:pPr marL="365760" indent="-365760">
              <a:spcBef>
                <a:spcPts val="2400"/>
              </a:spcBef>
              <a:buClr>
                <a:srgbClr val="003399"/>
              </a:buClr>
            </a:pPr>
            <a:r>
              <a:rPr lang="en-US" sz="2400" dirty="0"/>
              <a:t>A. It won’t affect my spending because I don’t have student loans</a:t>
            </a:r>
          </a:p>
          <a:p>
            <a:pPr marL="365760" indent="-365760">
              <a:spcBef>
                <a:spcPts val="2400"/>
              </a:spcBef>
              <a:buClr>
                <a:srgbClr val="003399"/>
              </a:buClr>
            </a:pPr>
            <a:r>
              <a:rPr lang="en-US" sz="2400" dirty="0"/>
              <a:t>B. Higher student loan payments will force me to cut down my other spending</a:t>
            </a:r>
          </a:p>
          <a:p>
            <a:pPr marL="365760" indent="-365760">
              <a:spcBef>
                <a:spcPts val="2400"/>
              </a:spcBef>
              <a:buClr>
                <a:srgbClr val="003399"/>
              </a:buClr>
            </a:pPr>
            <a:r>
              <a:rPr lang="en-US" sz="2400" dirty="0"/>
              <a:t>C. Higher student loan payments won’t affect my spending, I’ll just save less and spend the same</a:t>
            </a:r>
          </a:p>
          <a:p>
            <a:pPr marL="365760" indent="-365760">
              <a:spcBef>
                <a:spcPts val="2400"/>
              </a:spcBef>
              <a:buClr>
                <a:srgbClr val="003399"/>
              </a:buClr>
            </a:pPr>
            <a:r>
              <a:rPr lang="en-US" sz="2400" dirty="0"/>
              <a:t>D. Higher student loan payments won’t affect my spending, I’ll just borrow more on my credit card</a:t>
            </a:r>
          </a:p>
        </p:txBody>
      </p:sp>
    </p:spTree>
    <p:extLst>
      <p:ext uri="{BB962C8B-B14F-4D97-AF65-F5344CB8AC3E}">
        <p14:creationId xmlns:p14="http://schemas.microsoft.com/office/powerpoint/2010/main" val="3578280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7620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Why does the interest rate affect macro spending and saving in practice? </a:t>
            </a:r>
          </a:p>
          <a:p>
            <a:pPr>
              <a:spcBef>
                <a:spcPts val="2400"/>
              </a:spcBef>
              <a:buClr>
                <a:srgbClr val="003399"/>
              </a:buClr>
            </a:pPr>
            <a:r>
              <a:rPr lang="en-US" sz="2400" dirty="0"/>
              <a:t>Borrowers are low income while lenders are high income</a:t>
            </a:r>
          </a:p>
          <a:p>
            <a:pPr>
              <a:spcBef>
                <a:spcPts val="2400"/>
              </a:spcBef>
              <a:buClr>
                <a:srgbClr val="003399"/>
              </a:buClr>
            </a:pPr>
            <a:r>
              <a:rPr lang="en-US" sz="2400" dirty="0"/>
              <a:t>Low income people tend to spend everything they earn (can’t afford to save)</a:t>
            </a:r>
          </a:p>
          <a:p>
            <a:pPr>
              <a:spcBef>
                <a:spcPts val="2400"/>
              </a:spcBef>
              <a:buClr>
                <a:srgbClr val="003399"/>
              </a:buClr>
            </a:pPr>
            <a:r>
              <a:rPr lang="en-US" sz="2400" dirty="0"/>
              <a:t>High income people tend to save a large fraction of any extra income they make</a:t>
            </a:r>
          </a:p>
          <a:p>
            <a:pPr>
              <a:spcBef>
                <a:spcPts val="2400"/>
              </a:spcBef>
              <a:buClr>
                <a:srgbClr val="003399"/>
              </a:buClr>
            </a:pPr>
            <a:r>
              <a:rPr lang="en-US" sz="2400" dirty="0"/>
              <a:t>A higher interest rate gives more income to lenders and correspondingly less to borrowers</a:t>
            </a:r>
          </a:p>
          <a:p>
            <a:pPr>
              <a:spcBef>
                <a:spcPts val="2400"/>
              </a:spcBef>
              <a:buClr>
                <a:srgbClr val="003399"/>
              </a:buClr>
            </a:pPr>
            <a:r>
              <a:rPr lang="en-US" sz="2400" dirty="0"/>
              <a:t>Borrowers cut spending by more than lenders increase their spending =&gt; macro spending goes down and macro saving goes up</a:t>
            </a:r>
          </a:p>
        </p:txBody>
      </p:sp>
    </p:spTree>
    <p:extLst>
      <p:ext uri="{BB962C8B-B14F-4D97-AF65-F5344CB8AC3E}">
        <p14:creationId xmlns:p14="http://schemas.microsoft.com/office/powerpoint/2010/main" val="9237360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sz="3000" dirty="0">
                    <a:solidFill>
                      <a:srgbClr val="003399"/>
                    </a:solidFill>
                  </a:rPr>
                  <a:t>How a Change in Y* </a:t>
                </a:r>
                <a14:m>
                  <m:oMath xmlns:m="http://schemas.openxmlformats.org/officeDocument/2006/math">
                    <m:r>
                      <a:rPr lang="en-US" sz="3000" i="1" smtClean="0">
                        <a:solidFill>
                          <a:srgbClr val="003399"/>
                        </a:solidFill>
                        <a:latin typeface="Cambria Math"/>
                      </a:rPr>
                      <m:t>−</m:t>
                    </m:r>
                    <m:r>
                      <a:rPr lang="en-US" sz="3000" b="0" i="1" smtClean="0">
                        <a:solidFill>
                          <a:srgbClr val="003399"/>
                        </a:solidFill>
                        <a:latin typeface="Cambria Math"/>
                      </a:rPr>
                      <m:t> </m:t>
                    </m:r>
                  </m:oMath>
                </a14:m>
                <a:r>
                  <a:rPr lang="en-US" sz="3000" dirty="0">
                    <a:solidFill>
                      <a:srgbClr val="003399"/>
                    </a:solidFill>
                  </a:rPr>
                  <a:t>T Affects Consumption and </a:t>
                </a:r>
                <a:r>
                  <a:rPr lang="en-US" sz="3000" b="1" i="1" dirty="0">
                    <a:solidFill>
                      <a:srgbClr val="003399"/>
                    </a:solidFill>
                  </a:rPr>
                  <a:t>Private</a:t>
                </a:r>
                <a:r>
                  <a:rPr lang="en-US" sz="3000" dirty="0">
                    <a:solidFill>
                      <a:srgbClr val="003399"/>
                    </a:solidFill>
                  </a:rPr>
                  <a:t> Saving</a:t>
                </a:r>
              </a:p>
              <a:p>
                <a:pPr marL="365760" indent="-365760">
                  <a:spcBef>
                    <a:spcPts val="1800"/>
                  </a:spcBef>
                  <a:buClr>
                    <a:srgbClr val="003399"/>
                  </a:buClr>
                </a:pPr>
                <a:r>
                  <a:rPr lang="en-US" sz="2800" dirty="0"/>
                  <a:t>When a household’s current Y* − T rises by $1, it typically will spend part of the $1 and save the rest</a:t>
                </a:r>
              </a:p>
              <a:p>
                <a:pPr marL="365760" indent="-365760">
                  <a:spcBef>
                    <a:spcPts val="1800"/>
                  </a:spcBef>
                  <a:buClr>
                    <a:srgbClr val="003399"/>
                  </a:buClr>
                </a:pPr>
                <a:r>
                  <a:rPr lang="en-US" sz="2800" dirty="0"/>
                  <a:t>Typically, a poor household will spend the full $1, a rich household will save a large fraction of it.</a:t>
                </a:r>
              </a:p>
              <a:p>
                <a:pPr marL="365760" indent="-365760">
                  <a:spcBef>
                    <a:spcPts val="1200"/>
                  </a:spcBef>
                  <a:buClr>
                    <a:srgbClr val="003399"/>
                  </a:buClr>
                </a:pPr>
                <a:r>
                  <a:rPr lang="en-US" sz="2800" dirty="0"/>
                  <a:t>So, at the macro level, total household’s saving rises, but by less than the $1 increase in Y* − T.</a:t>
                </a:r>
              </a:p>
              <a:p>
                <a:pPr marL="365760" indent="-365760">
                  <a:spcBef>
                    <a:spcPts val="1200"/>
                  </a:spcBef>
                  <a:buClr>
                    <a:srgbClr val="003399"/>
                  </a:buClr>
                </a:pPr>
                <a:r>
                  <a:rPr lang="en-US" sz="2800" dirty="0">
                    <a:solidFill>
                      <a:schemeClr val="tx1"/>
                    </a:solidFill>
                  </a:rPr>
                  <a:t>Note: This is just about the behavior of </a:t>
                </a:r>
                <a:r>
                  <a:rPr lang="en-US" sz="2800" b="1" i="1" dirty="0">
                    <a:solidFill>
                      <a:schemeClr val="tx1"/>
                    </a:solidFill>
                  </a:rPr>
                  <a:t>private</a:t>
                </a:r>
                <a:r>
                  <a:rPr lang="en-US" sz="2800" dirty="0">
                    <a:solidFill>
                      <a:schemeClr val="tx1"/>
                    </a:solidFill>
                  </a:rPr>
                  <a:t> saving.</a:t>
                </a:r>
              </a:p>
            </p:txBody>
          </p:sp>
        </mc:Choice>
        <mc:Fallback xmlns="">
          <p:sp>
            <p:nvSpPr>
              <p:cNvPr id="5" name="Content Placeholder 4"/>
              <p:cNvSpPr>
                <a:spLocks noGrp="1" noRot="1" noChangeAspect="1" noMove="1" noResize="1" noEditPoints="1" noAdjustHandles="1" noChangeArrowheads="1" noChangeShapeType="1" noTextEdit="1"/>
              </p:cNvSpPr>
              <p:nvPr>
                <p:ph idx="1"/>
              </p:nvPr>
            </p:nvSpPr>
            <p:spPr>
              <a:xfrm>
                <a:off x="640080" y="411480"/>
                <a:ext cx="7863840" cy="6035040"/>
              </a:xfrm>
              <a:blipFill>
                <a:blip r:embed="rId3"/>
                <a:stretch>
                  <a:fillRect l="-1774" t="-1891" r="-2742"/>
                </a:stretch>
              </a:blipFill>
            </p:spPr>
            <p:txBody>
              <a:bodyPr/>
              <a:lstStyle/>
              <a:p>
                <a:r>
                  <a:rPr lang="en-US">
                    <a:noFill/>
                  </a:rPr>
                  <a:t> </a:t>
                </a:r>
              </a:p>
            </p:txBody>
          </p:sp>
        </mc:Fallback>
      </mc:AlternateContent>
    </p:spTree>
    <p:extLst>
      <p:ext uri="{BB962C8B-B14F-4D97-AF65-F5344CB8AC3E}">
        <p14:creationId xmlns:p14="http://schemas.microsoft.com/office/powerpoint/2010/main" val="1338442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A Note on How We Model the Government</a:t>
            </a:r>
          </a:p>
          <a:p>
            <a:pPr marL="365760" indent="-365760">
              <a:spcBef>
                <a:spcPts val="3000"/>
              </a:spcBef>
              <a:buClr>
                <a:srgbClr val="003399"/>
              </a:buClr>
            </a:pPr>
            <a:r>
              <a:rPr lang="en-US" sz="2800" dirty="0"/>
              <a:t>Recall: We take G as given.</a:t>
            </a:r>
          </a:p>
          <a:p>
            <a:pPr marL="365760" indent="-365760">
              <a:spcBef>
                <a:spcPts val="3000"/>
              </a:spcBef>
              <a:buClr>
                <a:srgbClr val="003399"/>
              </a:buClr>
            </a:pPr>
            <a:r>
              <a:rPr lang="en-US" sz="2800" dirty="0"/>
              <a:t>This means that we assume it doesn’t respond to other variables.</a:t>
            </a:r>
          </a:p>
          <a:p>
            <a:pPr marL="365760" indent="-365760">
              <a:spcBef>
                <a:spcPts val="3000"/>
              </a:spcBef>
              <a:buClr>
                <a:srgbClr val="003399"/>
              </a:buClr>
            </a:pPr>
            <a:r>
              <a:rPr lang="en-US" sz="2800" dirty="0"/>
              <a:t>So, for example, when we consider the effects of a change in T, we assume G doesn’t change.</a:t>
            </a:r>
          </a:p>
          <a:p>
            <a:pPr marL="365760" indent="-365760">
              <a:spcBef>
                <a:spcPts val="3000"/>
              </a:spcBef>
              <a:buClr>
                <a:srgbClr val="003399"/>
              </a:buClr>
            </a:pPr>
            <a:r>
              <a:rPr lang="en-US" sz="2800" dirty="0">
                <a:solidFill>
                  <a:schemeClr val="tx1"/>
                </a:solidFill>
              </a:rPr>
              <a:t>Aside: This is just a specific example of </a:t>
            </a:r>
            <a:r>
              <a:rPr lang="en-US" sz="2800" i="1" dirty="0">
                <a:solidFill>
                  <a:schemeClr val="tx1"/>
                </a:solidFill>
              </a:rPr>
              <a:t>ceteris paribus </a:t>
            </a:r>
            <a:r>
              <a:rPr lang="en-US" sz="2800" dirty="0">
                <a:solidFill>
                  <a:schemeClr val="tx1"/>
                </a:solidFill>
              </a:rPr>
              <a:t>from early in the semester.</a:t>
            </a:r>
          </a:p>
        </p:txBody>
      </p:sp>
    </p:spTree>
    <p:extLst>
      <p:ext uri="{BB962C8B-B14F-4D97-AF65-F5344CB8AC3E}">
        <p14:creationId xmlns:p14="http://schemas.microsoft.com/office/powerpoint/2010/main" val="430542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0080" y="228600"/>
            <a:ext cx="7863840" cy="584775"/>
          </a:xfrm>
          <a:prstGeom prst="rect">
            <a:avLst/>
          </a:prstGeom>
          <a:noFill/>
        </p:spPr>
        <p:txBody>
          <a:bodyPr wrap="square" rtlCol="0" anchor="ctr" anchorCtr="0">
            <a:spAutoFit/>
          </a:bodyPr>
          <a:lstStyle/>
          <a:p>
            <a:pPr algn="ctr"/>
            <a:r>
              <a:rPr lang="en-US" sz="3200" dirty="0">
                <a:solidFill>
                  <a:srgbClr val="003399"/>
                </a:solidFill>
              </a:rPr>
              <a:t>Example: A Tax Cut</a:t>
            </a:r>
          </a:p>
        </p:txBody>
      </p:sp>
      <p:cxnSp>
        <p:nvCxnSpPr>
          <p:cNvPr id="53" name="Straight Connector 52"/>
          <p:cNvCxnSpPr/>
          <p:nvPr/>
        </p:nvCxnSpPr>
        <p:spPr>
          <a:xfrm>
            <a:off x="2659685" y="5412928"/>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5400000">
            <a:off x="572600" y="3298376"/>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186636" y="1086780"/>
            <a:ext cx="487864" cy="461665"/>
          </a:xfrm>
          <a:prstGeom prst="rect">
            <a:avLst/>
          </a:prstGeom>
          <a:noFill/>
        </p:spPr>
        <p:txBody>
          <a:bodyPr wrap="square" rtlCol="0">
            <a:spAutoFit/>
          </a:bodyPr>
          <a:lstStyle/>
          <a:p>
            <a:pPr algn="r"/>
            <a:r>
              <a:rPr lang="en-US" sz="2400" dirty="0"/>
              <a:t>r*</a:t>
            </a:r>
            <a:endParaRPr lang="en-US" sz="2400" baseline="-25000" dirty="0"/>
          </a:p>
        </p:txBody>
      </p:sp>
      <p:sp>
        <p:nvSpPr>
          <p:cNvPr id="20" name="TextBox 19"/>
          <p:cNvSpPr txBox="1"/>
          <p:nvPr/>
        </p:nvSpPr>
        <p:spPr>
          <a:xfrm>
            <a:off x="5145507" y="5353980"/>
            <a:ext cx="1811858" cy="461665"/>
          </a:xfrm>
          <a:prstGeom prst="rect">
            <a:avLst/>
          </a:prstGeom>
          <a:noFill/>
        </p:spPr>
        <p:txBody>
          <a:bodyPr wrap="square" rtlCol="0">
            <a:spAutoFit/>
          </a:bodyPr>
          <a:lstStyle/>
          <a:p>
            <a:pPr algn="r"/>
            <a:r>
              <a:rPr lang="en-US" sz="2400" dirty="0"/>
              <a:t>Saving (S*)</a:t>
            </a:r>
            <a:endParaRPr lang="en-US" sz="2400" baseline="-25000" dirty="0"/>
          </a:p>
        </p:txBody>
      </p:sp>
      <p:cxnSp>
        <p:nvCxnSpPr>
          <p:cNvPr id="21" name="Straight Connector 20"/>
          <p:cNvCxnSpPr/>
          <p:nvPr/>
        </p:nvCxnSpPr>
        <p:spPr>
          <a:xfrm rot="17400000" flipV="1">
            <a:off x="2691220" y="3424171"/>
            <a:ext cx="3657600" cy="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5005241" y="1575340"/>
            <a:ext cx="534194" cy="461665"/>
          </a:xfrm>
          <a:prstGeom prst="rect">
            <a:avLst/>
          </a:prstGeom>
          <a:noFill/>
        </p:spPr>
        <p:txBody>
          <a:bodyPr wrap="square" rtlCol="0">
            <a:spAutoFit/>
          </a:bodyPr>
          <a:lstStyle/>
          <a:p>
            <a:pPr algn="r"/>
            <a:r>
              <a:rPr lang="en-US" sz="2400" dirty="0">
                <a:solidFill>
                  <a:srgbClr val="003399"/>
                </a:solidFill>
              </a:rPr>
              <a:t>S</a:t>
            </a:r>
            <a:r>
              <a:rPr lang="en-US" sz="2400" baseline="-25000" dirty="0">
                <a:solidFill>
                  <a:srgbClr val="003399"/>
                </a:solidFill>
              </a:rPr>
              <a:t>1</a:t>
            </a:r>
          </a:p>
        </p:txBody>
      </p:sp>
      <p:sp>
        <p:nvSpPr>
          <p:cNvPr id="13" name="TextBox 12"/>
          <p:cNvSpPr txBox="1"/>
          <p:nvPr/>
        </p:nvSpPr>
        <p:spPr>
          <a:xfrm>
            <a:off x="2705100" y="5818130"/>
            <a:ext cx="3733800" cy="530915"/>
          </a:xfrm>
          <a:prstGeom prst="rect">
            <a:avLst/>
          </a:prstGeom>
          <a:noFill/>
        </p:spPr>
        <p:txBody>
          <a:bodyPr wrap="square" rtlCol="0" anchor="ctr" anchorCtr="0">
            <a:spAutoFit/>
          </a:bodyPr>
          <a:lstStyle/>
          <a:p>
            <a:r>
              <a:rPr lang="en-US" sz="2800" dirty="0"/>
              <a:t>Recall: S* = Y* − C* − G</a:t>
            </a:r>
          </a:p>
        </p:txBody>
      </p:sp>
    </p:spTree>
    <p:extLst>
      <p:ext uri="{BB962C8B-B14F-4D97-AF65-F5344CB8AC3E}">
        <p14:creationId xmlns:p14="http://schemas.microsoft.com/office/powerpoint/2010/main" val="41465171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321830"/>
            <a:ext cx="7863840" cy="6035040"/>
          </a:xfrm>
          <a:solidFill>
            <a:schemeClr val="bg1"/>
          </a:solidFill>
        </p:spPr>
        <p:txBody>
          <a:bodyPr tIns="0" bIns="0">
            <a:noAutofit/>
          </a:bodyPr>
          <a:lstStyle/>
          <a:p>
            <a:pPr marL="0" indent="0" algn="ctr">
              <a:spcBef>
                <a:spcPts val="600"/>
              </a:spcBef>
              <a:spcAft>
                <a:spcPts val="600"/>
              </a:spcAft>
              <a:buClr>
                <a:srgbClr val="0000FF"/>
              </a:buClr>
              <a:buNone/>
            </a:pPr>
            <a:r>
              <a:rPr lang="en-US" dirty="0">
                <a:solidFill>
                  <a:srgbClr val="003399"/>
                </a:solidFill>
              </a:rPr>
              <a:t>Private and Public Saving and a Tax Cut</a:t>
            </a:r>
          </a:p>
          <a:p>
            <a:pPr>
              <a:spcBef>
                <a:spcPts val="1800"/>
              </a:spcBef>
              <a:buClr>
                <a:srgbClr val="003399"/>
              </a:buClr>
            </a:pPr>
            <a:r>
              <a:rPr lang="en-US" sz="2800" dirty="0"/>
              <a:t>Recall:    S*  =  (Y* − T − C*)  +  (T − G)</a:t>
            </a:r>
          </a:p>
          <a:p>
            <a:pPr marL="0" indent="0">
              <a:spcBef>
                <a:spcPts val="1500"/>
              </a:spcBef>
              <a:buClr>
                <a:srgbClr val="003399"/>
              </a:buClr>
              <a:buNone/>
            </a:pPr>
            <a:r>
              <a:rPr lang="en-US" sz="2800" dirty="0"/>
              <a:t>                            Private Saving   Public Saving</a:t>
            </a:r>
          </a:p>
          <a:p>
            <a:pPr marL="365760" indent="-365760">
              <a:spcBef>
                <a:spcPts val="1800"/>
              </a:spcBef>
              <a:buClr>
                <a:srgbClr val="003399"/>
              </a:buClr>
            </a:pPr>
            <a:r>
              <a:rPr lang="en-US" sz="2800" dirty="0"/>
              <a:t>Suppose there is a tax cut. At a given r*:</a:t>
            </a:r>
          </a:p>
          <a:p>
            <a:pPr marL="1280160" indent="-365760">
              <a:spcBef>
                <a:spcPts val="600"/>
              </a:spcBef>
              <a:buClr>
                <a:srgbClr val="003399"/>
              </a:buClr>
            </a:pPr>
            <a:r>
              <a:rPr lang="en-US" sz="2800" dirty="0"/>
              <a:t>T − G falls by the full amount of the tax cut.</a:t>
            </a:r>
          </a:p>
          <a:p>
            <a:pPr marL="1280160" indent="-365760">
              <a:spcBef>
                <a:spcPts val="600"/>
              </a:spcBef>
              <a:buClr>
                <a:srgbClr val="003399"/>
              </a:buClr>
            </a:pPr>
            <a:r>
              <a:rPr lang="en-US" sz="2800" dirty="0"/>
              <a:t>Y* − T − C* rises as part of the tax cut is saved but by less than the amount of the tax cut</a:t>
            </a:r>
          </a:p>
          <a:p>
            <a:pPr marL="1280160" indent="-365760">
              <a:spcBef>
                <a:spcPts val="600"/>
              </a:spcBef>
              <a:buClr>
                <a:srgbClr val="003399"/>
              </a:buClr>
            </a:pPr>
            <a:r>
              <a:rPr lang="en-US" sz="2800" dirty="0"/>
              <a:t>So S* falls at a given r*.</a:t>
            </a:r>
          </a:p>
        </p:txBody>
      </p:sp>
      <p:grpSp>
        <p:nvGrpSpPr>
          <p:cNvPr id="2" name="Group 1"/>
          <p:cNvGrpSpPr/>
          <p:nvPr/>
        </p:nvGrpSpPr>
        <p:grpSpPr>
          <a:xfrm>
            <a:off x="3200400" y="1600200"/>
            <a:ext cx="3291840" cy="137160"/>
            <a:chOff x="2971800" y="3825240"/>
            <a:chExt cx="3718560" cy="137160"/>
          </a:xfrm>
        </p:grpSpPr>
        <p:sp>
          <p:nvSpPr>
            <p:cNvPr id="3" name="Left Brace 2"/>
            <p:cNvSpPr/>
            <p:nvPr/>
          </p:nvSpPr>
          <p:spPr>
            <a:xfrm rot="16200000">
              <a:off x="3863340" y="2933700"/>
              <a:ext cx="137160" cy="1920240"/>
            </a:xfrm>
            <a:prstGeom prst="lef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 name="Left Brace 3"/>
            <p:cNvSpPr/>
            <p:nvPr/>
          </p:nvSpPr>
          <p:spPr>
            <a:xfrm rot="16200000">
              <a:off x="5981700" y="3253740"/>
              <a:ext cx="137160" cy="1280160"/>
            </a:xfrm>
            <a:prstGeom prst="lef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spTree>
    <p:extLst>
      <p:ext uri="{BB962C8B-B14F-4D97-AF65-F5344CB8AC3E}">
        <p14:creationId xmlns:p14="http://schemas.microsoft.com/office/powerpoint/2010/main" val="904000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0080" y="228600"/>
            <a:ext cx="7863840" cy="584775"/>
          </a:xfrm>
          <a:prstGeom prst="rect">
            <a:avLst/>
          </a:prstGeom>
          <a:noFill/>
        </p:spPr>
        <p:txBody>
          <a:bodyPr wrap="square" rtlCol="0" anchor="ctr" anchorCtr="0">
            <a:spAutoFit/>
          </a:bodyPr>
          <a:lstStyle/>
          <a:p>
            <a:pPr algn="ctr"/>
            <a:r>
              <a:rPr lang="en-US" sz="3200" dirty="0">
                <a:solidFill>
                  <a:srgbClr val="003399"/>
                </a:solidFill>
              </a:rPr>
              <a:t>Example: A Tax Cut</a:t>
            </a:r>
          </a:p>
        </p:txBody>
      </p:sp>
      <p:cxnSp>
        <p:nvCxnSpPr>
          <p:cNvPr id="53" name="Straight Connector 52"/>
          <p:cNvCxnSpPr/>
          <p:nvPr/>
        </p:nvCxnSpPr>
        <p:spPr>
          <a:xfrm>
            <a:off x="2659685" y="5412928"/>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5400000">
            <a:off x="572600" y="3298376"/>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186636" y="1086780"/>
            <a:ext cx="487864" cy="461665"/>
          </a:xfrm>
          <a:prstGeom prst="rect">
            <a:avLst/>
          </a:prstGeom>
          <a:noFill/>
        </p:spPr>
        <p:txBody>
          <a:bodyPr wrap="square" rtlCol="0">
            <a:spAutoFit/>
          </a:bodyPr>
          <a:lstStyle/>
          <a:p>
            <a:pPr algn="r"/>
            <a:r>
              <a:rPr lang="en-US" sz="2400" dirty="0"/>
              <a:t>r*</a:t>
            </a:r>
            <a:endParaRPr lang="en-US" sz="2400" baseline="-25000" dirty="0"/>
          </a:p>
        </p:txBody>
      </p:sp>
      <p:sp>
        <p:nvSpPr>
          <p:cNvPr id="20" name="TextBox 19"/>
          <p:cNvSpPr txBox="1"/>
          <p:nvPr/>
        </p:nvSpPr>
        <p:spPr>
          <a:xfrm>
            <a:off x="5145507" y="5353980"/>
            <a:ext cx="1811858" cy="461665"/>
          </a:xfrm>
          <a:prstGeom prst="rect">
            <a:avLst/>
          </a:prstGeom>
          <a:noFill/>
        </p:spPr>
        <p:txBody>
          <a:bodyPr wrap="square" rtlCol="0">
            <a:spAutoFit/>
          </a:bodyPr>
          <a:lstStyle/>
          <a:p>
            <a:pPr algn="r"/>
            <a:r>
              <a:rPr lang="en-US" sz="2400" dirty="0"/>
              <a:t>Saving (S*)</a:t>
            </a:r>
            <a:endParaRPr lang="en-US" sz="2400" baseline="-25000" dirty="0"/>
          </a:p>
        </p:txBody>
      </p:sp>
      <p:cxnSp>
        <p:nvCxnSpPr>
          <p:cNvPr id="21" name="Straight Connector 20"/>
          <p:cNvCxnSpPr/>
          <p:nvPr/>
        </p:nvCxnSpPr>
        <p:spPr>
          <a:xfrm rot="17400000" flipV="1">
            <a:off x="2691220" y="3424171"/>
            <a:ext cx="3657600" cy="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5005241" y="1575340"/>
            <a:ext cx="534194" cy="461665"/>
          </a:xfrm>
          <a:prstGeom prst="rect">
            <a:avLst/>
          </a:prstGeom>
          <a:noFill/>
        </p:spPr>
        <p:txBody>
          <a:bodyPr wrap="square" rtlCol="0">
            <a:spAutoFit/>
          </a:bodyPr>
          <a:lstStyle/>
          <a:p>
            <a:pPr algn="r"/>
            <a:r>
              <a:rPr lang="en-US" sz="2400" dirty="0">
                <a:solidFill>
                  <a:srgbClr val="003399"/>
                </a:solidFill>
              </a:rPr>
              <a:t>S</a:t>
            </a:r>
            <a:r>
              <a:rPr lang="en-US" sz="2400" baseline="-25000" dirty="0">
                <a:solidFill>
                  <a:srgbClr val="003399"/>
                </a:solidFill>
              </a:rPr>
              <a:t>1</a:t>
            </a:r>
          </a:p>
        </p:txBody>
      </p:sp>
      <p:sp>
        <p:nvSpPr>
          <p:cNvPr id="11" name="TextBox 10"/>
          <p:cNvSpPr txBox="1"/>
          <p:nvPr/>
        </p:nvSpPr>
        <p:spPr>
          <a:xfrm>
            <a:off x="4167835" y="1575340"/>
            <a:ext cx="534194" cy="461665"/>
          </a:xfrm>
          <a:prstGeom prst="rect">
            <a:avLst/>
          </a:prstGeom>
          <a:noFill/>
        </p:spPr>
        <p:txBody>
          <a:bodyPr wrap="square" rtlCol="0">
            <a:spAutoFit/>
          </a:bodyPr>
          <a:lstStyle/>
          <a:p>
            <a:pPr algn="r"/>
            <a:r>
              <a:rPr lang="en-US" sz="2400" dirty="0">
                <a:solidFill>
                  <a:srgbClr val="00863D"/>
                </a:solidFill>
              </a:rPr>
              <a:t>S</a:t>
            </a:r>
            <a:r>
              <a:rPr lang="en-US" sz="2400" baseline="-25000" dirty="0">
                <a:solidFill>
                  <a:srgbClr val="00863D"/>
                </a:solidFill>
              </a:rPr>
              <a:t>2</a:t>
            </a:r>
          </a:p>
        </p:txBody>
      </p:sp>
      <p:cxnSp>
        <p:nvCxnSpPr>
          <p:cNvPr id="12" name="Straight Connector 11"/>
          <p:cNvCxnSpPr/>
          <p:nvPr/>
        </p:nvCxnSpPr>
        <p:spPr>
          <a:xfrm rot="17400000" flipV="1">
            <a:off x="1839452" y="3419355"/>
            <a:ext cx="3657600" cy="0"/>
          </a:xfrm>
          <a:prstGeom prst="line">
            <a:avLst/>
          </a:prstGeom>
          <a:ln w="31750">
            <a:solidFill>
              <a:srgbClr val="00863D"/>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836408" y="4390963"/>
            <a:ext cx="3733800" cy="530915"/>
          </a:xfrm>
          <a:prstGeom prst="rect">
            <a:avLst/>
          </a:prstGeom>
          <a:noFill/>
        </p:spPr>
        <p:txBody>
          <a:bodyPr wrap="square" rtlCol="0" anchor="ctr" anchorCtr="0">
            <a:spAutoFit/>
          </a:bodyPr>
          <a:lstStyle/>
          <a:p>
            <a:r>
              <a:rPr lang="en-US" sz="2800" dirty="0"/>
              <a:t>Recall: S* = Y* − C* − G</a:t>
            </a:r>
          </a:p>
        </p:txBody>
      </p:sp>
      <p:sp>
        <p:nvSpPr>
          <p:cNvPr id="2" name="TextBox 1">
            <a:extLst>
              <a:ext uri="{FF2B5EF4-FFF2-40B4-BE49-F238E27FC236}">
                <a16:creationId xmlns:a16="http://schemas.microsoft.com/office/drawing/2014/main" id="{C23DC043-3DE3-79AA-7E8F-B08366F0FBF5}"/>
              </a:ext>
            </a:extLst>
          </p:cNvPr>
          <p:cNvSpPr txBox="1"/>
          <p:nvPr/>
        </p:nvSpPr>
        <p:spPr>
          <a:xfrm>
            <a:off x="453741" y="6025335"/>
            <a:ext cx="7837530" cy="1107996"/>
          </a:xfrm>
          <a:prstGeom prst="rect">
            <a:avLst/>
          </a:prstGeom>
          <a:noFill/>
        </p:spPr>
        <p:txBody>
          <a:bodyPr wrap="none" rtlCol="0">
            <a:spAutoFit/>
          </a:bodyPr>
          <a:lstStyle/>
          <a:p>
            <a:r>
              <a:rPr lang="en-US" sz="2400" dirty="0">
                <a:solidFill>
                  <a:srgbClr val="C00000"/>
                </a:solidFill>
              </a:rPr>
              <a:t>Tax cut reduces public saving 1-1 </a:t>
            </a:r>
            <a:r>
              <a:rPr lang="en-US" sz="2400">
                <a:solidFill>
                  <a:srgbClr val="C00000"/>
                </a:solidFill>
              </a:rPr>
              <a:t>but increases </a:t>
            </a:r>
            <a:r>
              <a:rPr lang="en-US" sz="2400" dirty="0">
                <a:solidFill>
                  <a:srgbClr val="C00000"/>
                </a:solidFill>
              </a:rPr>
              <a:t>private saving </a:t>
            </a:r>
          </a:p>
          <a:p>
            <a:r>
              <a:rPr lang="en-US" sz="2400" dirty="0">
                <a:solidFill>
                  <a:srgbClr val="C00000"/>
                </a:solidFill>
              </a:rPr>
              <a:t>less than 1-1: total savings S* falls</a:t>
            </a:r>
          </a:p>
          <a:p>
            <a:endParaRPr lang="en-US" dirty="0"/>
          </a:p>
        </p:txBody>
      </p:sp>
    </p:spTree>
    <p:extLst>
      <p:ext uri="{BB962C8B-B14F-4D97-AF65-F5344CB8AC3E}">
        <p14:creationId xmlns:p14="http://schemas.microsoft.com/office/powerpoint/2010/main" val="782064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8001000" cy="6035040"/>
          </a:xfrm>
          <a:noFill/>
        </p:spPr>
        <p:txBody>
          <a:bodyPr tIns="0" bIns="0">
            <a:noAutofit/>
          </a:bodyPr>
          <a:lstStyle/>
          <a:p>
            <a:pPr marL="0" indent="0" algn="ctr">
              <a:spcBef>
                <a:spcPts val="1800"/>
              </a:spcBef>
              <a:buClr>
                <a:srgbClr val="0000FF"/>
              </a:buClr>
              <a:buNone/>
            </a:pPr>
            <a:r>
              <a:rPr lang="en-US" dirty="0">
                <a:solidFill>
                  <a:srgbClr val="003399"/>
                </a:solidFill>
              </a:rPr>
              <a:t>Aggregate Production Function</a:t>
            </a:r>
          </a:p>
          <a:p>
            <a:pPr marL="0" indent="0">
              <a:lnSpc>
                <a:spcPct val="85000"/>
              </a:lnSpc>
              <a:spcBef>
                <a:spcPts val="2400"/>
              </a:spcBef>
              <a:buClr>
                <a:srgbClr val="003399"/>
              </a:buClr>
              <a:buNone/>
              <a:tabLst>
                <a:tab pos="2697480" algn="l"/>
                <a:tab pos="2990088" algn="ctr"/>
                <a:tab pos="3291840" algn="l"/>
                <a:tab pos="5102352" algn="l"/>
              </a:tabLst>
            </a:pPr>
            <a:endParaRPr lang="en-US" sz="2800" dirty="0"/>
          </a:p>
          <a:p>
            <a:pPr marL="0" indent="0">
              <a:lnSpc>
                <a:spcPct val="85000"/>
              </a:lnSpc>
              <a:spcBef>
                <a:spcPts val="2400"/>
              </a:spcBef>
              <a:buClr>
                <a:srgbClr val="003399"/>
              </a:buClr>
              <a:buNone/>
              <a:tabLst>
                <a:tab pos="2697480" algn="l"/>
                <a:tab pos="2990088" algn="ctr"/>
                <a:tab pos="3291840" algn="l"/>
                <a:tab pos="5102352" algn="l"/>
              </a:tabLst>
            </a:pPr>
            <a:r>
              <a:rPr lang="en-US" sz="2800" dirty="0"/>
              <a:t>(1)</a:t>
            </a:r>
          </a:p>
          <a:p>
            <a:pPr marL="0" indent="0">
              <a:lnSpc>
                <a:spcPct val="85000"/>
              </a:lnSpc>
              <a:spcBef>
                <a:spcPts val="2400"/>
              </a:spcBef>
              <a:buClr>
                <a:srgbClr val="003399"/>
              </a:buClr>
              <a:buNone/>
              <a:tabLst>
                <a:tab pos="2697480" algn="l"/>
                <a:tab pos="2990088" algn="ctr"/>
                <a:tab pos="3291840" algn="l"/>
                <a:tab pos="5102352" algn="l"/>
              </a:tabLst>
            </a:pPr>
            <a:endParaRPr lang="en-US" sz="2800" dirty="0"/>
          </a:p>
          <a:p>
            <a:pPr marL="0" indent="0">
              <a:lnSpc>
                <a:spcPct val="85000"/>
              </a:lnSpc>
              <a:spcBef>
                <a:spcPts val="2400"/>
              </a:spcBef>
              <a:buClr>
                <a:srgbClr val="003399"/>
              </a:buClr>
              <a:buNone/>
              <a:tabLst>
                <a:tab pos="2697480" algn="l"/>
                <a:tab pos="2990088" algn="ctr"/>
                <a:tab pos="3291840" algn="l"/>
                <a:tab pos="5102352" algn="l"/>
              </a:tabLst>
            </a:pPr>
            <a:r>
              <a:rPr lang="en-US" sz="2800" dirty="0"/>
              <a:t>(2)</a:t>
            </a:r>
          </a:p>
          <a:p>
            <a:pPr marL="0" indent="0">
              <a:lnSpc>
                <a:spcPct val="85000"/>
              </a:lnSpc>
              <a:spcBef>
                <a:spcPts val="2400"/>
              </a:spcBef>
              <a:buClr>
                <a:srgbClr val="003399"/>
              </a:buClr>
              <a:buNone/>
              <a:tabLst>
                <a:tab pos="2697480" algn="l"/>
                <a:tab pos="2990088" algn="ctr"/>
                <a:tab pos="3291840" algn="l"/>
                <a:tab pos="5102352" algn="l"/>
              </a:tabLst>
            </a:pPr>
            <a:endParaRPr lang="en-US" sz="2800" dirty="0"/>
          </a:p>
          <a:p>
            <a:pPr marL="0" indent="0">
              <a:lnSpc>
                <a:spcPct val="85000"/>
              </a:lnSpc>
              <a:spcBef>
                <a:spcPts val="2400"/>
              </a:spcBef>
              <a:buClr>
                <a:srgbClr val="003399"/>
              </a:buClr>
              <a:buNone/>
              <a:tabLst>
                <a:tab pos="2697480" algn="l"/>
                <a:tab pos="2990088" algn="ctr"/>
                <a:tab pos="3291840" algn="l"/>
                <a:tab pos="5102352" algn="l"/>
              </a:tabLst>
            </a:pPr>
            <a:r>
              <a:rPr lang="en-US" sz="2800" dirty="0"/>
              <a:t>(3)</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79744" y="4373198"/>
            <a:ext cx="674751" cy="7187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4514" y="1636109"/>
            <a:ext cx="2449640" cy="7260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32095" y="3074479"/>
            <a:ext cx="2273427" cy="7355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600" y="4347717"/>
            <a:ext cx="1835087" cy="7800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5392270" y="4495800"/>
            <a:ext cx="304800" cy="461665"/>
          </a:xfrm>
          <a:prstGeom prst="rect">
            <a:avLst/>
          </a:prstGeom>
          <a:noFill/>
        </p:spPr>
        <p:txBody>
          <a:bodyPr wrap="square" rtlCol="0">
            <a:spAutoFit/>
          </a:bodyPr>
          <a:lstStyle/>
          <a:p>
            <a:r>
              <a:rPr lang="en-US" sz="2400" dirty="0"/>
              <a:t>•</a:t>
            </a:r>
            <a:endParaRPr lang="en-US" sz="2800" dirty="0"/>
          </a:p>
        </p:txBody>
      </p:sp>
      <p:pic>
        <p:nvPicPr>
          <p:cNvPr id="2051"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48000" y="4389085"/>
            <a:ext cx="660083" cy="6894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2667000" y="4267200"/>
            <a:ext cx="3962400" cy="1097280"/>
          </a:xfrm>
          <a:prstGeom prst="rect">
            <a:avLst/>
          </a:prstGeom>
          <a:solidFill>
            <a:srgbClr val="CC0000">
              <a:alpha val="15000"/>
            </a:srgbClr>
          </a:solidFill>
        </p:spPr>
        <p:txBody>
          <a:bodyPr wrap="square" rtlCol="0">
            <a:spAutoFit/>
          </a:bodyPr>
          <a:lstStyle/>
          <a:p>
            <a:endParaRPr lang="en-US" dirty="0"/>
          </a:p>
        </p:txBody>
      </p:sp>
      <p:sp>
        <p:nvSpPr>
          <p:cNvPr id="10" name="TextBox 9"/>
          <p:cNvSpPr txBox="1"/>
          <p:nvPr/>
        </p:nvSpPr>
        <p:spPr>
          <a:xfrm>
            <a:off x="4419600" y="4191000"/>
            <a:ext cx="426261" cy="1280160"/>
          </a:xfrm>
          <a:prstGeom prst="rect">
            <a:avLst/>
          </a:prstGeom>
          <a:solidFill>
            <a:srgbClr val="00B0F0">
              <a:alpha val="15000"/>
            </a:srgbClr>
          </a:solidFill>
        </p:spPr>
        <p:txBody>
          <a:bodyPr wrap="square" rtlCol="0">
            <a:spAutoFit/>
          </a:bodyPr>
          <a:lstStyle/>
          <a:p>
            <a:endParaRPr lang="en-US" dirty="0"/>
          </a:p>
        </p:txBody>
      </p:sp>
    </p:spTree>
    <p:extLst>
      <p:ext uri="{BB962C8B-B14F-4D97-AF65-F5344CB8AC3E}">
        <p14:creationId xmlns:p14="http://schemas.microsoft.com/office/powerpoint/2010/main" val="663885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p:spPr>
        <p:txBody>
          <a:bodyPr/>
          <a:lstStyle/>
          <a:p>
            <a:pPr marL="571500" indent="-571500" algn="ctr">
              <a:lnSpc>
                <a:spcPct val="110000"/>
              </a:lnSpc>
              <a:spcBef>
                <a:spcPts val="1200"/>
              </a:spcBef>
              <a:buClr>
                <a:srgbClr val="FF0000"/>
              </a:buClr>
              <a:buNone/>
            </a:pPr>
            <a:endParaRPr lang="en-US" cap="small" dirty="0">
              <a:solidFill>
                <a:srgbClr val="FF0000"/>
              </a:solidFill>
            </a:endParaRPr>
          </a:p>
          <a:p>
            <a:pPr algn="ctr">
              <a:buNone/>
            </a:pPr>
            <a:r>
              <a:rPr lang="en-US" cap="small" dirty="0">
                <a:solidFill>
                  <a:srgbClr val="CC0000"/>
                </a:solidFill>
              </a:rPr>
              <a:t>IV. Investment Demand and the Real Interest Rate</a:t>
            </a:r>
            <a:endParaRPr lang="en-US" sz="3200" i="1" cap="small" dirty="0">
              <a:solidFill>
                <a:srgbClr val="CC0000"/>
              </a:solidFill>
            </a:endParaRPr>
          </a:p>
        </p:txBody>
      </p:sp>
    </p:spTree>
    <p:extLst>
      <p:ext uri="{BB962C8B-B14F-4D97-AF65-F5344CB8AC3E}">
        <p14:creationId xmlns:p14="http://schemas.microsoft.com/office/powerpoint/2010/main" val="17096116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Profit Maximization and Investment Demand</a:t>
            </a:r>
          </a:p>
          <a:p>
            <a:pPr marL="365760" lvl="2" indent="-365760">
              <a:spcBef>
                <a:spcPts val="3000"/>
              </a:spcBef>
              <a:buClr>
                <a:srgbClr val="003399"/>
              </a:buClr>
            </a:pPr>
            <a:r>
              <a:rPr lang="en-US" sz="2800" dirty="0"/>
              <a:t>Recall: Firms want to purchase capital up to the point where:</a:t>
            </a:r>
          </a:p>
          <a:p>
            <a:pPr marL="0" lvl="2" indent="0" algn="ctr">
              <a:spcBef>
                <a:spcPts val="1800"/>
              </a:spcBef>
              <a:buClr>
                <a:srgbClr val="003399"/>
              </a:buClr>
              <a:buNone/>
            </a:pPr>
            <a:r>
              <a:rPr lang="en-US" sz="2800" dirty="0"/>
              <a:t>PV(Stream of MRP</a:t>
            </a:r>
            <a:r>
              <a:rPr lang="en-US" sz="2800" baseline="-25000" dirty="0"/>
              <a:t>K</a:t>
            </a:r>
            <a:r>
              <a:rPr lang="en-US" sz="2800" dirty="0"/>
              <a:t>’s)  =  Purchase Price</a:t>
            </a:r>
          </a:p>
          <a:p>
            <a:pPr marL="365760" lvl="2" indent="-365760">
              <a:spcBef>
                <a:spcPts val="2400"/>
              </a:spcBef>
              <a:buClr>
                <a:srgbClr val="003399"/>
              </a:buClr>
            </a:pPr>
            <a:r>
              <a:rPr lang="en-US" sz="2800" dirty="0"/>
              <a:t>Because a rise in the interest rate reduces PV(Stream of MRP</a:t>
            </a:r>
            <a:r>
              <a:rPr lang="en-US" sz="2800" baseline="-25000" dirty="0"/>
              <a:t>K</a:t>
            </a:r>
            <a:r>
              <a:rPr lang="en-US" sz="2800" dirty="0"/>
              <a:t>’s), it reduces the profit-maximizing amount of purchases of new capital goods.</a:t>
            </a:r>
          </a:p>
          <a:p>
            <a:pPr marL="365760" lvl="2" indent="-365760">
              <a:spcBef>
                <a:spcPts val="2400"/>
              </a:spcBef>
              <a:buClr>
                <a:srgbClr val="003399"/>
              </a:buClr>
            </a:pPr>
            <a:r>
              <a:rPr lang="en-US" sz="2800" dirty="0"/>
              <a:t>That is, investment demand is a decreasing function of the interest rate.</a:t>
            </a:r>
          </a:p>
          <a:p>
            <a:pPr marL="0" lvl="2" indent="0">
              <a:spcBef>
                <a:spcPts val="3000"/>
              </a:spcBef>
              <a:buClr>
                <a:srgbClr val="003399"/>
              </a:buClr>
              <a:buNone/>
            </a:pPr>
            <a:endParaRPr lang="en-US" sz="2800" dirty="0"/>
          </a:p>
        </p:txBody>
      </p:sp>
    </p:spTree>
    <p:extLst>
      <p:ext uri="{BB962C8B-B14F-4D97-AF65-F5344CB8AC3E}">
        <p14:creationId xmlns:p14="http://schemas.microsoft.com/office/powerpoint/2010/main" val="4192865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94360" y="441960"/>
            <a:ext cx="7955280" cy="6035040"/>
          </a:xfrm>
          <a:solidFill>
            <a:schemeClr val="bg1"/>
          </a:solidFill>
        </p:spPr>
        <p:txBody>
          <a:bodyPr tIns="0" bIns="0">
            <a:noAutofit/>
          </a:bodyPr>
          <a:lstStyle/>
          <a:p>
            <a:pPr marL="0" indent="0" algn="ctr">
              <a:spcBef>
                <a:spcPts val="0"/>
              </a:spcBef>
              <a:buClr>
                <a:srgbClr val="0000FF"/>
              </a:buClr>
              <a:buNone/>
            </a:pPr>
            <a:r>
              <a:rPr lang="en-US" sz="3050" dirty="0">
                <a:solidFill>
                  <a:srgbClr val="003399"/>
                </a:solidFill>
              </a:rPr>
              <a:t>Why Investment Demand Depends on the </a:t>
            </a:r>
            <a:r>
              <a:rPr lang="en-US" sz="3050" b="1" i="1" dirty="0">
                <a:solidFill>
                  <a:srgbClr val="003399"/>
                </a:solidFill>
              </a:rPr>
              <a:t>Real</a:t>
            </a:r>
            <a:r>
              <a:rPr lang="en-US" sz="3050" dirty="0">
                <a:solidFill>
                  <a:srgbClr val="003399"/>
                </a:solidFill>
              </a:rPr>
              <a:t> Interest Rate: A Rise in Expected Inflation</a:t>
            </a:r>
          </a:p>
          <a:p>
            <a:pPr marL="365760" lvl="2" indent="-365760">
              <a:spcBef>
                <a:spcPts val="1800"/>
              </a:spcBef>
              <a:buClr>
                <a:srgbClr val="003399"/>
              </a:buClr>
            </a:pPr>
            <a:r>
              <a:rPr lang="en-US" sz="2650" dirty="0"/>
              <a:t>Recall: The firm buys new capital until:</a:t>
            </a:r>
          </a:p>
          <a:p>
            <a:pPr marL="0" lvl="2" indent="0" algn="ctr">
              <a:spcBef>
                <a:spcPts val="900"/>
              </a:spcBef>
              <a:buClr>
                <a:srgbClr val="003399"/>
              </a:buClr>
              <a:buNone/>
            </a:pPr>
            <a:r>
              <a:rPr lang="en-US" sz="2650" dirty="0"/>
              <a:t>PV(Stream of MRP</a:t>
            </a:r>
            <a:r>
              <a:rPr lang="en-US" sz="2650" baseline="-25000" dirty="0"/>
              <a:t>K</a:t>
            </a:r>
            <a:r>
              <a:rPr lang="en-US" sz="2650" dirty="0"/>
              <a:t>’s)  =  Purchase Price</a:t>
            </a:r>
          </a:p>
          <a:p>
            <a:pPr marL="365760" indent="-365760">
              <a:spcBef>
                <a:spcPts val="1200"/>
              </a:spcBef>
              <a:buClr>
                <a:srgbClr val="003399"/>
              </a:buClr>
            </a:pPr>
            <a:r>
              <a:rPr lang="en-US" sz="2650" dirty="0"/>
              <a:t>Suppose the nominal interest rate (i) rises only because expected inflation rises.</a:t>
            </a:r>
          </a:p>
          <a:p>
            <a:pPr marL="365760" indent="-365760">
              <a:spcBef>
                <a:spcPts val="1200"/>
              </a:spcBef>
              <a:buClr>
                <a:srgbClr val="003399"/>
              </a:buClr>
            </a:pPr>
            <a:r>
              <a:rPr lang="en-US" sz="2650" dirty="0"/>
              <a:t>The denominators in PV(Stream of MRP</a:t>
            </a:r>
            <a:r>
              <a:rPr lang="en-US" sz="2650" baseline="-25000" dirty="0"/>
              <a:t>K</a:t>
            </a:r>
            <a:r>
              <a:rPr lang="en-US" sz="2650" dirty="0"/>
              <a:t>’s) are higher.</a:t>
            </a:r>
          </a:p>
          <a:p>
            <a:pPr marL="365760" indent="-365760">
              <a:spcBef>
                <a:spcPts val="1200"/>
              </a:spcBef>
              <a:buClr>
                <a:srgbClr val="003399"/>
              </a:buClr>
            </a:pPr>
            <a:r>
              <a:rPr lang="en-US" sz="2650" dirty="0"/>
              <a:t>But, because future MRP</a:t>
            </a:r>
            <a:r>
              <a:rPr lang="en-US" sz="2650" baseline="-25000" dirty="0"/>
              <a:t>K</a:t>
            </a:r>
            <a:r>
              <a:rPr lang="en-US" sz="2650" dirty="0"/>
              <a:t>’s depend on future prices, the numerators are also correspondingly larger.</a:t>
            </a:r>
          </a:p>
          <a:p>
            <a:pPr marL="365760" indent="-365760">
              <a:spcBef>
                <a:spcPts val="1200"/>
              </a:spcBef>
              <a:buClr>
                <a:srgbClr val="003399"/>
              </a:buClr>
            </a:pPr>
            <a:r>
              <a:rPr lang="en-US" sz="2650" dirty="0"/>
              <a:t>As a result, PV(Stream of MRP</a:t>
            </a:r>
            <a:r>
              <a:rPr lang="en-US" sz="2650" baseline="-25000" dirty="0"/>
              <a:t>K</a:t>
            </a:r>
            <a:r>
              <a:rPr lang="en-US" sz="2650" dirty="0"/>
              <a:t>’s) doesn’t fall, and so the firm’s investment demand doesn’t change.</a:t>
            </a:r>
          </a:p>
        </p:txBody>
      </p:sp>
    </p:spTree>
    <p:extLst>
      <p:ext uri="{BB962C8B-B14F-4D97-AF65-F5344CB8AC3E}">
        <p14:creationId xmlns:p14="http://schemas.microsoft.com/office/powerpoint/2010/main" val="3281269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94360" y="411480"/>
            <a:ext cx="7955280" cy="6035040"/>
          </a:xfrm>
          <a:solidFill>
            <a:schemeClr val="bg1"/>
          </a:solidFill>
        </p:spPr>
        <p:txBody>
          <a:bodyPr tIns="0" bIns="0">
            <a:noAutofit/>
          </a:bodyPr>
          <a:lstStyle/>
          <a:p>
            <a:pPr marL="0" indent="0" algn="ctr">
              <a:spcBef>
                <a:spcPts val="0"/>
              </a:spcBef>
              <a:buClr>
                <a:srgbClr val="0000FF"/>
              </a:buClr>
              <a:buNone/>
            </a:pPr>
            <a:r>
              <a:rPr lang="en-US" sz="3050" dirty="0">
                <a:solidFill>
                  <a:srgbClr val="003399"/>
                </a:solidFill>
              </a:rPr>
              <a:t>Why Investment Demand Depends on the </a:t>
            </a:r>
            <a:r>
              <a:rPr lang="en-US" sz="3050" b="1" i="1" dirty="0">
                <a:solidFill>
                  <a:srgbClr val="003399"/>
                </a:solidFill>
              </a:rPr>
              <a:t>Real</a:t>
            </a:r>
            <a:r>
              <a:rPr lang="en-US" sz="3050" dirty="0">
                <a:solidFill>
                  <a:srgbClr val="003399"/>
                </a:solidFill>
              </a:rPr>
              <a:t> Interest Rate: A Rise in the Real Interest Rate</a:t>
            </a:r>
          </a:p>
          <a:p>
            <a:pPr marL="365760" lvl="2" indent="-365760">
              <a:spcBef>
                <a:spcPts val="1800"/>
              </a:spcBef>
              <a:buClr>
                <a:srgbClr val="003399"/>
              </a:buClr>
            </a:pPr>
            <a:r>
              <a:rPr lang="en-US" sz="2650" dirty="0"/>
              <a:t>The firm buys new capital until:</a:t>
            </a:r>
          </a:p>
          <a:p>
            <a:pPr marL="0" lvl="2" indent="0" algn="ctr">
              <a:spcBef>
                <a:spcPts val="900"/>
              </a:spcBef>
              <a:buClr>
                <a:srgbClr val="003399"/>
              </a:buClr>
              <a:buNone/>
            </a:pPr>
            <a:r>
              <a:rPr lang="en-US" sz="2650" dirty="0"/>
              <a:t>PV(Stream of MRP</a:t>
            </a:r>
            <a:r>
              <a:rPr lang="en-US" sz="2650" baseline="-25000" dirty="0"/>
              <a:t>K</a:t>
            </a:r>
            <a:r>
              <a:rPr lang="en-US" sz="2650" dirty="0"/>
              <a:t>’s)  =  Purchase Price</a:t>
            </a:r>
          </a:p>
          <a:p>
            <a:pPr marL="365760" indent="-365760">
              <a:spcBef>
                <a:spcPts val="1200"/>
              </a:spcBef>
              <a:buClr>
                <a:srgbClr val="003399"/>
              </a:buClr>
            </a:pPr>
            <a:r>
              <a:rPr lang="en-US" sz="2650" dirty="0"/>
              <a:t>Suppose i rises because r rises, with no change in expected inflation.</a:t>
            </a:r>
          </a:p>
          <a:p>
            <a:pPr marL="365760" indent="-365760">
              <a:spcBef>
                <a:spcPts val="1200"/>
              </a:spcBef>
              <a:buClr>
                <a:srgbClr val="003399"/>
              </a:buClr>
            </a:pPr>
            <a:r>
              <a:rPr lang="en-US" sz="2650" dirty="0"/>
              <a:t>The denominators in PV(Stream of MRP</a:t>
            </a:r>
            <a:r>
              <a:rPr lang="en-US" sz="2650" baseline="-25000" dirty="0"/>
              <a:t>K</a:t>
            </a:r>
            <a:r>
              <a:rPr lang="en-US" sz="2650" dirty="0"/>
              <a:t>’s) are higher.</a:t>
            </a:r>
          </a:p>
          <a:p>
            <a:pPr marL="365760" indent="-365760">
              <a:spcBef>
                <a:spcPts val="1200"/>
              </a:spcBef>
              <a:buClr>
                <a:srgbClr val="003399"/>
              </a:buClr>
            </a:pPr>
            <a:r>
              <a:rPr lang="en-US" sz="2650" dirty="0"/>
              <a:t>There’s no compensating effect on future MRP</a:t>
            </a:r>
            <a:r>
              <a:rPr lang="en-US" sz="2650" baseline="-25000" dirty="0"/>
              <a:t>K</a:t>
            </a:r>
            <a:r>
              <a:rPr lang="en-US" sz="2650" dirty="0"/>
              <a:t>’s.</a:t>
            </a:r>
          </a:p>
          <a:p>
            <a:pPr marL="365760" indent="-365760">
              <a:spcBef>
                <a:spcPts val="1200"/>
              </a:spcBef>
              <a:buClr>
                <a:srgbClr val="003399"/>
              </a:buClr>
            </a:pPr>
            <a:r>
              <a:rPr lang="en-US" sz="2650" dirty="0"/>
              <a:t>As a result, PV(Stream of MRP</a:t>
            </a:r>
            <a:r>
              <a:rPr lang="en-US" sz="2650" baseline="-25000" dirty="0"/>
              <a:t>K</a:t>
            </a:r>
            <a:r>
              <a:rPr lang="en-US" sz="2650" dirty="0"/>
              <a:t>’s) at a given amount of investment falls, and so the firm’s investment demand falls.</a:t>
            </a:r>
          </a:p>
        </p:txBody>
      </p:sp>
    </p:spTree>
    <p:extLst>
      <p:ext uri="{BB962C8B-B14F-4D97-AF65-F5344CB8AC3E}">
        <p14:creationId xmlns:p14="http://schemas.microsoft.com/office/powerpoint/2010/main" val="815628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0080" y="316695"/>
            <a:ext cx="7863840" cy="584775"/>
          </a:xfrm>
          <a:prstGeom prst="rect">
            <a:avLst/>
          </a:prstGeom>
          <a:noFill/>
        </p:spPr>
        <p:txBody>
          <a:bodyPr wrap="square" rtlCol="0" anchor="ctr" anchorCtr="0">
            <a:spAutoFit/>
          </a:bodyPr>
          <a:lstStyle/>
          <a:p>
            <a:pPr algn="ctr"/>
            <a:r>
              <a:rPr lang="en-US" sz="3200" dirty="0">
                <a:solidFill>
                  <a:srgbClr val="003399"/>
                </a:solidFill>
              </a:rPr>
              <a:t>Investment Demand Curve</a:t>
            </a:r>
          </a:p>
        </p:txBody>
      </p:sp>
      <p:grpSp>
        <p:nvGrpSpPr>
          <p:cNvPr id="5" name="Group 7"/>
          <p:cNvGrpSpPr/>
          <p:nvPr/>
        </p:nvGrpSpPr>
        <p:grpSpPr>
          <a:xfrm>
            <a:off x="1524000" y="1463040"/>
            <a:ext cx="5743511" cy="4716397"/>
            <a:chOff x="981074" y="1158815"/>
            <a:chExt cx="5743511" cy="4716397"/>
          </a:xfrm>
        </p:grpSpPr>
        <p:cxnSp>
          <p:nvCxnSpPr>
            <p:cNvPr id="6" name="Straight Connector 5"/>
            <p:cNvCxnSpPr/>
            <p:nvPr/>
          </p:nvCxnSpPr>
          <p:spPr>
            <a:xfrm rot="5400000">
              <a:off x="243840" y="3304592"/>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357121" y="5393266"/>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257674" y="5351992"/>
              <a:ext cx="2466911" cy="523220"/>
            </a:xfrm>
            <a:prstGeom prst="rect">
              <a:avLst/>
            </a:prstGeom>
            <a:noFill/>
          </p:spPr>
          <p:txBody>
            <a:bodyPr wrap="square" rtlCol="0">
              <a:spAutoFit/>
            </a:bodyPr>
            <a:lstStyle/>
            <a:p>
              <a:r>
                <a:rPr lang="en-US" sz="2800" dirty="0"/>
                <a:t>Investment (</a:t>
              </a:r>
              <a:r>
                <a:rPr lang="en-US" sz="2800" dirty="0">
                  <a:latin typeface="Times New Roman" panose="02020603050405020304" pitchFamily="18" charset="0"/>
                  <a:ea typeface="Adobe Kaiti Std R" pitchFamily="18" charset="-128"/>
                  <a:cs typeface="Times New Roman" panose="02020603050405020304" pitchFamily="18" charset="0"/>
                </a:rPr>
                <a:t>I*</a:t>
              </a:r>
              <a:r>
                <a:rPr lang="en-US" sz="2800" dirty="0"/>
                <a:t>)  </a:t>
              </a:r>
            </a:p>
          </p:txBody>
        </p:sp>
        <p:sp>
          <p:nvSpPr>
            <p:cNvPr id="9" name="TextBox 8"/>
            <p:cNvSpPr txBox="1"/>
            <p:nvPr/>
          </p:nvSpPr>
          <p:spPr>
            <a:xfrm>
              <a:off x="981074" y="1158815"/>
              <a:ext cx="1371600" cy="445635"/>
            </a:xfrm>
            <a:prstGeom prst="rect">
              <a:avLst/>
            </a:prstGeom>
            <a:noFill/>
          </p:spPr>
          <p:txBody>
            <a:bodyPr wrap="square" rtlCol="0">
              <a:spAutoFit/>
            </a:bodyPr>
            <a:lstStyle/>
            <a:p>
              <a:pPr algn="r">
                <a:lnSpc>
                  <a:spcPct val="80000"/>
                </a:lnSpc>
              </a:pPr>
              <a:r>
                <a:rPr lang="en-US" sz="2800" dirty="0"/>
                <a:t>r*</a:t>
              </a:r>
            </a:p>
          </p:txBody>
        </p:sp>
      </p:grpSp>
      <p:cxnSp>
        <p:nvCxnSpPr>
          <p:cNvPr id="10" name="Straight Connector 9"/>
          <p:cNvCxnSpPr/>
          <p:nvPr/>
        </p:nvCxnSpPr>
        <p:spPr>
          <a:xfrm rot="13380000" flipV="1">
            <a:off x="2832799" y="3563694"/>
            <a:ext cx="4297680" cy="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296911" y="4796135"/>
            <a:ext cx="534194" cy="461665"/>
          </a:xfrm>
          <a:prstGeom prst="rect">
            <a:avLst/>
          </a:prstGeom>
          <a:noFill/>
        </p:spPr>
        <p:txBody>
          <a:bodyPr wrap="square" rtlCol="0">
            <a:spAutoFit/>
          </a:bodyPr>
          <a:lstStyle/>
          <a:p>
            <a:pPr algn="r"/>
            <a:r>
              <a:rPr lang="en-US" sz="2400" dirty="0">
                <a:solidFill>
                  <a:srgbClr val="003399"/>
                </a:solidFill>
              </a:rPr>
              <a:t>I</a:t>
            </a:r>
            <a:endParaRPr lang="en-US" sz="2400" baseline="-25000" dirty="0">
              <a:solidFill>
                <a:srgbClr val="003399"/>
              </a:solidFill>
            </a:endParaRPr>
          </a:p>
        </p:txBody>
      </p:sp>
    </p:spTree>
    <p:extLst>
      <p:ext uri="{BB962C8B-B14F-4D97-AF65-F5344CB8AC3E}">
        <p14:creationId xmlns:p14="http://schemas.microsoft.com/office/powerpoint/2010/main" val="3185199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p:spPr>
        <p:txBody>
          <a:bodyPr/>
          <a:lstStyle/>
          <a:p>
            <a:pPr marL="571500" indent="-571500" algn="ctr">
              <a:lnSpc>
                <a:spcPct val="110000"/>
              </a:lnSpc>
              <a:spcBef>
                <a:spcPts val="1200"/>
              </a:spcBef>
              <a:buClr>
                <a:srgbClr val="FF0000"/>
              </a:buClr>
              <a:buNone/>
            </a:pPr>
            <a:endParaRPr lang="en-US" cap="small" dirty="0">
              <a:solidFill>
                <a:srgbClr val="FF0000"/>
              </a:solidFill>
            </a:endParaRPr>
          </a:p>
          <a:p>
            <a:pPr algn="ctr">
              <a:buNone/>
            </a:pPr>
            <a:r>
              <a:rPr lang="en-US" cap="small" dirty="0">
                <a:solidFill>
                  <a:srgbClr val="CC0000"/>
                </a:solidFill>
              </a:rPr>
              <a:t>V.  The Determinants of Investment and the Real Interest Rate in the Long Run</a:t>
            </a:r>
            <a:endParaRPr lang="en-US" sz="3200" i="1" cap="small" dirty="0">
              <a:solidFill>
                <a:srgbClr val="CC0000"/>
              </a:solidFill>
            </a:endParaRPr>
          </a:p>
        </p:txBody>
      </p:sp>
    </p:spTree>
    <p:extLst>
      <p:ext uri="{BB962C8B-B14F-4D97-AF65-F5344CB8AC3E}">
        <p14:creationId xmlns:p14="http://schemas.microsoft.com/office/powerpoint/2010/main" val="3819756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457200"/>
            <a:ext cx="7863840" cy="584775"/>
          </a:xfrm>
          <a:prstGeom prst="rect">
            <a:avLst/>
          </a:prstGeom>
          <a:noFill/>
        </p:spPr>
        <p:txBody>
          <a:bodyPr wrap="square" rtlCol="0" anchor="ctr" anchorCtr="0">
            <a:spAutoFit/>
          </a:bodyPr>
          <a:lstStyle/>
          <a:p>
            <a:pPr algn="ctr"/>
            <a:r>
              <a:rPr lang="en-US" sz="3200" dirty="0">
                <a:solidFill>
                  <a:srgbClr val="003399"/>
                </a:solidFill>
              </a:rPr>
              <a:t>The Long-Run Saving and Investment Diagram</a:t>
            </a:r>
          </a:p>
        </p:txBody>
      </p:sp>
      <p:grpSp>
        <p:nvGrpSpPr>
          <p:cNvPr id="47" name="Group 46"/>
          <p:cNvGrpSpPr/>
          <p:nvPr/>
        </p:nvGrpSpPr>
        <p:grpSpPr>
          <a:xfrm>
            <a:off x="2911450" y="1779270"/>
            <a:ext cx="4206240" cy="3840480"/>
            <a:chOff x="5318759" y="1496187"/>
            <a:chExt cx="4206240" cy="3840480"/>
          </a:xfrm>
        </p:grpSpPr>
        <p:cxnSp>
          <p:nvCxnSpPr>
            <p:cNvPr id="53" name="Straight Connector 52"/>
            <p:cNvCxnSpPr/>
            <p:nvPr/>
          </p:nvCxnSpPr>
          <p:spPr>
            <a:xfrm>
              <a:off x="5318759" y="5334000"/>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5400000">
              <a:off x="3414554" y="3415633"/>
              <a:ext cx="384048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1854678" y="1671935"/>
            <a:ext cx="1071587" cy="461665"/>
          </a:xfrm>
          <a:prstGeom prst="rect">
            <a:avLst/>
          </a:prstGeom>
          <a:noFill/>
        </p:spPr>
        <p:txBody>
          <a:bodyPr wrap="square" rtlCol="0">
            <a:spAutoFit/>
          </a:bodyPr>
          <a:lstStyle/>
          <a:p>
            <a:pPr algn="r"/>
            <a:r>
              <a:rPr lang="en-US" sz="2400" dirty="0"/>
              <a:t>r*</a:t>
            </a:r>
            <a:endParaRPr lang="en-US" sz="2400" baseline="-25000" dirty="0"/>
          </a:p>
        </p:txBody>
      </p:sp>
      <p:sp>
        <p:nvSpPr>
          <p:cNvPr id="20" name="TextBox 19"/>
          <p:cNvSpPr txBox="1"/>
          <p:nvPr/>
        </p:nvSpPr>
        <p:spPr>
          <a:xfrm>
            <a:off x="4876800" y="5558135"/>
            <a:ext cx="2332330" cy="461665"/>
          </a:xfrm>
          <a:prstGeom prst="rect">
            <a:avLst/>
          </a:prstGeom>
          <a:noFill/>
        </p:spPr>
        <p:txBody>
          <a:bodyPr wrap="square" rtlCol="0">
            <a:spAutoFit/>
          </a:bodyPr>
          <a:lstStyle/>
          <a:p>
            <a:pPr algn="r"/>
            <a:r>
              <a:rPr lang="en-US" sz="2400" dirty="0"/>
              <a:t>S*, I*</a:t>
            </a:r>
            <a:endParaRPr lang="en-US" sz="2400" baseline="-25000" dirty="0"/>
          </a:p>
        </p:txBody>
      </p:sp>
      <p:cxnSp>
        <p:nvCxnSpPr>
          <p:cNvPr id="21" name="Straight Connector 20"/>
          <p:cNvCxnSpPr/>
          <p:nvPr/>
        </p:nvCxnSpPr>
        <p:spPr>
          <a:xfrm rot="13380000" flipV="1">
            <a:off x="2832799" y="3563694"/>
            <a:ext cx="4297680" cy="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296911" y="4796135"/>
            <a:ext cx="534194" cy="461665"/>
          </a:xfrm>
          <a:prstGeom prst="rect">
            <a:avLst/>
          </a:prstGeom>
          <a:noFill/>
        </p:spPr>
        <p:txBody>
          <a:bodyPr wrap="square" rtlCol="0">
            <a:spAutoFit/>
          </a:bodyPr>
          <a:lstStyle/>
          <a:p>
            <a:pPr algn="r"/>
            <a:r>
              <a:rPr lang="en-US" sz="2400" dirty="0">
                <a:solidFill>
                  <a:srgbClr val="003399"/>
                </a:solidFill>
              </a:rPr>
              <a:t>I</a:t>
            </a:r>
            <a:endParaRPr lang="en-US" sz="2400" baseline="-25000" dirty="0">
              <a:solidFill>
                <a:srgbClr val="003399"/>
              </a:solidFill>
            </a:endParaRPr>
          </a:p>
        </p:txBody>
      </p:sp>
      <mc:AlternateContent xmlns:mc="http://schemas.openxmlformats.org/markup-compatibility/2006" xmlns:a14="http://schemas.microsoft.com/office/drawing/2010/main">
        <mc:Choice Requires="a14">
          <p:sp>
            <p:nvSpPr>
              <p:cNvPr id="12" name="TextBox 11"/>
              <p:cNvSpPr txBox="1"/>
              <p:nvPr/>
            </p:nvSpPr>
            <p:spPr>
              <a:xfrm>
                <a:off x="1845713" y="3200400"/>
                <a:ext cx="1068388" cy="461665"/>
              </a:xfrm>
              <a:prstGeom prst="rect">
                <a:avLst/>
              </a:prstGeom>
              <a:noFill/>
            </p:spPr>
            <p:txBody>
              <a:bodyPr wrap="square" rtlCol="0">
                <a:spAutoFit/>
              </a:bodyPr>
              <a:lstStyle/>
              <a:p>
                <a:pPr algn="r"/>
                <a14:m>
                  <m:oMath xmlns:m="http://schemas.openxmlformats.org/officeDocument/2006/math">
                    <m:sSubSup>
                      <m:sSubSupPr>
                        <m:ctrlPr>
                          <a:rPr lang="en-US" sz="2400" i="1" smtClean="0">
                            <a:solidFill>
                              <a:srgbClr val="003399"/>
                            </a:solidFill>
                            <a:latin typeface="Cambria Math" panose="02040503050406030204" pitchFamily="18" charset="0"/>
                          </a:rPr>
                        </m:ctrlPr>
                      </m:sSubSupPr>
                      <m:e>
                        <m:r>
                          <m:rPr>
                            <m:sty m:val="p"/>
                          </m:rPr>
                          <a:rPr lang="en-US" sz="2400" b="0" i="0" smtClean="0">
                            <a:solidFill>
                              <a:srgbClr val="003399"/>
                            </a:solidFill>
                            <a:latin typeface="Cambria Math"/>
                          </a:rPr>
                          <m:t>r</m:t>
                        </m:r>
                      </m:e>
                      <m:sub>
                        <m:r>
                          <a:rPr lang="en-US" sz="2400" i="1">
                            <a:solidFill>
                              <a:srgbClr val="003399"/>
                            </a:solidFill>
                            <a:latin typeface="Cambria Math"/>
                          </a:rPr>
                          <m:t>1</m:t>
                        </m:r>
                      </m:sub>
                      <m:sup>
                        <m:r>
                          <a:rPr lang="en-US" sz="2400" i="1">
                            <a:solidFill>
                              <a:srgbClr val="003399"/>
                            </a:solidFill>
                            <a:latin typeface="Cambria Math"/>
                          </a:rPr>
                          <m:t>∗</m:t>
                        </m:r>
                      </m:sup>
                    </m:sSubSup>
                  </m:oMath>
                </a14:m>
                <a:r>
                  <a:rPr lang="en-US" sz="2400" dirty="0">
                    <a:solidFill>
                      <a:srgbClr val="003399"/>
                    </a:solidFill>
                  </a:rPr>
                  <a:t> </a:t>
                </a:r>
                <a:endParaRPr lang="en-US" sz="2400" baseline="-25000" dirty="0">
                  <a:solidFill>
                    <a:srgbClr val="00863D"/>
                  </a:solidFill>
                </a:endParaRPr>
              </a:p>
            </p:txBody>
          </p:sp>
        </mc:Choice>
        <mc:Fallback xmlns="">
          <p:sp>
            <p:nvSpPr>
              <p:cNvPr id="12" name="TextBox 11"/>
              <p:cNvSpPr txBox="1">
                <a:spLocks noRot="1" noChangeAspect="1" noMove="1" noResize="1" noEditPoints="1" noAdjustHandles="1" noChangeArrowheads="1" noChangeShapeType="1" noTextEdit="1"/>
              </p:cNvSpPr>
              <p:nvPr/>
            </p:nvSpPr>
            <p:spPr>
              <a:xfrm>
                <a:off x="1845713" y="3200400"/>
                <a:ext cx="1068388" cy="461665"/>
              </a:xfrm>
              <a:prstGeom prst="rect">
                <a:avLst/>
              </a:prstGeom>
              <a:blipFill rotWithShape="1">
                <a:blip r:embed="rId2"/>
                <a:stretch>
                  <a:fillRect b="-1316"/>
                </a:stretch>
              </a:blipFill>
            </p:spPr>
            <p:txBody>
              <a:bodyPr/>
              <a:lstStyle/>
              <a:p>
                <a:r>
                  <a:rPr lang="en-US">
                    <a:noFill/>
                  </a:rPr>
                  <a:t> </a:t>
                </a:r>
              </a:p>
            </p:txBody>
          </p:sp>
        </mc:Fallback>
      </mc:AlternateContent>
      <p:cxnSp>
        <p:nvCxnSpPr>
          <p:cNvPr id="13" name="Straight Connector 12"/>
          <p:cNvCxnSpPr/>
          <p:nvPr/>
        </p:nvCxnSpPr>
        <p:spPr>
          <a:xfrm flipH="1">
            <a:off x="2922495" y="3433741"/>
            <a:ext cx="1920240" cy="0"/>
          </a:xfrm>
          <a:prstGeom prst="line">
            <a:avLst/>
          </a:prstGeom>
          <a:ln w="12700">
            <a:solidFill>
              <a:srgbClr val="003399"/>
            </a:solidFill>
            <a:prstDash val="lg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845425" y="3429614"/>
            <a:ext cx="0" cy="2194560"/>
          </a:xfrm>
          <a:prstGeom prst="line">
            <a:avLst/>
          </a:prstGeom>
          <a:ln w="12700">
            <a:solidFill>
              <a:srgbClr val="003399"/>
            </a:solidFill>
            <a:prstDash val="lg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 name="TextBox 14"/>
              <p:cNvSpPr txBox="1"/>
              <p:nvPr/>
            </p:nvSpPr>
            <p:spPr>
              <a:xfrm>
                <a:off x="4113212" y="5558135"/>
                <a:ext cx="1068388" cy="461665"/>
              </a:xfrm>
              <a:prstGeom prst="rect">
                <a:avLst/>
              </a:prstGeom>
              <a:noFill/>
            </p:spPr>
            <p:txBody>
              <a:bodyPr wrap="square" rtlCol="0">
                <a:spAutoFit/>
              </a:bodyPr>
              <a:lstStyle/>
              <a:p>
                <a14:m>
                  <m:oMath xmlns:m="http://schemas.openxmlformats.org/officeDocument/2006/math">
                    <m:r>
                      <a:rPr lang="en-US" sz="2400" b="0" i="1" smtClean="0">
                        <a:solidFill>
                          <a:srgbClr val="003399"/>
                        </a:solidFill>
                        <a:latin typeface="Cambria Math"/>
                      </a:rPr>
                      <m:t>        </m:t>
                    </m:r>
                    <m:sSubSup>
                      <m:sSubSupPr>
                        <m:ctrlPr>
                          <a:rPr lang="en-US" sz="2400" i="1" smtClean="0">
                            <a:solidFill>
                              <a:srgbClr val="003399"/>
                            </a:solidFill>
                            <a:latin typeface="Cambria Math" panose="02040503050406030204" pitchFamily="18" charset="0"/>
                          </a:rPr>
                        </m:ctrlPr>
                      </m:sSubSupPr>
                      <m:e>
                        <m:r>
                          <m:rPr>
                            <m:sty m:val="p"/>
                          </m:rPr>
                          <a:rPr lang="en-US" sz="2400" b="0" i="0" smtClean="0">
                            <a:solidFill>
                              <a:srgbClr val="003399"/>
                            </a:solidFill>
                            <a:latin typeface="Cambria Math"/>
                          </a:rPr>
                          <m:t>I</m:t>
                        </m:r>
                      </m:e>
                      <m:sub>
                        <m:r>
                          <a:rPr lang="en-US" sz="2400" i="1">
                            <a:solidFill>
                              <a:srgbClr val="003399"/>
                            </a:solidFill>
                            <a:latin typeface="Cambria Math"/>
                          </a:rPr>
                          <m:t>1</m:t>
                        </m:r>
                      </m:sub>
                      <m:sup>
                        <m:r>
                          <a:rPr lang="en-US" sz="2400" i="1">
                            <a:solidFill>
                              <a:srgbClr val="003399"/>
                            </a:solidFill>
                            <a:latin typeface="Cambria Math"/>
                          </a:rPr>
                          <m:t>∗</m:t>
                        </m:r>
                      </m:sup>
                    </m:sSubSup>
                  </m:oMath>
                </a14:m>
                <a:r>
                  <a:rPr lang="en-US" sz="2400" dirty="0">
                    <a:solidFill>
                      <a:srgbClr val="003399"/>
                    </a:solidFill>
                  </a:rPr>
                  <a:t> </a:t>
                </a:r>
                <a:endParaRPr lang="en-US" sz="2400" baseline="-25000" dirty="0">
                  <a:solidFill>
                    <a:srgbClr val="00863D"/>
                  </a:solidFill>
                </a:endParaRPr>
              </a:p>
            </p:txBody>
          </p:sp>
        </mc:Choice>
        <mc:Fallback xmlns="">
          <p:sp>
            <p:nvSpPr>
              <p:cNvPr id="15" name="TextBox 14"/>
              <p:cNvSpPr txBox="1">
                <a:spLocks noRot="1" noChangeAspect="1" noMove="1" noResize="1" noEditPoints="1" noAdjustHandles="1" noChangeArrowheads="1" noChangeShapeType="1" noTextEdit="1"/>
              </p:cNvSpPr>
              <p:nvPr/>
            </p:nvSpPr>
            <p:spPr>
              <a:xfrm>
                <a:off x="4113212" y="5558135"/>
                <a:ext cx="1068388" cy="461665"/>
              </a:xfrm>
              <a:prstGeom prst="rect">
                <a:avLst/>
              </a:prstGeom>
              <a:blipFill rotWithShape="1">
                <a:blip r:embed="rId3"/>
                <a:stretch>
                  <a:fillRect b="-1316"/>
                </a:stretch>
              </a:blipFill>
            </p:spPr>
            <p:txBody>
              <a:bodyPr/>
              <a:lstStyle/>
              <a:p>
                <a:r>
                  <a:rPr lang="en-US">
                    <a:noFill/>
                  </a:rPr>
                  <a:t> </a:t>
                </a:r>
              </a:p>
            </p:txBody>
          </p:sp>
        </mc:Fallback>
      </mc:AlternateContent>
      <p:cxnSp>
        <p:nvCxnSpPr>
          <p:cNvPr id="16" name="Straight Connector 15"/>
          <p:cNvCxnSpPr/>
          <p:nvPr/>
        </p:nvCxnSpPr>
        <p:spPr>
          <a:xfrm rot="17400000" flipV="1">
            <a:off x="2942985" y="3628326"/>
            <a:ext cx="3657600" cy="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181600" y="1748135"/>
            <a:ext cx="534194" cy="461665"/>
          </a:xfrm>
          <a:prstGeom prst="rect">
            <a:avLst/>
          </a:prstGeom>
          <a:noFill/>
        </p:spPr>
        <p:txBody>
          <a:bodyPr wrap="square" rtlCol="0">
            <a:spAutoFit/>
          </a:bodyPr>
          <a:lstStyle/>
          <a:p>
            <a:pPr algn="r"/>
            <a:r>
              <a:rPr lang="en-US" sz="2400" dirty="0">
                <a:solidFill>
                  <a:srgbClr val="003399"/>
                </a:solidFill>
              </a:rPr>
              <a:t>S</a:t>
            </a:r>
            <a:endParaRPr lang="en-US" sz="2400" baseline="-25000" dirty="0">
              <a:solidFill>
                <a:srgbClr val="003399"/>
              </a:solidFill>
            </a:endParaRPr>
          </a:p>
        </p:txBody>
      </p:sp>
    </p:spTree>
    <p:extLst>
      <p:ext uri="{BB962C8B-B14F-4D97-AF65-F5344CB8AC3E}">
        <p14:creationId xmlns:p14="http://schemas.microsoft.com/office/powerpoint/2010/main" val="20709133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457200"/>
            <a:ext cx="8229600" cy="5943600"/>
          </a:xfrm>
          <a:solidFill>
            <a:schemeClr val="bg1"/>
          </a:solidFill>
        </p:spPr>
        <p:txBody>
          <a:bodyPr>
            <a:normAutofit/>
          </a:bodyPr>
          <a:lstStyle/>
          <a:p>
            <a:pPr algn="ctr">
              <a:buNone/>
            </a:pPr>
            <a:r>
              <a:rPr lang="en-US" sz="3600" dirty="0">
                <a:solidFill>
                  <a:srgbClr val="003399"/>
                </a:solidFill>
              </a:rPr>
              <a:t>The U.S. Budget Deficit in Recent Years (Excluding 2020–2021)</a:t>
            </a:r>
          </a:p>
          <a:p>
            <a:pPr marL="3017520" indent="0">
              <a:spcBef>
                <a:spcPts val="3000"/>
              </a:spcBef>
              <a:buClr>
                <a:srgbClr val="003399"/>
              </a:buClr>
              <a:buNone/>
              <a:tabLst>
                <a:tab pos="3657600" algn="ctr"/>
              </a:tabLst>
            </a:pPr>
            <a:r>
              <a:rPr lang="en-US" sz="3050" dirty="0"/>
              <a:t> </a:t>
            </a:r>
            <a:r>
              <a:rPr lang="en-US" sz="3050" u="sng" dirty="0"/>
              <a:t>Year</a:t>
            </a:r>
            <a:r>
              <a:rPr lang="en-US" sz="3050" dirty="0"/>
              <a:t>       </a:t>
            </a:r>
            <a:r>
              <a:rPr lang="en-US" sz="3050" u="sng" dirty="0"/>
              <a:t>% of GDP</a:t>
            </a:r>
          </a:p>
          <a:p>
            <a:pPr marL="3017520" indent="0">
              <a:spcBef>
                <a:spcPts val="600"/>
              </a:spcBef>
              <a:buClr>
                <a:srgbClr val="003399"/>
              </a:buClr>
              <a:buNone/>
              <a:tabLst>
                <a:tab pos="3657600" algn="ctr"/>
              </a:tabLst>
            </a:pPr>
            <a:r>
              <a:rPr lang="en-US" sz="3050" dirty="0"/>
              <a:t>2016            3.1</a:t>
            </a:r>
          </a:p>
          <a:p>
            <a:pPr marL="3017520" indent="0">
              <a:spcBef>
                <a:spcPts val="0"/>
              </a:spcBef>
              <a:buClr>
                <a:srgbClr val="003399"/>
              </a:buClr>
              <a:buNone/>
              <a:tabLst>
                <a:tab pos="3657600" algn="ctr"/>
              </a:tabLst>
            </a:pPr>
            <a:r>
              <a:rPr lang="en-US" sz="3050" dirty="0"/>
              <a:t>2017            3.4</a:t>
            </a:r>
          </a:p>
          <a:p>
            <a:pPr marL="3017520" indent="0">
              <a:spcBef>
                <a:spcPts val="0"/>
              </a:spcBef>
              <a:buClr>
                <a:srgbClr val="003399"/>
              </a:buClr>
              <a:buNone/>
              <a:tabLst>
                <a:tab pos="3657600" algn="ctr"/>
              </a:tabLst>
            </a:pPr>
            <a:r>
              <a:rPr lang="en-US" sz="3050" dirty="0"/>
              <a:t>2018            3.8</a:t>
            </a:r>
          </a:p>
          <a:p>
            <a:pPr marL="3017520" indent="0">
              <a:spcBef>
                <a:spcPts val="0"/>
              </a:spcBef>
              <a:buClr>
                <a:srgbClr val="003399"/>
              </a:buClr>
              <a:buNone/>
              <a:tabLst>
                <a:tab pos="3657600" algn="ctr"/>
              </a:tabLst>
            </a:pPr>
            <a:r>
              <a:rPr lang="en-US" sz="3050" dirty="0"/>
              <a:t>2019            4.6</a:t>
            </a:r>
          </a:p>
          <a:p>
            <a:pPr marL="3017520" indent="0">
              <a:spcBef>
                <a:spcPts val="0"/>
              </a:spcBef>
              <a:buClr>
                <a:srgbClr val="003399"/>
              </a:buClr>
              <a:buNone/>
              <a:tabLst>
                <a:tab pos="3657600" algn="ctr"/>
              </a:tabLst>
            </a:pPr>
            <a:r>
              <a:rPr lang="en-US" sz="3050" dirty="0"/>
              <a:t>2020            ----</a:t>
            </a:r>
          </a:p>
          <a:p>
            <a:pPr marL="3017520" indent="0">
              <a:spcBef>
                <a:spcPts val="0"/>
              </a:spcBef>
              <a:buClr>
                <a:srgbClr val="003399"/>
              </a:buClr>
              <a:buNone/>
              <a:tabLst>
                <a:tab pos="3657600" algn="ctr"/>
              </a:tabLst>
            </a:pPr>
            <a:r>
              <a:rPr lang="en-US" sz="3050" dirty="0"/>
              <a:t>2021            ----</a:t>
            </a:r>
          </a:p>
          <a:p>
            <a:pPr marL="3017520" indent="0">
              <a:spcBef>
                <a:spcPts val="0"/>
              </a:spcBef>
              <a:buClr>
                <a:srgbClr val="003399"/>
              </a:buClr>
              <a:buNone/>
              <a:tabLst>
                <a:tab pos="3657600" algn="ctr"/>
              </a:tabLst>
            </a:pPr>
            <a:r>
              <a:rPr lang="en-US" sz="3050" dirty="0"/>
              <a:t>2022            5.4</a:t>
            </a:r>
          </a:p>
        </p:txBody>
      </p:sp>
      <p:sp>
        <p:nvSpPr>
          <p:cNvPr id="3" name="TextBox 2"/>
          <p:cNvSpPr txBox="1"/>
          <p:nvPr/>
        </p:nvSpPr>
        <p:spPr>
          <a:xfrm>
            <a:off x="594360" y="6240706"/>
            <a:ext cx="7955280" cy="369332"/>
          </a:xfrm>
          <a:prstGeom prst="rect">
            <a:avLst/>
          </a:prstGeom>
          <a:noFill/>
        </p:spPr>
        <p:txBody>
          <a:bodyPr wrap="square" rtlCol="0" anchor="ctr">
            <a:spAutoFit/>
          </a:bodyPr>
          <a:lstStyle/>
          <a:p>
            <a:r>
              <a:rPr lang="en-US" dirty="0">
                <a:solidFill>
                  <a:srgbClr val="CC0000"/>
                </a:solidFill>
              </a:rPr>
              <a:t>Source:  FRED.</a:t>
            </a:r>
          </a:p>
        </p:txBody>
      </p:sp>
    </p:spTree>
    <p:extLst>
      <p:ext uri="{BB962C8B-B14F-4D97-AF65-F5344CB8AC3E}">
        <p14:creationId xmlns:p14="http://schemas.microsoft.com/office/powerpoint/2010/main" val="2074221740"/>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0080" y="432755"/>
            <a:ext cx="7863840" cy="584775"/>
          </a:xfrm>
          <a:prstGeom prst="rect">
            <a:avLst/>
          </a:prstGeom>
          <a:noFill/>
        </p:spPr>
        <p:txBody>
          <a:bodyPr wrap="square" rtlCol="0" anchor="ctr" anchorCtr="0">
            <a:spAutoFit/>
          </a:bodyPr>
          <a:lstStyle/>
          <a:p>
            <a:pPr algn="ctr"/>
            <a:r>
              <a:rPr lang="en-US" sz="3200" dirty="0">
                <a:solidFill>
                  <a:srgbClr val="003399"/>
                </a:solidFill>
              </a:rPr>
              <a:t>A Tax Cut and “Crowding Out”</a:t>
            </a:r>
          </a:p>
        </p:txBody>
      </p:sp>
      <p:grpSp>
        <p:nvGrpSpPr>
          <p:cNvPr id="47" name="Group 46"/>
          <p:cNvGrpSpPr/>
          <p:nvPr/>
        </p:nvGrpSpPr>
        <p:grpSpPr>
          <a:xfrm>
            <a:off x="2911450" y="1400205"/>
            <a:ext cx="4206240" cy="4218466"/>
            <a:chOff x="5318759" y="1117122"/>
            <a:chExt cx="4206240" cy="4218466"/>
          </a:xfrm>
        </p:grpSpPr>
        <p:cxnSp>
          <p:nvCxnSpPr>
            <p:cNvPr id="53" name="Straight Connector 52"/>
            <p:cNvCxnSpPr/>
            <p:nvPr/>
          </p:nvCxnSpPr>
          <p:spPr>
            <a:xfrm>
              <a:off x="5318759" y="5334000"/>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5400000">
              <a:off x="3231674" y="3219448"/>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1854678" y="1290935"/>
            <a:ext cx="1071587" cy="461665"/>
          </a:xfrm>
          <a:prstGeom prst="rect">
            <a:avLst/>
          </a:prstGeom>
          <a:noFill/>
        </p:spPr>
        <p:txBody>
          <a:bodyPr wrap="square" rtlCol="0">
            <a:spAutoFit/>
          </a:bodyPr>
          <a:lstStyle/>
          <a:p>
            <a:pPr algn="r"/>
            <a:r>
              <a:rPr lang="en-US" sz="2400" dirty="0"/>
              <a:t>r*</a:t>
            </a:r>
            <a:endParaRPr lang="en-US" sz="2400" baseline="-25000" dirty="0"/>
          </a:p>
        </p:txBody>
      </p:sp>
      <p:sp>
        <p:nvSpPr>
          <p:cNvPr id="20" name="TextBox 19"/>
          <p:cNvSpPr txBox="1"/>
          <p:nvPr/>
        </p:nvSpPr>
        <p:spPr>
          <a:xfrm>
            <a:off x="4876800" y="5558135"/>
            <a:ext cx="2332330" cy="461665"/>
          </a:xfrm>
          <a:prstGeom prst="rect">
            <a:avLst/>
          </a:prstGeom>
          <a:noFill/>
        </p:spPr>
        <p:txBody>
          <a:bodyPr wrap="square" rtlCol="0">
            <a:spAutoFit/>
          </a:bodyPr>
          <a:lstStyle/>
          <a:p>
            <a:pPr algn="r"/>
            <a:r>
              <a:rPr lang="en-US" sz="2400" dirty="0"/>
              <a:t>S*, I*</a:t>
            </a:r>
            <a:endParaRPr lang="en-US" sz="2400" baseline="-25000" dirty="0"/>
          </a:p>
        </p:txBody>
      </p:sp>
      <p:cxnSp>
        <p:nvCxnSpPr>
          <p:cNvPr id="21" name="Straight Connector 20"/>
          <p:cNvCxnSpPr/>
          <p:nvPr/>
        </p:nvCxnSpPr>
        <p:spPr>
          <a:xfrm rot="13380000" flipV="1">
            <a:off x="2832799" y="3563694"/>
            <a:ext cx="4297680" cy="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373111" y="4796135"/>
            <a:ext cx="534194" cy="461665"/>
          </a:xfrm>
          <a:prstGeom prst="rect">
            <a:avLst/>
          </a:prstGeom>
          <a:noFill/>
        </p:spPr>
        <p:txBody>
          <a:bodyPr wrap="square" rtlCol="0">
            <a:spAutoFit/>
          </a:bodyPr>
          <a:lstStyle/>
          <a:p>
            <a:pPr algn="r"/>
            <a:r>
              <a:rPr lang="en-US" sz="2400" dirty="0">
                <a:solidFill>
                  <a:srgbClr val="003399"/>
                </a:solidFill>
              </a:rPr>
              <a:t>I</a:t>
            </a:r>
            <a:r>
              <a:rPr lang="en-US" sz="2400" baseline="-25000" dirty="0">
                <a:solidFill>
                  <a:srgbClr val="003399"/>
                </a:solidFill>
              </a:rPr>
              <a:t>1</a:t>
            </a:r>
          </a:p>
        </p:txBody>
      </p:sp>
      <p:cxnSp>
        <p:nvCxnSpPr>
          <p:cNvPr id="10" name="Straight Connector 9"/>
          <p:cNvCxnSpPr/>
          <p:nvPr/>
        </p:nvCxnSpPr>
        <p:spPr>
          <a:xfrm rot="17400000" flipV="1">
            <a:off x="2942985" y="3628326"/>
            <a:ext cx="3657600" cy="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2" name="TextBox 11"/>
              <p:cNvSpPr txBox="1"/>
              <p:nvPr/>
            </p:nvSpPr>
            <p:spPr>
              <a:xfrm>
                <a:off x="1845713" y="3200400"/>
                <a:ext cx="1068388" cy="461665"/>
              </a:xfrm>
              <a:prstGeom prst="rect">
                <a:avLst/>
              </a:prstGeom>
              <a:noFill/>
            </p:spPr>
            <p:txBody>
              <a:bodyPr wrap="square" rtlCol="0">
                <a:spAutoFit/>
              </a:bodyPr>
              <a:lstStyle/>
              <a:p>
                <a:pPr algn="r"/>
                <a14:m>
                  <m:oMath xmlns:m="http://schemas.openxmlformats.org/officeDocument/2006/math">
                    <m:sSubSup>
                      <m:sSubSupPr>
                        <m:ctrlPr>
                          <a:rPr lang="en-US" sz="2400" i="1" smtClean="0">
                            <a:solidFill>
                              <a:srgbClr val="003399"/>
                            </a:solidFill>
                            <a:latin typeface="Cambria Math" panose="02040503050406030204" pitchFamily="18" charset="0"/>
                          </a:rPr>
                        </m:ctrlPr>
                      </m:sSubSupPr>
                      <m:e>
                        <m:r>
                          <m:rPr>
                            <m:sty m:val="p"/>
                          </m:rPr>
                          <a:rPr lang="en-US" sz="2400" b="0" i="0" smtClean="0">
                            <a:solidFill>
                              <a:srgbClr val="003399"/>
                            </a:solidFill>
                            <a:latin typeface="Cambria Math"/>
                          </a:rPr>
                          <m:t>r</m:t>
                        </m:r>
                      </m:e>
                      <m:sub>
                        <m:r>
                          <a:rPr lang="en-US" sz="2400" i="1">
                            <a:solidFill>
                              <a:srgbClr val="003399"/>
                            </a:solidFill>
                            <a:latin typeface="Cambria Math"/>
                          </a:rPr>
                          <m:t>1</m:t>
                        </m:r>
                      </m:sub>
                      <m:sup>
                        <m:r>
                          <a:rPr lang="en-US" sz="2400" i="1">
                            <a:solidFill>
                              <a:srgbClr val="003399"/>
                            </a:solidFill>
                            <a:latin typeface="Cambria Math"/>
                          </a:rPr>
                          <m:t>∗</m:t>
                        </m:r>
                      </m:sup>
                    </m:sSubSup>
                  </m:oMath>
                </a14:m>
                <a:r>
                  <a:rPr lang="en-US" sz="2400" dirty="0">
                    <a:solidFill>
                      <a:srgbClr val="003399"/>
                    </a:solidFill>
                  </a:rPr>
                  <a:t> </a:t>
                </a:r>
                <a:endParaRPr lang="en-US" sz="2400" baseline="-25000" dirty="0">
                  <a:solidFill>
                    <a:srgbClr val="00863D"/>
                  </a:solidFill>
                </a:endParaRPr>
              </a:p>
            </p:txBody>
          </p:sp>
        </mc:Choice>
        <mc:Fallback xmlns="">
          <p:sp>
            <p:nvSpPr>
              <p:cNvPr id="12" name="TextBox 11"/>
              <p:cNvSpPr txBox="1">
                <a:spLocks noRot="1" noChangeAspect="1" noMove="1" noResize="1" noEditPoints="1" noAdjustHandles="1" noChangeArrowheads="1" noChangeShapeType="1" noTextEdit="1"/>
              </p:cNvSpPr>
              <p:nvPr/>
            </p:nvSpPr>
            <p:spPr>
              <a:xfrm>
                <a:off x="1845713" y="3200400"/>
                <a:ext cx="1068388" cy="461665"/>
              </a:xfrm>
              <a:prstGeom prst="rect">
                <a:avLst/>
              </a:prstGeom>
              <a:blipFill rotWithShape="1">
                <a:blip r:embed="rId2"/>
                <a:stretch>
                  <a:fillRect b="-1316"/>
                </a:stretch>
              </a:blipFill>
            </p:spPr>
            <p:txBody>
              <a:bodyPr/>
              <a:lstStyle/>
              <a:p>
                <a:r>
                  <a:rPr lang="en-US">
                    <a:noFill/>
                  </a:rPr>
                  <a:t> </a:t>
                </a:r>
              </a:p>
            </p:txBody>
          </p:sp>
        </mc:Fallback>
      </mc:AlternateContent>
      <p:cxnSp>
        <p:nvCxnSpPr>
          <p:cNvPr id="13" name="Straight Connector 12"/>
          <p:cNvCxnSpPr/>
          <p:nvPr/>
        </p:nvCxnSpPr>
        <p:spPr>
          <a:xfrm flipH="1">
            <a:off x="2922495" y="3433741"/>
            <a:ext cx="1920240" cy="0"/>
          </a:xfrm>
          <a:prstGeom prst="line">
            <a:avLst/>
          </a:prstGeom>
          <a:ln w="12700">
            <a:solidFill>
              <a:srgbClr val="003399"/>
            </a:solidFill>
            <a:prstDash val="lg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845425" y="3429614"/>
            <a:ext cx="0" cy="2194560"/>
          </a:xfrm>
          <a:prstGeom prst="line">
            <a:avLst/>
          </a:prstGeom>
          <a:ln w="12700">
            <a:solidFill>
              <a:srgbClr val="003399"/>
            </a:solidFill>
            <a:prstDash val="lg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 name="TextBox 14"/>
              <p:cNvSpPr txBox="1"/>
              <p:nvPr/>
            </p:nvSpPr>
            <p:spPr>
              <a:xfrm>
                <a:off x="4037012" y="5558135"/>
                <a:ext cx="1068388" cy="461665"/>
              </a:xfrm>
              <a:prstGeom prst="rect">
                <a:avLst/>
              </a:prstGeom>
              <a:noFill/>
            </p:spPr>
            <p:txBody>
              <a:bodyPr wrap="square" rtlCol="0">
                <a:spAutoFit/>
              </a:bodyPr>
              <a:lstStyle/>
              <a:p>
                <a14:m>
                  <m:oMath xmlns:m="http://schemas.openxmlformats.org/officeDocument/2006/math">
                    <m:r>
                      <a:rPr lang="en-US" sz="2400" b="0" i="1" smtClean="0">
                        <a:solidFill>
                          <a:srgbClr val="003399"/>
                        </a:solidFill>
                        <a:latin typeface="Cambria Math"/>
                      </a:rPr>
                      <m:t>         </m:t>
                    </m:r>
                    <m:sSubSup>
                      <m:sSubSupPr>
                        <m:ctrlPr>
                          <a:rPr lang="en-US" sz="2400" i="1" smtClean="0">
                            <a:solidFill>
                              <a:srgbClr val="003399"/>
                            </a:solidFill>
                            <a:latin typeface="Cambria Math" panose="02040503050406030204" pitchFamily="18" charset="0"/>
                          </a:rPr>
                        </m:ctrlPr>
                      </m:sSubSupPr>
                      <m:e>
                        <m:r>
                          <a:rPr lang="en-US" sz="2400" b="0" i="0" smtClean="0">
                            <a:solidFill>
                              <a:srgbClr val="003399"/>
                            </a:solidFill>
                            <a:latin typeface="Cambria Math"/>
                          </a:rPr>
                          <m:t> </m:t>
                        </m:r>
                        <m:r>
                          <m:rPr>
                            <m:sty m:val="p"/>
                          </m:rPr>
                          <a:rPr lang="en-US" sz="2400" b="0" i="0" smtClean="0">
                            <a:solidFill>
                              <a:srgbClr val="003399"/>
                            </a:solidFill>
                            <a:latin typeface="Cambria Math"/>
                          </a:rPr>
                          <m:t>I</m:t>
                        </m:r>
                      </m:e>
                      <m:sub>
                        <m:r>
                          <a:rPr lang="en-US" sz="2400" i="1">
                            <a:solidFill>
                              <a:srgbClr val="003399"/>
                            </a:solidFill>
                            <a:latin typeface="Cambria Math"/>
                          </a:rPr>
                          <m:t>1</m:t>
                        </m:r>
                      </m:sub>
                      <m:sup>
                        <m:r>
                          <a:rPr lang="en-US" sz="2400" i="1">
                            <a:solidFill>
                              <a:srgbClr val="003399"/>
                            </a:solidFill>
                            <a:latin typeface="Cambria Math"/>
                          </a:rPr>
                          <m:t>∗</m:t>
                        </m:r>
                      </m:sup>
                    </m:sSubSup>
                  </m:oMath>
                </a14:m>
                <a:r>
                  <a:rPr lang="en-US" sz="2400" dirty="0">
                    <a:solidFill>
                      <a:srgbClr val="003399"/>
                    </a:solidFill>
                  </a:rPr>
                  <a:t> </a:t>
                </a:r>
                <a:endParaRPr lang="en-US" sz="2400" baseline="-25000" dirty="0">
                  <a:solidFill>
                    <a:srgbClr val="00863D"/>
                  </a:solidFill>
                </a:endParaRPr>
              </a:p>
            </p:txBody>
          </p:sp>
        </mc:Choice>
        <mc:Fallback xmlns="">
          <p:sp>
            <p:nvSpPr>
              <p:cNvPr id="15" name="TextBox 14"/>
              <p:cNvSpPr txBox="1">
                <a:spLocks noRot="1" noChangeAspect="1" noMove="1" noResize="1" noEditPoints="1" noAdjustHandles="1" noChangeArrowheads="1" noChangeShapeType="1" noTextEdit="1"/>
              </p:cNvSpPr>
              <p:nvPr/>
            </p:nvSpPr>
            <p:spPr>
              <a:xfrm>
                <a:off x="4037012" y="5558135"/>
                <a:ext cx="1068388" cy="461665"/>
              </a:xfrm>
              <a:prstGeom prst="rect">
                <a:avLst/>
              </a:prstGeom>
              <a:blipFill rotWithShape="1">
                <a:blip r:embed="rId3"/>
                <a:stretch>
                  <a:fillRect b="-1316"/>
                </a:stretch>
              </a:blipFill>
            </p:spPr>
            <p:txBody>
              <a:bodyPr/>
              <a:lstStyle/>
              <a:p>
                <a:r>
                  <a:rPr lang="en-US">
                    <a:noFill/>
                  </a:rPr>
                  <a:t> </a:t>
                </a:r>
              </a:p>
            </p:txBody>
          </p:sp>
        </mc:Fallback>
      </mc:AlternateContent>
      <p:sp>
        <p:nvSpPr>
          <p:cNvPr id="22" name="TextBox 21"/>
          <p:cNvSpPr txBox="1"/>
          <p:nvPr/>
        </p:nvSpPr>
        <p:spPr>
          <a:xfrm>
            <a:off x="5257006" y="1779495"/>
            <a:ext cx="534194" cy="461665"/>
          </a:xfrm>
          <a:prstGeom prst="rect">
            <a:avLst/>
          </a:prstGeom>
          <a:noFill/>
        </p:spPr>
        <p:txBody>
          <a:bodyPr wrap="square" rtlCol="0">
            <a:spAutoFit/>
          </a:bodyPr>
          <a:lstStyle/>
          <a:p>
            <a:pPr algn="r"/>
            <a:r>
              <a:rPr lang="en-US" sz="2400" dirty="0">
                <a:solidFill>
                  <a:srgbClr val="003399"/>
                </a:solidFill>
              </a:rPr>
              <a:t>S</a:t>
            </a:r>
            <a:r>
              <a:rPr lang="en-US" sz="2400" baseline="-25000" dirty="0">
                <a:solidFill>
                  <a:srgbClr val="003399"/>
                </a:solidFill>
              </a:rPr>
              <a:t>1</a:t>
            </a:r>
          </a:p>
        </p:txBody>
      </p:sp>
    </p:spTree>
    <p:extLst>
      <p:ext uri="{BB962C8B-B14F-4D97-AF65-F5344CB8AC3E}">
        <p14:creationId xmlns:p14="http://schemas.microsoft.com/office/powerpoint/2010/main" val="19212154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0080" y="432755"/>
            <a:ext cx="7863840" cy="584775"/>
          </a:xfrm>
          <a:prstGeom prst="rect">
            <a:avLst/>
          </a:prstGeom>
          <a:noFill/>
        </p:spPr>
        <p:txBody>
          <a:bodyPr wrap="square" rtlCol="0" anchor="ctr" anchorCtr="0">
            <a:spAutoFit/>
          </a:bodyPr>
          <a:lstStyle/>
          <a:p>
            <a:pPr algn="ctr"/>
            <a:r>
              <a:rPr lang="en-US" sz="3200" dirty="0">
                <a:solidFill>
                  <a:srgbClr val="003399"/>
                </a:solidFill>
              </a:rPr>
              <a:t>A Tax Cut and “Crowding Out”</a:t>
            </a:r>
          </a:p>
        </p:txBody>
      </p:sp>
      <p:grpSp>
        <p:nvGrpSpPr>
          <p:cNvPr id="47" name="Group 46"/>
          <p:cNvGrpSpPr/>
          <p:nvPr/>
        </p:nvGrpSpPr>
        <p:grpSpPr>
          <a:xfrm>
            <a:off x="2911450" y="1400205"/>
            <a:ext cx="4206240" cy="4218466"/>
            <a:chOff x="5318759" y="1117122"/>
            <a:chExt cx="4206240" cy="4218466"/>
          </a:xfrm>
        </p:grpSpPr>
        <p:cxnSp>
          <p:nvCxnSpPr>
            <p:cNvPr id="53" name="Straight Connector 52"/>
            <p:cNvCxnSpPr/>
            <p:nvPr/>
          </p:nvCxnSpPr>
          <p:spPr>
            <a:xfrm>
              <a:off x="5318759" y="5334000"/>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5400000">
              <a:off x="3231674" y="3219448"/>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1854678" y="1290935"/>
            <a:ext cx="1071587" cy="461665"/>
          </a:xfrm>
          <a:prstGeom prst="rect">
            <a:avLst/>
          </a:prstGeom>
          <a:noFill/>
        </p:spPr>
        <p:txBody>
          <a:bodyPr wrap="square" rtlCol="0">
            <a:spAutoFit/>
          </a:bodyPr>
          <a:lstStyle/>
          <a:p>
            <a:pPr algn="r"/>
            <a:r>
              <a:rPr lang="en-US" sz="2400" dirty="0"/>
              <a:t>r*</a:t>
            </a:r>
            <a:endParaRPr lang="en-US" sz="2400" baseline="-25000" dirty="0"/>
          </a:p>
        </p:txBody>
      </p:sp>
      <p:sp>
        <p:nvSpPr>
          <p:cNvPr id="20" name="TextBox 19"/>
          <p:cNvSpPr txBox="1"/>
          <p:nvPr/>
        </p:nvSpPr>
        <p:spPr>
          <a:xfrm>
            <a:off x="4876800" y="5558135"/>
            <a:ext cx="2332330" cy="461665"/>
          </a:xfrm>
          <a:prstGeom prst="rect">
            <a:avLst/>
          </a:prstGeom>
          <a:noFill/>
        </p:spPr>
        <p:txBody>
          <a:bodyPr wrap="square" rtlCol="0">
            <a:spAutoFit/>
          </a:bodyPr>
          <a:lstStyle/>
          <a:p>
            <a:pPr algn="r"/>
            <a:r>
              <a:rPr lang="en-US" sz="2400" dirty="0"/>
              <a:t>S*, I*</a:t>
            </a:r>
            <a:endParaRPr lang="en-US" sz="2400" baseline="-25000" dirty="0"/>
          </a:p>
        </p:txBody>
      </p:sp>
      <p:cxnSp>
        <p:nvCxnSpPr>
          <p:cNvPr id="21" name="Straight Connector 20"/>
          <p:cNvCxnSpPr/>
          <p:nvPr/>
        </p:nvCxnSpPr>
        <p:spPr>
          <a:xfrm rot="13380000" flipV="1">
            <a:off x="2832799" y="3563694"/>
            <a:ext cx="4297680" cy="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373111" y="4796135"/>
            <a:ext cx="534194" cy="461665"/>
          </a:xfrm>
          <a:prstGeom prst="rect">
            <a:avLst/>
          </a:prstGeom>
          <a:noFill/>
        </p:spPr>
        <p:txBody>
          <a:bodyPr wrap="square" rtlCol="0">
            <a:spAutoFit/>
          </a:bodyPr>
          <a:lstStyle/>
          <a:p>
            <a:pPr algn="r"/>
            <a:r>
              <a:rPr lang="en-US" sz="2400" dirty="0">
                <a:solidFill>
                  <a:srgbClr val="003399"/>
                </a:solidFill>
              </a:rPr>
              <a:t>I</a:t>
            </a:r>
            <a:r>
              <a:rPr lang="en-US" sz="2400" baseline="-25000" dirty="0">
                <a:solidFill>
                  <a:srgbClr val="003399"/>
                </a:solidFill>
              </a:rPr>
              <a:t>1</a:t>
            </a:r>
          </a:p>
        </p:txBody>
      </p:sp>
      <p:cxnSp>
        <p:nvCxnSpPr>
          <p:cNvPr id="10" name="Straight Connector 9"/>
          <p:cNvCxnSpPr/>
          <p:nvPr/>
        </p:nvCxnSpPr>
        <p:spPr>
          <a:xfrm rot="17400000" flipV="1">
            <a:off x="2942985" y="3628326"/>
            <a:ext cx="3657600" cy="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2" name="TextBox 11"/>
              <p:cNvSpPr txBox="1"/>
              <p:nvPr/>
            </p:nvSpPr>
            <p:spPr>
              <a:xfrm>
                <a:off x="1845713" y="3200400"/>
                <a:ext cx="1068388" cy="461665"/>
              </a:xfrm>
              <a:prstGeom prst="rect">
                <a:avLst/>
              </a:prstGeom>
              <a:noFill/>
            </p:spPr>
            <p:txBody>
              <a:bodyPr wrap="square" rtlCol="0">
                <a:spAutoFit/>
              </a:bodyPr>
              <a:lstStyle/>
              <a:p>
                <a:pPr algn="r"/>
                <a14:m>
                  <m:oMath xmlns:m="http://schemas.openxmlformats.org/officeDocument/2006/math">
                    <m:sSubSup>
                      <m:sSubSupPr>
                        <m:ctrlPr>
                          <a:rPr lang="en-US" sz="2400" i="1" smtClean="0">
                            <a:solidFill>
                              <a:srgbClr val="003399"/>
                            </a:solidFill>
                            <a:latin typeface="Cambria Math" panose="02040503050406030204" pitchFamily="18" charset="0"/>
                          </a:rPr>
                        </m:ctrlPr>
                      </m:sSubSupPr>
                      <m:e>
                        <m:r>
                          <m:rPr>
                            <m:sty m:val="p"/>
                          </m:rPr>
                          <a:rPr lang="en-US" sz="2400" b="0" i="0" smtClean="0">
                            <a:solidFill>
                              <a:srgbClr val="003399"/>
                            </a:solidFill>
                            <a:latin typeface="Cambria Math"/>
                          </a:rPr>
                          <m:t>r</m:t>
                        </m:r>
                      </m:e>
                      <m:sub>
                        <m:r>
                          <a:rPr lang="en-US" sz="2400" i="1">
                            <a:solidFill>
                              <a:srgbClr val="003399"/>
                            </a:solidFill>
                            <a:latin typeface="Cambria Math"/>
                          </a:rPr>
                          <m:t>1</m:t>
                        </m:r>
                      </m:sub>
                      <m:sup>
                        <m:r>
                          <a:rPr lang="en-US" sz="2400" i="1">
                            <a:solidFill>
                              <a:srgbClr val="003399"/>
                            </a:solidFill>
                            <a:latin typeface="Cambria Math"/>
                          </a:rPr>
                          <m:t>∗</m:t>
                        </m:r>
                      </m:sup>
                    </m:sSubSup>
                  </m:oMath>
                </a14:m>
                <a:r>
                  <a:rPr lang="en-US" sz="2400" dirty="0">
                    <a:solidFill>
                      <a:srgbClr val="003399"/>
                    </a:solidFill>
                  </a:rPr>
                  <a:t> </a:t>
                </a:r>
                <a:endParaRPr lang="en-US" sz="2400" baseline="-25000" dirty="0">
                  <a:solidFill>
                    <a:srgbClr val="00863D"/>
                  </a:solidFill>
                </a:endParaRPr>
              </a:p>
            </p:txBody>
          </p:sp>
        </mc:Choice>
        <mc:Fallback xmlns="">
          <p:sp>
            <p:nvSpPr>
              <p:cNvPr id="12" name="TextBox 11"/>
              <p:cNvSpPr txBox="1">
                <a:spLocks noRot="1" noChangeAspect="1" noMove="1" noResize="1" noEditPoints="1" noAdjustHandles="1" noChangeArrowheads="1" noChangeShapeType="1" noTextEdit="1"/>
              </p:cNvSpPr>
              <p:nvPr/>
            </p:nvSpPr>
            <p:spPr>
              <a:xfrm>
                <a:off x="1845713" y="3200400"/>
                <a:ext cx="1068388" cy="461665"/>
              </a:xfrm>
              <a:prstGeom prst="rect">
                <a:avLst/>
              </a:prstGeom>
              <a:blipFill rotWithShape="1">
                <a:blip r:embed="rId3"/>
                <a:stretch>
                  <a:fillRect b="-1316"/>
                </a:stretch>
              </a:blipFill>
            </p:spPr>
            <p:txBody>
              <a:bodyPr/>
              <a:lstStyle/>
              <a:p>
                <a:r>
                  <a:rPr lang="en-US">
                    <a:noFill/>
                  </a:rPr>
                  <a:t> </a:t>
                </a:r>
              </a:p>
            </p:txBody>
          </p:sp>
        </mc:Fallback>
      </mc:AlternateContent>
      <p:cxnSp>
        <p:nvCxnSpPr>
          <p:cNvPr id="13" name="Straight Connector 12"/>
          <p:cNvCxnSpPr/>
          <p:nvPr/>
        </p:nvCxnSpPr>
        <p:spPr>
          <a:xfrm flipH="1">
            <a:off x="2922495" y="3433741"/>
            <a:ext cx="1920240" cy="0"/>
          </a:xfrm>
          <a:prstGeom prst="line">
            <a:avLst/>
          </a:prstGeom>
          <a:ln w="12700">
            <a:solidFill>
              <a:srgbClr val="003399"/>
            </a:solidFill>
            <a:prstDash val="lg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845425" y="3429614"/>
            <a:ext cx="0" cy="2194560"/>
          </a:xfrm>
          <a:prstGeom prst="line">
            <a:avLst/>
          </a:prstGeom>
          <a:ln w="12700">
            <a:solidFill>
              <a:srgbClr val="003399"/>
            </a:solidFill>
            <a:prstDash val="lg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 name="TextBox 14"/>
              <p:cNvSpPr txBox="1"/>
              <p:nvPr/>
            </p:nvSpPr>
            <p:spPr>
              <a:xfrm>
                <a:off x="4037012" y="5558135"/>
                <a:ext cx="1068388" cy="461665"/>
              </a:xfrm>
              <a:prstGeom prst="rect">
                <a:avLst/>
              </a:prstGeom>
              <a:noFill/>
            </p:spPr>
            <p:txBody>
              <a:bodyPr wrap="square" rtlCol="0">
                <a:spAutoFit/>
              </a:bodyPr>
              <a:lstStyle/>
              <a:p>
                <a14:m>
                  <m:oMath xmlns:m="http://schemas.openxmlformats.org/officeDocument/2006/math">
                    <m:r>
                      <a:rPr lang="en-US" sz="2400" b="0" i="1" smtClean="0">
                        <a:solidFill>
                          <a:srgbClr val="003399"/>
                        </a:solidFill>
                        <a:latin typeface="Cambria Math"/>
                      </a:rPr>
                      <m:t>        </m:t>
                    </m:r>
                    <m:r>
                      <a:rPr lang="en-US" sz="2400" b="0" i="1" smtClean="0">
                        <a:solidFill>
                          <a:srgbClr val="003399"/>
                        </a:solidFill>
                        <a:latin typeface="Cambria Math" panose="02040503050406030204" pitchFamily="18" charset="0"/>
                      </a:rPr>
                      <m:t> </m:t>
                    </m:r>
                    <m:r>
                      <a:rPr lang="en-US" sz="2400" b="0" i="1" smtClean="0">
                        <a:solidFill>
                          <a:srgbClr val="003399"/>
                        </a:solidFill>
                        <a:latin typeface="Cambria Math"/>
                      </a:rPr>
                      <m:t> </m:t>
                    </m:r>
                    <m:sSubSup>
                      <m:sSubSupPr>
                        <m:ctrlPr>
                          <a:rPr lang="en-US" sz="2400" i="1" smtClean="0">
                            <a:solidFill>
                              <a:srgbClr val="003399"/>
                            </a:solidFill>
                            <a:latin typeface="Cambria Math" panose="02040503050406030204" pitchFamily="18" charset="0"/>
                          </a:rPr>
                        </m:ctrlPr>
                      </m:sSubSupPr>
                      <m:e>
                        <m:r>
                          <m:rPr>
                            <m:sty m:val="p"/>
                          </m:rPr>
                          <a:rPr lang="en-US" sz="2400" b="0" i="0" smtClean="0">
                            <a:solidFill>
                              <a:srgbClr val="003399"/>
                            </a:solidFill>
                            <a:latin typeface="Cambria Math"/>
                          </a:rPr>
                          <m:t>I</m:t>
                        </m:r>
                      </m:e>
                      <m:sub>
                        <m:r>
                          <a:rPr lang="en-US" sz="2400" i="1">
                            <a:solidFill>
                              <a:srgbClr val="003399"/>
                            </a:solidFill>
                            <a:latin typeface="Cambria Math"/>
                          </a:rPr>
                          <m:t>1</m:t>
                        </m:r>
                      </m:sub>
                      <m:sup>
                        <m:r>
                          <a:rPr lang="en-US" sz="2400" i="1">
                            <a:solidFill>
                              <a:srgbClr val="003399"/>
                            </a:solidFill>
                            <a:latin typeface="Cambria Math"/>
                          </a:rPr>
                          <m:t>∗</m:t>
                        </m:r>
                      </m:sup>
                    </m:sSubSup>
                  </m:oMath>
                </a14:m>
                <a:r>
                  <a:rPr lang="en-US" sz="2400" dirty="0">
                    <a:solidFill>
                      <a:srgbClr val="003399"/>
                    </a:solidFill>
                  </a:rPr>
                  <a:t> </a:t>
                </a:r>
                <a:endParaRPr lang="en-US" sz="2400" baseline="-25000" dirty="0">
                  <a:solidFill>
                    <a:srgbClr val="00863D"/>
                  </a:solidFill>
                </a:endParaRPr>
              </a:p>
            </p:txBody>
          </p:sp>
        </mc:Choice>
        <mc:Fallback xmlns="">
          <p:sp>
            <p:nvSpPr>
              <p:cNvPr id="15" name="TextBox 14"/>
              <p:cNvSpPr txBox="1">
                <a:spLocks noRot="1" noChangeAspect="1" noMove="1" noResize="1" noEditPoints="1" noAdjustHandles="1" noChangeArrowheads="1" noChangeShapeType="1" noTextEdit="1"/>
              </p:cNvSpPr>
              <p:nvPr/>
            </p:nvSpPr>
            <p:spPr>
              <a:xfrm>
                <a:off x="4037012" y="5558135"/>
                <a:ext cx="1068388" cy="461665"/>
              </a:xfrm>
              <a:prstGeom prst="rect">
                <a:avLst/>
              </a:prstGeom>
              <a:blipFill>
                <a:blip r:embed="rId4"/>
                <a:stretch>
                  <a:fillRect b="-1316"/>
                </a:stretch>
              </a:blipFill>
            </p:spPr>
            <p:txBody>
              <a:bodyPr/>
              <a:lstStyle/>
              <a:p>
                <a:r>
                  <a:rPr lang="en-US">
                    <a:noFill/>
                  </a:rPr>
                  <a:t> </a:t>
                </a:r>
              </a:p>
            </p:txBody>
          </p:sp>
        </mc:Fallback>
      </mc:AlternateContent>
      <p:sp>
        <p:nvSpPr>
          <p:cNvPr id="22" name="TextBox 21"/>
          <p:cNvSpPr txBox="1"/>
          <p:nvPr/>
        </p:nvSpPr>
        <p:spPr>
          <a:xfrm>
            <a:off x="5257006" y="1779495"/>
            <a:ext cx="534194" cy="461665"/>
          </a:xfrm>
          <a:prstGeom prst="rect">
            <a:avLst/>
          </a:prstGeom>
          <a:noFill/>
        </p:spPr>
        <p:txBody>
          <a:bodyPr wrap="square" rtlCol="0">
            <a:spAutoFit/>
          </a:bodyPr>
          <a:lstStyle/>
          <a:p>
            <a:pPr algn="r"/>
            <a:r>
              <a:rPr lang="en-US" sz="2400" dirty="0">
                <a:solidFill>
                  <a:srgbClr val="003399"/>
                </a:solidFill>
              </a:rPr>
              <a:t>S</a:t>
            </a:r>
            <a:r>
              <a:rPr lang="en-US" sz="2400" baseline="-25000" dirty="0">
                <a:solidFill>
                  <a:srgbClr val="003399"/>
                </a:solidFill>
              </a:rPr>
              <a:t>1</a:t>
            </a:r>
          </a:p>
        </p:txBody>
      </p:sp>
      <p:sp>
        <p:nvSpPr>
          <p:cNvPr id="23" name="TextBox 22"/>
          <p:cNvSpPr txBox="1"/>
          <p:nvPr/>
        </p:nvSpPr>
        <p:spPr>
          <a:xfrm>
            <a:off x="4419600" y="1779495"/>
            <a:ext cx="534194" cy="461665"/>
          </a:xfrm>
          <a:prstGeom prst="rect">
            <a:avLst/>
          </a:prstGeom>
          <a:noFill/>
        </p:spPr>
        <p:txBody>
          <a:bodyPr wrap="square" rtlCol="0">
            <a:spAutoFit/>
          </a:bodyPr>
          <a:lstStyle/>
          <a:p>
            <a:pPr algn="r"/>
            <a:r>
              <a:rPr lang="en-US" sz="2400" dirty="0">
                <a:solidFill>
                  <a:srgbClr val="00863D"/>
                </a:solidFill>
              </a:rPr>
              <a:t>S</a:t>
            </a:r>
            <a:r>
              <a:rPr lang="en-US" sz="2400" baseline="-25000" dirty="0">
                <a:solidFill>
                  <a:srgbClr val="00863D"/>
                </a:solidFill>
              </a:rPr>
              <a:t>2</a:t>
            </a:r>
          </a:p>
        </p:txBody>
      </p:sp>
      <p:cxnSp>
        <p:nvCxnSpPr>
          <p:cNvPr id="24" name="Straight Connector 23"/>
          <p:cNvCxnSpPr/>
          <p:nvPr/>
        </p:nvCxnSpPr>
        <p:spPr>
          <a:xfrm rot="17400000" flipV="1">
            <a:off x="2091217" y="3623510"/>
            <a:ext cx="3657600" cy="0"/>
          </a:xfrm>
          <a:prstGeom prst="line">
            <a:avLst/>
          </a:prstGeom>
          <a:ln w="31750">
            <a:solidFill>
              <a:srgbClr val="00863D"/>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2922495" y="2850775"/>
            <a:ext cx="1289304" cy="0"/>
          </a:xfrm>
          <a:prstGeom prst="line">
            <a:avLst/>
          </a:prstGeom>
          <a:ln w="12700">
            <a:solidFill>
              <a:srgbClr val="00863D"/>
            </a:solidFill>
            <a:prstDash val="lg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4213410" y="2859740"/>
            <a:ext cx="0" cy="2761488"/>
          </a:xfrm>
          <a:prstGeom prst="line">
            <a:avLst/>
          </a:prstGeom>
          <a:ln w="12700">
            <a:solidFill>
              <a:srgbClr val="00863D"/>
            </a:solidFill>
            <a:prstDash val="lg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8" name="TextBox 27"/>
              <p:cNvSpPr txBox="1"/>
              <p:nvPr/>
            </p:nvSpPr>
            <p:spPr>
              <a:xfrm>
                <a:off x="1837765" y="2608730"/>
                <a:ext cx="1068388" cy="461665"/>
              </a:xfrm>
              <a:prstGeom prst="rect">
                <a:avLst/>
              </a:prstGeom>
              <a:noFill/>
            </p:spPr>
            <p:txBody>
              <a:bodyPr wrap="square" rtlCol="0">
                <a:spAutoFit/>
              </a:bodyPr>
              <a:lstStyle/>
              <a:p>
                <a:pPr algn="r"/>
                <a14:m>
                  <m:oMath xmlns:m="http://schemas.openxmlformats.org/officeDocument/2006/math">
                    <m:sSubSup>
                      <m:sSubSupPr>
                        <m:ctrlPr>
                          <a:rPr lang="en-US" sz="2400" i="1" smtClean="0">
                            <a:solidFill>
                              <a:srgbClr val="00863D"/>
                            </a:solidFill>
                            <a:latin typeface="Cambria Math" panose="02040503050406030204" pitchFamily="18" charset="0"/>
                          </a:rPr>
                        </m:ctrlPr>
                      </m:sSubSupPr>
                      <m:e>
                        <m:r>
                          <m:rPr>
                            <m:sty m:val="p"/>
                          </m:rPr>
                          <a:rPr lang="en-US" sz="2400" b="0" i="0" smtClean="0">
                            <a:solidFill>
                              <a:srgbClr val="00863D"/>
                            </a:solidFill>
                            <a:latin typeface="Cambria Math"/>
                          </a:rPr>
                          <m:t>r</m:t>
                        </m:r>
                      </m:e>
                      <m:sub>
                        <m:r>
                          <a:rPr lang="en-US" sz="2400" b="0" i="1" smtClean="0">
                            <a:solidFill>
                              <a:srgbClr val="00863D"/>
                            </a:solidFill>
                            <a:latin typeface="Cambria Math"/>
                          </a:rPr>
                          <m:t>2</m:t>
                        </m:r>
                      </m:sub>
                      <m:sup>
                        <m:r>
                          <a:rPr lang="en-US" sz="2400" i="1">
                            <a:solidFill>
                              <a:srgbClr val="00863D"/>
                            </a:solidFill>
                            <a:latin typeface="Cambria Math"/>
                          </a:rPr>
                          <m:t>∗</m:t>
                        </m:r>
                      </m:sup>
                    </m:sSubSup>
                  </m:oMath>
                </a14:m>
                <a:r>
                  <a:rPr lang="en-US" sz="2400" dirty="0">
                    <a:solidFill>
                      <a:srgbClr val="00863D"/>
                    </a:solidFill>
                  </a:rPr>
                  <a:t> </a:t>
                </a:r>
                <a:endParaRPr lang="en-US" sz="2400" baseline="-25000" dirty="0">
                  <a:solidFill>
                    <a:srgbClr val="00863D"/>
                  </a:solidFill>
                </a:endParaRPr>
              </a:p>
            </p:txBody>
          </p:sp>
        </mc:Choice>
        <mc:Fallback xmlns="">
          <p:sp>
            <p:nvSpPr>
              <p:cNvPr id="28" name="TextBox 27"/>
              <p:cNvSpPr txBox="1">
                <a:spLocks noRot="1" noChangeAspect="1" noMove="1" noResize="1" noEditPoints="1" noAdjustHandles="1" noChangeArrowheads="1" noChangeShapeType="1" noTextEdit="1"/>
              </p:cNvSpPr>
              <p:nvPr/>
            </p:nvSpPr>
            <p:spPr>
              <a:xfrm>
                <a:off x="1837765" y="2608730"/>
                <a:ext cx="1068388" cy="461665"/>
              </a:xfrm>
              <a:prstGeom prst="rect">
                <a:avLst/>
              </a:prstGeom>
              <a:blipFill rotWithShape="1">
                <a:blip r:embed="rId5"/>
                <a:stretch>
                  <a:fillRect b="-131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9" name="TextBox 28"/>
              <p:cNvSpPr txBox="1"/>
              <p:nvPr/>
            </p:nvSpPr>
            <p:spPr>
              <a:xfrm>
                <a:off x="3885939" y="5562600"/>
                <a:ext cx="671547"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sz="2400" i="1" smtClean="0">
                              <a:solidFill>
                                <a:srgbClr val="00863D"/>
                              </a:solidFill>
                              <a:latin typeface="Cambria Math" panose="02040503050406030204" pitchFamily="18" charset="0"/>
                            </a:rPr>
                          </m:ctrlPr>
                        </m:sSubSupPr>
                        <m:e>
                          <m:r>
                            <m:rPr>
                              <m:sty m:val="p"/>
                            </m:rPr>
                            <a:rPr lang="en-US" sz="2400">
                              <a:solidFill>
                                <a:srgbClr val="00863D"/>
                              </a:solidFill>
                              <a:latin typeface="Cambria Math"/>
                            </a:rPr>
                            <m:t>I</m:t>
                          </m:r>
                        </m:e>
                        <m:sub>
                          <m:r>
                            <a:rPr lang="en-US" sz="2400" b="0" i="1" smtClean="0">
                              <a:solidFill>
                                <a:srgbClr val="00863D"/>
                              </a:solidFill>
                              <a:latin typeface="Cambria Math"/>
                            </a:rPr>
                            <m:t>2</m:t>
                          </m:r>
                        </m:sub>
                        <m:sup>
                          <m:r>
                            <a:rPr lang="en-US" sz="2400" i="1">
                              <a:solidFill>
                                <a:srgbClr val="00863D"/>
                              </a:solidFill>
                              <a:latin typeface="Cambria Math"/>
                            </a:rPr>
                            <m:t>∗</m:t>
                          </m:r>
                        </m:sup>
                      </m:sSubSup>
                    </m:oMath>
                  </m:oMathPara>
                </a14:m>
                <a:endParaRPr lang="en-US" sz="2400" baseline="-25000" dirty="0">
                  <a:solidFill>
                    <a:srgbClr val="00863D"/>
                  </a:solidFill>
                </a:endParaRPr>
              </a:p>
            </p:txBody>
          </p:sp>
        </mc:Choice>
        <mc:Fallback xmlns="">
          <p:sp>
            <p:nvSpPr>
              <p:cNvPr id="29" name="TextBox 28"/>
              <p:cNvSpPr txBox="1">
                <a:spLocks noRot="1" noChangeAspect="1" noMove="1" noResize="1" noEditPoints="1" noAdjustHandles="1" noChangeArrowheads="1" noChangeShapeType="1" noTextEdit="1"/>
              </p:cNvSpPr>
              <p:nvPr/>
            </p:nvSpPr>
            <p:spPr>
              <a:xfrm>
                <a:off x="3885939" y="5562600"/>
                <a:ext cx="671547" cy="461665"/>
              </a:xfrm>
              <a:prstGeom prst="rect">
                <a:avLst/>
              </a:prstGeom>
              <a:blipFill rotWithShape="1">
                <a:blip r:embed="rId6"/>
                <a:stretch>
                  <a:fillRect b="-2667"/>
                </a:stretch>
              </a:blipFill>
            </p:spPr>
            <p:txBody>
              <a:bodyPr/>
              <a:lstStyle/>
              <a:p>
                <a:r>
                  <a:rPr lang="en-US">
                    <a:noFill/>
                  </a:rPr>
                  <a:t> </a:t>
                </a:r>
              </a:p>
            </p:txBody>
          </p:sp>
        </mc:Fallback>
      </mc:AlternateContent>
    </p:spTree>
    <p:extLst>
      <p:ext uri="{BB962C8B-B14F-4D97-AF65-F5344CB8AC3E}">
        <p14:creationId xmlns:p14="http://schemas.microsoft.com/office/powerpoint/2010/main" val="1665235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8" grpId="0"/>
      <p:bldP spid="2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Capital and Investment</a:t>
            </a:r>
          </a:p>
          <a:p>
            <a:pPr marL="365760" indent="-365760">
              <a:spcBef>
                <a:spcPts val="3000"/>
              </a:spcBef>
              <a:buClr>
                <a:srgbClr val="003399"/>
              </a:buClr>
            </a:pPr>
            <a:r>
              <a:rPr lang="en-US" sz="2800" dirty="0">
                <a:solidFill>
                  <a:srgbClr val="CC0000"/>
                </a:solidFill>
              </a:rPr>
              <a:t>Capital: </a:t>
            </a:r>
            <a:r>
              <a:rPr lang="en-US" sz="2800" dirty="0"/>
              <a:t>The accumulated </a:t>
            </a:r>
            <a:r>
              <a:rPr lang="en-US" sz="2800" b="1" i="1" dirty="0"/>
              <a:t>stock</a:t>
            </a:r>
            <a:r>
              <a:rPr lang="en-US" sz="2800" dirty="0"/>
              <a:t> of aids to the production process that were created in the past.</a:t>
            </a:r>
          </a:p>
          <a:p>
            <a:pPr marL="365760" lvl="2" indent="-365760">
              <a:spcBef>
                <a:spcPts val="2400"/>
              </a:spcBef>
              <a:buClr>
                <a:srgbClr val="003399"/>
              </a:buClr>
            </a:pPr>
            <a:r>
              <a:rPr lang="en-US" sz="2800" dirty="0">
                <a:solidFill>
                  <a:srgbClr val="CC0000"/>
                </a:solidFill>
              </a:rPr>
              <a:t>Investment:  </a:t>
            </a:r>
          </a:p>
          <a:p>
            <a:pPr marL="1097280" lvl="4" indent="-365760">
              <a:spcBef>
                <a:spcPts val="1800"/>
              </a:spcBef>
              <a:buClr>
                <a:srgbClr val="003399"/>
              </a:buClr>
              <a:buFont typeface="Arial" panose="020B0604020202020204" pitchFamily="34" charset="0"/>
              <a:buChar char="•"/>
            </a:pPr>
            <a:r>
              <a:rPr lang="en-US" sz="2800" b="1" i="1" dirty="0"/>
              <a:t>Changes</a:t>
            </a:r>
            <a:r>
              <a:rPr lang="en-US" sz="2800" dirty="0"/>
              <a:t> in the capital stock.</a:t>
            </a:r>
          </a:p>
          <a:p>
            <a:pPr marL="1097280" lvl="4" indent="-365760">
              <a:spcBef>
                <a:spcPts val="1800"/>
              </a:spcBef>
              <a:buClr>
                <a:srgbClr val="003399"/>
              </a:buClr>
              <a:buFont typeface="Arial" panose="020B0604020202020204" pitchFamily="34" charset="0"/>
              <a:buChar char="•"/>
            </a:pPr>
            <a:r>
              <a:rPr lang="en-US" sz="2800" dirty="0"/>
              <a:t>That is, the construction or purchases of </a:t>
            </a:r>
            <a:r>
              <a:rPr lang="en-US" sz="2800" b="1" i="1" dirty="0"/>
              <a:t>new</a:t>
            </a:r>
            <a:r>
              <a:rPr lang="en-US" sz="2800" dirty="0"/>
              <a:t> machines and structures.</a:t>
            </a:r>
          </a:p>
        </p:txBody>
      </p:sp>
    </p:spTree>
    <p:extLst>
      <p:ext uri="{BB962C8B-B14F-4D97-AF65-F5344CB8AC3E}">
        <p14:creationId xmlns:p14="http://schemas.microsoft.com/office/powerpoint/2010/main" val="923060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FRED Graph Chart" descr="FRED Graph">
            <a:hlinkClick r:id="rId3" tooltip="View this chart in your browser. "/>
          </p:cNvPr>
          <p:cNvPicPr preferRelativeResize="0">
            <a:picLocks/>
          </p:cNvPicPr>
          <p:nvPr/>
        </p:nvPicPr>
        <p:blipFill>
          <a:blip r:embed="rId4">
            <a:extLst>
              <a:ext uri="{BEBA8EAE-BF5A-486C-A8C5-ECC9F3942E4B}">
                <a14:imgProps xmlns:a14="http://schemas.microsoft.com/office/drawing/2010/main">
                  <a14:imgLayer r:embed="rId5">
                    <a14:imgEffect>
                      <a14:sharpenSoften amount="25000"/>
                    </a14:imgEffect>
                  </a14:imgLayer>
                </a14:imgProps>
              </a:ext>
            </a:extLst>
          </a:blip>
          <a:stretch>
            <a:fillRect/>
          </a:stretch>
        </p:blipFill>
        <p:spPr>
          <a:xfrm>
            <a:off x="617220" y="1127760"/>
            <a:ext cx="7909560" cy="4754880"/>
          </a:xfrm>
          <a:prstGeom prst="rect">
            <a:avLst/>
          </a:prstGeom>
        </p:spPr>
      </p:pic>
      <p:sp>
        <p:nvSpPr>
          <p:cNvPr id="4" name="TextBox 3"/>
          <p:cNvSpPr txBox="1"/>
          <p:nvPr/>
        </p:nvSpPr>
        <p:spPr>
          <a:xfrm>
            <a:off x="640080" y="393861"/>
            <a:ext cx="7863840" cy="492443"/>
          </a:xfrm>
          <a:prstGeom prst="rect">
            <a:avLst/>
          </a:prstGeom>
          <a:noFill/>
        </p:spPr>
        <p:txBody>
          <a:bodyPr wrap="square" rtlCol="0" anchor="ctr" anchorCtr="0">
            <a:spAutoFit/>
          </a:bodyPr>
          <a:lstStyle/>
          <a:p>
            <a:pPr algn="ctr"/>
            <a:r>
              <a:rPr lang="en-US" sz="2600" dirty="0">
                <a:solidFill>
                  <a:srgbClr val="003399"/>
                </a:solidFill>
              </a:rPr>
              <a:t>An Estimate of the Real Interest Rate, 2016–present</a:t>
            </a:r>
          </a:p>
        </p:txBody>
      </p:sp>
      <p:sp>
        <p:nvSpPr>
          <p:cNvPr id="7" name="TextBox 6"/>
          <p:cNvSpPr txBox="1"/>
          <p:nvPr/>
        </p:nvSpPr>
        <p:spPr>
          <a:xfrm>
            <a:off x="594360" y="6240706"/>
            <a:ext cx="7955280" cy="369332"/>
          </a:xfrm>
          <a:prstGeom prst="rect">
            <a:avLst/>
          </a:prstGeom>
          <a:noFill/>
        </p:spPr>
        <p:txBody>
          <a:bodyPr wrap="square" rtlCol="0" anchor="ctr">
            <a:spAutoFit/>
          </a:bodyPr>
          <a:lstStyle/>
          <a:p>
            <a:r>
              <a:rPr lang="en-US" dirty="0">
                <a:solidFill>
                  <a:srgbClr val="CC0000"/>
                </a:solidFill>
              </a:rPr>
              <a:t>Source:  FRED.</a:t>
            </a:r>
          </a:p>
        </p:txBody>
      </p:sp>
      <p:sp>
        <p:nvSpPr>
          <p:cNvPr id="10" name="TextBox 9"/>
          <p:cNvSpPr txBox="1"/>
          <p:nvPr/>
        </p:nvSpPr>
        <p:spPr>
          <a:xfrm>
            <a:off x="640080" y="1143000"/>
            <a:ext cx="7863840" cy="369332"/>
          </a:xfrm>
          <a:prstGeom prst="rect">
            <a:avLst/>
          </a:prstGeom>
          <a:noFill/>
        </p:spPr>
        <p:txBody>
          <a:bodyPr wrap="square" rtlCol="0">
            <a:spAutoFit/>
          </a:bodyPr>
          <a:lstStyle/>
          <a:p>
            <a:endParaRPr lang="en-US" dirty="0"/>
          </a:p>
        </p:txBody>
      </p:sp>
      <p:sp>
        <p:nvSpPr>
          <p:cNvPr id="13" name="Oval 12"/>
          <p:cNvSpPr/>
          <p:nvPr/>
        </p:nvSpPr>
        <p:spPr>
          <a:xfrm>
            <a:off x="7543800" y="1478280"/>
            <a:ext cx="914400" cy="1645920"/>
          </a:xfrm>
          <a:prstGeom prst="ellipse">
            <a:avLst/>
          </a:prstGeom>
          <a:solidFill>
            <a:srgbClr val="CC00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p:cNvSpPr/>
          <p:nvPr/>
        </p:nvSpPr>
        <p:spPr>
          <a:xfrm>
            <a:off x="1143000" y="2247900"/>
            <a:ext cx="4023360" cy="1920240"/>
          </a:xfrm>
          <a:prstGeom prst="ellipse">
            <a:avLst/>
          </a:prstGeom>
          <a:solidFill>
            <a:srgbClr val="CC00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82970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2"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p:cNvGrpSpPr/>
          <p:nvPr/>
        </p:nvGrpSpPr>
        <p:grpSpPr>
          <a:xfrm>
            <a:off x="2911450" y="1400205"/>
            <a:ext cx="4206240" cy="4218466"/>
            <a:chOff x="5318759" y="1117122"/>
            <a:chExt cx="4206240" cy="4218466"/>
          </a:xfrm>
        </p:grpSpPr>
        <p:cxnSp>
          <p:nvCxnSpPr>
            <p:cNvPr id="53" name="Straight Connector 52"/>
            <p:cNvCxnSpPr/>
            <p:nvPr/>
          </p:nvCxnSpPr>
          <p:spPr>
            <a:xfrm>
              <a:off x="5318759" y="5334000"/>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5400000">
              <a:off x="3231674" y="3219448"/>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1854678" y="1290935"/>
            <a:ext cx="1071587" cy="461665"/>
          </a:xfrm>
          <a:prstGeom prst="rect">
            <a:avLst/>
          </a:prstGeom>
          <a:noFill/>
        </p:spPr>
        <p:txBody>
          <a:bodyPr wrap="square" rtlCol="0">
            <a:spAutoFit/>
          </a:bodyPr>
          <a:lstStyle/>
          <a:p>
            <a:pPr algn="r"/>
            <a:r>
              <a:rPr lang="en-US" sz="2400" dirty="0"/>
              <a:t>r*</a:t>
            </a:r>
            <a:endParaRPr lang="en-US" sz="2400" baseline="-25000" dirty="0"/>
          </a:p>
        </p:txBody>
      </p:sp>
      <p:sp>
        <p:nvSpPr>
          <p:cNvPr id="20" name="TextBox 19"/>
          <p:cNvSpPr txBox="1"/>
          <p:nvPr/>
        </p:nvSpPr>
        <p:spPr>
          <a:xfrm>
            <a:off x="4876800" y="5558135"/>
            <a:ext cx="2332330" cy="461665"/>
          </a:xfrm>
          <a:prstGeom prst="rect">
            <a:avLst/>
          </a:prstGeom>
          <a:noFill/>
        </p:spPr>
        <p:txBody>
          <a:bodyPr wrap="square" rtlCol="0">
            <a:spAutoFit/>
          </a:bodyPr>
          <a:lstStyle/>
          <a:p>
            <a:pPr algn="r"/>
            <a:r>
              <a:rPr lang="en-US" sz="2400" dirty="0"/>
              <a:t>S*, I*</a:t>
            </a:r>
            <a:endParaRPr lang="en-US" sz="2400" baseline="-25000" dirty="0"/>
          </a:p>
        </p:txBody>
      </p:sp>
      <p:cxnSp>
        <p:nvCxnSpPr>
          <p:cNvPr id="21" name="Straight Connector 20"/>
          <p:cNvCxnSpPr/>
          <p:nvPr/>
        </p:nvCxnSpPr>
        <p:spPr>
          <a:xfrm rot="13380000" flipV="1">
            <a:off x="2832799" y="3563694"/>
            <a:ext cx="4297680" cy="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373111" y="4796135"/>
            <a:ext cx="534194" cy="461665"/>
          </a:xfrm>
          <a:prstGeom prst="rect">
            <a:avLst/>
          </a:prstGeom>
          <a:noFill/>
        </p:spPr>
        <p:txBody>
          <a:bodyPr wrap="square" rtlCol="0">
            <a:spAutoFit/>
          </a:bodyPr>
          <a:lstStyle/>
          <a:p>
            <a:pPr algn="r"/>
            <a:r>
              <a:rPr lang="en-US" sz="2400" dirty="0">
                <a:solidFill>
                  <a:srgbClr val="003399"/>
                </a:solidFill>
              </a:rPr>
              <a:t>I</a:t>
            </a:r>
            <a:r>
              <a:rPr lang="en-US" sz="2400" baseline="-25000" dirty="0">
                <a:solidFill>
                  <a:srgbClr val="003399"/>
                </a:solidFill>
              </a:rPr>
              <a:t>1</a:t>
            </a:r>
          </a:p>
        </p:txBody>
      </p:sp>
      <p:cxnSp>
        <p:nvCxnSpPr>
          <p:cNvPr id="10" name="Straight Connector 9"/>
          <p:cNvCxnSpPr/>
          <p:nvPr/>
        </p:nvCxnSpPr>
        <p:spPr>
          <a:xfrm rot="17400000" flipV="1">
            <a:off x="2942985" y="3628326"/>
            <a:ext cx="3657600" cy="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2" name="TextBox 11"/>
              <p:cNvSpPr txBox="1"/>
              <p:nvPr/>
            </p:nvSpPr>
            <p:spPr>
              <a:xfrm>
                <a:off x="1845713" y="3200400"/>
                <a:ext cx="1068388" cy="461665"/>
              </a:xfrm>
              <a:prstGeom prst="rect">
                <a:avLst/>
              </a:prstGeom>
              <a:noFill/>
            </p:spPr>
            <p:txBody>
              <a:bodyPr wrap="square" rtlCol="0">
                <a:spAutoFit/>
              </a:bodyPr>
              <a:lstStyle/>
              <a:p>
                <a:pPr algn="r"/>
                <a14:m>
                  <m:oMath xmlns:m="http://schemas.openxmlformats.org/officeDocument/2006/math">
                    <m:sSubSup>
                      <m:sSubSupPr>
                        <m:ctrlPr>
                          <a:rPr lang="en-US" sz="2400" i="1" smtClean="0">
                            <a:solidFill>
                              <a:srgbClr val="003399"/>
                            </a:solidFill>
                            <a:latin typeface="Cambria Math" panose="02040503050406030204" pitchFamily="18" charset="0"/>
                          </a:rPr>
                        </m:ctrlPr>
                      </m:sSubSupPr>
                      <m:e>
                        <m:r>
                          <m:rPr>
                            <m:sty m:val="p"/>
                          </m:rPr>
                          <a:rPr lang="en-US" sz="2400" b="0" i="0" smtClean="0">
                            <a:solidFill>
                              <a:srgbClr val="003399"/>
                            </a:solidFill>
                            <a:latin typeface="Cambria Math"/>
                          </a:rPr>
                          <m:t>r</m:t>
                        </m:r>
                      </m:e>
                      <m:sub>
                        <m:r>
                          <a:rPr lang="en-US" sz="2400" i="1">
                            <a:solidFill>
                              <a:srgbClr val="003399"/>
                            </a:solidFill>
                            <a:latin typeface="Cambria Math"/>
                          </a:rPr>
                          <m:t>1</m:t>
                        </m:r>
                      </m:sub>
                      <m:sup>
                        <m:r>
                          <a:rPr lang="en-US" sz="2400" i="1">
                            <a:solidFill>
                              <a:srgbClr val="003399"/>
                            </a:solidFill>
                            <a:latin typeface="Cambria Math"/>
                          </a:rPr>
                          <m:t>∗</m:t>
                        </m:r>
                      </m:sup>
                    </m:sSubSup>
                  </m:oMath>
                </a14:m>
                <a:r>
                  <a:rPr lang="en-US" sz="2400" dirty="0">
                    <a:solidFill>
                      <a:srgbClr val="003399"/>
                    </a:solidFill>
                  </a:rPr>
                  <a:t> </a:t>
                </a:r>
                <a:endParaRPr lang="en-US" sz="2400" baseline="-25000" dirty="0">
                  <a:solidFill>
                    <a:srgbClr val="00863D"/>
                  </a:solidFill>
                </a:endParaRPr>
              </a:p>
            </p:txBody>
          </p:sp>
        </mc:Choice>
        <mc:Fallback xmlns="">
          <p:sp>
            <p:nvSpPr>
              <p:cNvPr id="12" name="TextBox 11"/>
              <p:cNvSpPr txBox="1">
                <a:spLocks noRot="1" noChangeAspect="1" noMove="1" noResize="1" noEditPoints="1" noAdjustHandles="1" noChangeArrowheads="1" noChangeShapeType="1" noTextEdit="1"/>
              </p:cNvSpPr>
              <p:nvPr/>
            </p:nvSpPr>
            <p:spPr>
              <a:xfrm>
                <a:off x="1845713" y="3200400"/>
                <a:ext cx="1068388" cy="461665"/>
              </a:xfrm>
              <a:prstGeom prst="rect">
                <a:avLst/>
              </a:prstGeom>
              <a:blipFill rotWithShape="1">
                <a:blip r:embed="rId2"/>
                <a:stretch>
                  <a:fillRect b="-1316"/>
                </a:stretch>
              </a:blipFill>
            </p:spPr>
            <p:txBody>
              <a:bodyPr/>
              <a:lstStyle/>
              <a:p>
                <a:r>
                  <a:rPr lang="en-US">
                    <a:noFill/>
                  </a:rPr>
                  <a:t> </a:t>
                </a:r>
              </a:p>
            </p:txBody>
          </p:sp>
        </mc:Fallback>
      </mc:AlternateContent>
      <p:cxnSp>
        <p:nvCxnSpPr>
          <p:cNvPr id="13" name="Straight Connector 12"/>
          <p:cNvCxnSpPr/>
          <p:nvPr/>
        </p:nvCxnSpPr>
        <p:spPr>
          <a:xfrm flipH="1">
            <a:off x="2922495" y="3433741"/>
            <a:ext cx="1920240" cy="0"/>
          </a:xfrm>
          <a:prstGeom prst="line">
            <a:avLst/>
          </a:prstGeom>
          <a:ln w="12700">
            <a:solidFill>
              <a:srgbClr val="003399"/>
            </a:solidFill>
            <a:prstDash val="lg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845425" y="3429614"/>
            <a:ext cx="0" cy="2194560"/>
          </a:xfrm>
          <a:prstGeom prst="line">
            <a:avLst/>
          </a:prstGeom>
          <a:ln w="12700">
            <a:solidFill>
              <a:srgbClr val="003399"/>
            </a:solidFill>
            <a:prstDash val="lgDash"/>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5257006" y="1779495"/>
            <a:ext cx="534194" cy="461665"/>
          </a:xfrm>
          <a:prstGeom prst="rect">
            <a:avLst/>
          </a:prstGeom>
          <a:noFill/>
        </p:spPr>
        <p:txBody>
          <a:bodyPr wrap="square" rtlCol="0">
            <a:spAutoFit/>
          </a:bodyPr>
          <a:lstStyle/>
          <a:p>
            <a:pPr algn="r"/>
            <a:r>
              <a:rPr lang="en-US" sz="2400" dirty="0">
                <a:solidFill>
                  <a:srgbClr val="003399"/>
                </a:solidFill>
              </a:rPr>
              <a:t>S</a:t>
            </a:r>
            <a:r>
              <a:rPr lang="en-US" sz="2400" baseline="-25000" dirty="0">
                <a:solidFill>
                  <a:srgbClr val="003399"/>
                </a:solidFill>
              </a:rPr>
              <a:t>1</a:t>
            </a:r>
          </a:p>
        </p:txBody>
      </p:sp>
      <mc:AlternateContent xmlns:mc="http://schemas.openxmlformats.org/markup-compatibility/2006" xmlns:a14="http://schemas.microsoft.com/office/drawing/2010/main">
        <mc:Choice Requires="a14">
          <p:sp>
            <p:nvSpPr>
              <p:cNvPr id="23" name="TextBox 22"/>
              <p:cNvSpPr txBox="1"/>
              <p:nvPr/>
            </p:nvSpPr>
            <p:spPr>
              <a:xfrm>
                <a:off x="4037012" y="5558135"/>
                <a:ext cx="1068388" cy="461665"/>
              </a:xfrm>
              <a:prstGeom prst="rect">
                <a:avLst/>
              </a:prstGeom>
              <a:noFill/>
            </p:spPr>
            <p:txBody>
              <a:bodyPr wrap="square" rtlCol="0">
                <a:spAutoFit/>
              </a:bodyPr>
              <a:lstStyle/>
              <a:p>
                <a14:m>
                  <m:oMath xmlns:m="http://schemas.openxmlformats.org/officeDocument/2006/math">
                    <m:r>
                      <a:rPr lang="en-US" sz="2400" b="0" i="1" smtClean="0">
                        <a:solidFill>
                          <a:srgbClr val="003399"/>
                        </a:solidFill>
                        <a:latin typeface="Cambria Math"/>
                      </a:rPr>
                      <m:t>         </m:t>
                    </m:r>
                    <m:sSubSup>
                      <m:sSubSupPr>
                        <m:ctrlPr>
                          <a:rPr lang="en-US" sz="2400" i="1" smtClean="0">
                            <a:solidFill>
                              <a:srgbClr val="003399"/>
                            </a:solidFill>
                            <a:latin typeface="Cambria Math" panose="02040503050406030204" pitchFamily="18" charset="0"/>
                          </a:rPr>
                        </m:ctrlPr>
                      </m:sSubSupPr>
                      <m:e>
                        <m:r>
                          <a:rPr lang="en-US" sz="2400" b="0" i="0" smtClean="0">
                            <a:solidFill>
                              <a:srgbClr val="003399"/>
                            </a:solidFill>
                            <a:latin typeface="Cambria Math"/>
                          </a:rPr>
                          <m:t> </m:t>
                        </m:r>
                        <m:r>
                          <m:rPr>
                            <m:sty m:val="p"/>
                          </m:rPr>
                          <a:rPr lang="en-US" sz="2400" b="0" i="0" smtClean="0">
                            <a:solidFill>
                              <a:srgbClr val="003399"/>
                            </a:solidFill>
                            <a:latin typeface="Cambria Math"/>
                          </a:rPr>
                          <m:t>I</m:t>
                        </m:r>
                      </m:e>
                      <m:sub>
                        <m:r>
                          <a:rPr lang="en-US" sz="2400" i="1">
                            <a:solidFill>
                              <a:srgbClr val="003399"/>
                            </a:solidFill>
                            <a:latin typeface="Cambria Math"/>
                          </a:rPr>
                          <m:t>1</m:t>
                        </m:r>
                      </m:sub>
                      <m:sup>
                        <m:r>
                          <a:rPr lang="en-US" sz="2400" i="1">
                            <a:solidFill>
                              <a:srgbClr val="003399"/>
                            </a:solidFill>
                            <a:latin typeface="Cambria Math"/>
                          </a:rPr>
                          <m:t>∗</m:t>
                        </m:r>
                      </m:sup>
                    </m:sSubSup>
                  </m:oMath>
                </a14:m>
                <a:r>
                  <a:rPr lang="en-US" sz="2400" dirty="0">
                    <a:solidFill>
                      <a:srgbClr val="003399"/>
                    </a:solidFill>
                  </a:rPr>
                  <a:t> </a:t>
                </a:r>
                <a:endParaRPr lang="en-US" sz="2400" baseline="-25000" dirty="0">
                  <a:solidFill>
                    <a:srgbClr val="00863D"/>
                  </a:solidFill>
                </a:endParaRPr>
              </a:p>
            </p:txBody>
          </p:sp>
        </mc:Choice>
        <mc:Fallback xmlns="">
          <p:sp>
            <p:nvSpPr>
              <p:cNvPr id="23" name="TextBox 22"/>
              <p:cNvSpPr txBox="1">
                <a:spLocks noRot="1" noChangeAspect="1" noMove="1" noResize="1" noEditPoints="1" noAdjustHandles="1" noChangeArrowheads="1" noChangeShapeType="1" noTextEdit="1"/>
              </p:cNvSpPr>
              <p:nvPr/>
            </p:nvSpPr>
            <p:spPr>
              <a:xfrm>
                <a:off x="4037012" y="5558135"/>
                <a:ext cx="1068388" cy="461665"/>
              </a:xfrm>
              <a:prstGeom prst="rect">
                <a:avLst/>
              </a:prstGeom>
              <a:blipFill rotWithShape="1">
                <a:blip r:embed="rId3"/>
                <a:stretch>
                  <a:fillRect b="-1316"/>
                </a:stretch>
              </a:blipFill>
            </p:spPr>
            <p:txBody>
              <a:bodyPr/>
              <a:lstStyle/>
              <a:p>
                <a:r>
                  <a:rPr lang="en-US">
                    <a:noFill/>
                  </a:rPr>
                  <a:t> </a:t>
                </a:r>
              </a:p>
            </p:txBody>
          </p:sp>
        </mc:Fallback>
      </mc:AlternateContent>
      <p:sp>
        <p:nvSpPr>
          <p:cNvPr id="16" name="TextBox 15"/>
          <p:cNvSpPr txBox="1"/>
          <p:nvPr/>
        </p:nvSpPr>
        <p:spPr>
          <a:xfrm>
            <a:off x="640080" y="432755"/>
            <a:ext cx="7863840" cy="584775"/>
          </a:xfrm>
          <a:prstGeom prst="rect">
            <a:avLst/>
          </a:prstGeom>
          <a:noFill/>
        </p:spPr>
        <p:txBody>
          <a:bodyPr wrap="square" rtlCol="0" anchor="ctr" anchorCtr="0">
            <a:spAutoFit/>
          </a:bodyPr>
          <a:lstStyle/>
          <a:p>
            <a:pPr algn="ctr"/>
            <a:r>
              <a:rPr lang="en-US" sz="3200" dirty="0">
                <a:solidFill>
                  <a:srgbClr val="003399"/>
                </a:solidFill>
              </a:rPr>
              <a:t>A New Technology That Raises Future MRP</a:t>
            </a:r>
            <a:r>
              <a:rPr lang="en-US" sz="3200" baseline="-25000" dirty="0">
                <a:solidFill>
                  <a:srgbClr val="003399"/>
                </a:solidFill>
              </a:rPr>
              <a:t>K</a:t>
            </a:r>
            <a:r>
              <a:rPr lang="en-US" sz="3200" dirty="0">
                <a:solidFill>
                  <a:srgbClr val="003399"/>
                </a:solidFill>
              </a:rPr>
              <a:t>’s</a:t>
            </a:r>
          </a:p>
        </p:txBody>
      </p:sp>
    </p:spTree>
    <p:extLst>
      <p:ext uri="{BB962C8B-B14F-4D97-AF65-F5344CB8AC3E}">
        <p14:creationId xmlns:p14="http://schemas.microsoft.com/office/powerpoint/2010/main" val="27090485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p:cNvGrpSpPr/>
          <p:nvPr/>
        </p:nvGrpSpPr>
        <p:grpSpPr>
          <a:xfrm>
            <a:off x="2911450" y="1400205"/>
            <a:ext cx="4206240" cy="4218466"/>
            <a:chOff x="5318759" y="1117122"/>
            <a:chExt cx="4206240" cy="4218466"/>
          </a:xfrm>
        </p:grpSpPr>
        <p:cxnSp>
          <p:nvCxnSpPr>
            <p:cNvPr id="53" name="Straight Connector 52"/>
            <p:cNvCxnSpPr/>
            <p:nvPr/>
          </p:nvCxnSpPr>
          <p:spPr>
            <a:xfrm>
              <a:off x="5318759" y="5334000"/>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5400000">
              <a:off x="3231674" y="3219448"/>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1854678" y="1290935"/>
            <a:ext cx="1071587" cy="461665"/>
          </a:xfrm>
          <a:prstGeom prst="rect">
            <a:avLst/>
          </a:prstGeom>
          <a:noFill/>
        </p:spPr>
        <p:txBody>
          <a:bodyPr wrap="square" rtlCol="0">
            <a:spAutoFit/>
          </a:bodyPr>
          <a:lstStyle/>
          <a:p>
            <a:pPr algn="r"/>
            <a:r>
              <a:rPr lang="en-US" sz="2400" dirty="0"/>
              <a:t>r*</a:t>
            </a:r>
            <a:endParaRPr lang="en-US" sz="2400" baseline="-25000" dirty="0"/>
          </a:p>
        </p:txBody>
      </p:sp>
      <p:sp>
        <p:nvSpPr>
          <p:cNvPr id="20" name="TextBox 19"/>
          <p:cNvSpPr txBox="1"/>
          <p:nvPr/>
        </p:nvSpPr>
        <p:spPr>
          <a:xfrm>
            <a:off x="4876800" y="5558135"/>
            <a:ext cx="2332330" cy="461665"/>
          </a:xfrm>
          <a:prstGeom prst="rect">
            <a:avLst/>
          </a:prstGeom>
          <a:noFill/>
        </p:spPr>
        <p:txBody>
          <a:bodyPr wrap="square" rtlCol="0">
            <a:spAutoFit/>
          </a:bodyPr>
          <a:lstStyle/>
          <a:p>
            <a:pPr algn="r"/>
            <a:r>
              <a:rPr lang="en-US" sz="2400" dirty="0"/>
              <a:t>S*, I*</a:t>
            </a:r>
            <a:endParaRPr lang="en-US" sz="2400" baseline="-25000" dirty="0"/>
          </a:p>
        </p:txBody>
      </p:sp>
      <p:cxnSp>
        <p:nvCxnSpPr>
          <p:cNvPr id="21" name="Straight Connector 20"/>
          <p:cNvCxnSpPr/>
          <p:nvPr/>
        </p:nvCxnSpPr>
        <p:spPr>
          <a:xfrm rot="13380000" flipV="1">
            <a:off x="2832799" y="3563694"/>
            <a:ext cx="4297680" cy="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373111" y="4796135"/>
            <a:ext cx="534194" cy="461665"/>
          </a:xfrm>
          <a:prstGeom prst="rect">
            <a:avLst/>
          </a:prstGeom>
          <a:noFill/>
        </p:spPr>
        <p:txBody>
          <a:bodyPr wrap="square" rtlCol="0">
            <a:spAutoFit/>
          </a:bodyPr>
          <a:lstStyle/>
          <a:p>
            <a:pPr algn="r"/>
            <a:r>
              <a:rPr lang="en-US" sz="2400" dirty="0">
                <a:solidFill>
                  <a:srgbClr val="003399"/>
                </a:solidFill>
              </a:rPr>
              <a:t>I</a:t>
            </a:r>
            <a:r>
              <a:rPr lang="en-US" sz="2400" baseline="-25000" dirty="0">
                <a:solidFill>
                  <a:srgbClr val="003399"/>
                </a:solidFill>
              </a:rPr>
              <a:t>1</a:t>
            </a:r>
          </a:p>
        </p:txBody>
      </p:sp>
      <p:cxnSp>
        <p:nvCxnSpPr>
          <p:cNvPr id="10" name="Straight Connector 9"/>
          <p:cNvCxnSpPr/>
          <p:nvPr/>
        </p:nvCxnSpPr>
        <p:spPr>
          <a:xfrm rot="17400000" flipV="1">
            <a:off x="2942985" y="3628326"/>
            <a:ext cx="3657600" cy="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2" name="TextBox 11"/>
              <p:cNvSpPr txBox="1"/>
              <p:nvPr/>
            </p:nvSpPr>
            <p:spPr>
              <a:xfrm>
                <a:off x="1845713" y="3200400"/>
                <a:ext cx="1068388" cy="461665"/>
              </a:xfrm>
              <a:prstGeom prst="rect">
                <a:avLst/>
              </a:prstGeom>
              <a:noFill/>
            </p:spPr>
            <p:txBody>
              <a:bodyPr wrap="square" rtlCol="0">
                <a:spAutoFit/>
              </a:bodyPr>
              <a:lstStyle/>
              <a:p>
                <a:pPr algn="r"/>
                <a14:m>
                  <m:oMath xmlns:m="http://schemas.openxmlformats.org/officeDocument/2006/math">
                    <m:sSubSup>
                      <m:sSubSupPr>
                        <m:ctrlPr>
                          <a:rPr lang="en-US" sz="2400" i="1" smtClean="0">
                            <a:solidFill>
                              <a:srgbClr val="003399"/>
                            </a:solidFill>
                            <a:latin typeface="Cambria Math" panose="02040503050406030204" pitchFamily="18" charset="0"/>
                          </a:rPr>
                        </m:ctrlPr>
                      </m:sSubSupPr>
                      <m:e>
                        <m:r>
                          <m:rPr>
                            <m:sty m:val="p"/>
                          </m:rPr>
                          <a:rPr lang="en-US" sz="2400" b="0" i="0" smtClean="0">
                            <a:solidFill>
                              <a:srgbClr val="003399"/>
                            </a:solidFill>
                            <a:latin typeface="Cambria Math"/>
                          </a:rPr>
                          <m:t>r</m:t>
                        </m:r>
                      </m:e>
                      <m:sub>
                        <m:r>
                          <a:rPr lang="en-US" sz="2400" i="1">
                            <a:solidFill>
                              <a:srgbClr val="003399"/>
                            </a:solidFill>
                            <a:latin typeface="Cambria Math"/>
                          </a:rPr>
                          <m:t>1</m:t>
                        </m:r>
                      </m:sub>
                      <m:sup>
                        <m:r>
                          <a:rPr lang="en-US" sz="2400" i="1">
                            <a:solidFill>
                              <a:srgbClr val="003399"/>
                            </a:solidFill>
                            <a:latin typeface="Cambria Math"/>
                          </a:rPr>
                          <m:t>∗</m:t>
                        </m:r>
                      </m:sup>
                    </m:sSubSup>
                  </m:oMath>
                </a14:m>
                <a:r>
                  <a:rPr lang="en-US" sz="2400" dirty="0">
                    <a:solidFill>
                      <a:srgbClr val="003399"/>
                    </a:solidFill>
                  </a:rPr>
                  <a:t> </a:t>
                </a:r>
                <a:endParaRPr lang="en-US" sz="2400" baseline="-25000" dirty="0">
                  <a:solidFill>
                    <a:srgbClr val="00863D"/>
                  </a:solidFill>
                </a:endParaRPr>
              </a:p>
            </p:txBody>
          </p:sp>
        </mc:Choice>
        <mc:Fallback xmlns="">
          <p:sp>
            <p:nvSpPr>
              <p:cNvPr id="12" name="TextBox 11"/>
              <p:cNvSpPr txBox="1">
                <a:spLocks noRot="1" noChangeAspect="1" noMove="1" noResize="1" noEditPoints="1" noAdjustHandles="1" noChangeArrowheads="1" noChangeShapeType="1" noTextEdit="1"/>
              </p:cNvSpPr>
              <p:nvPr/>
            </p:nvSpPr>
            <p:spPr>
              <a:xfrm>
                <a:off x="1845713" y="3200400"/>
                <a:ext cx="1068388" cy="461665"/>
              </a:xfrm>
              <a:prstGeom prst="rect">
                <a:avLst/>
              </a:prstGeom>
              <a:blipFill rotWithShape="1">
                <a:blip r:embed="rId2"/>
                <a:stretch>
                  <a:fillRect b="-1316"/>
                </a:stretch>
              </a:blipFill>
            </p:spPr>
            <p:txBody>
              <a:bodyPr/>
              <a:lstStyle/>
              <a:p>
                <a:r>
                  <a:rPr lang="en-US">
                    <a:noFill/>
                  </a:rPr>
                  <a:t> </a:t>
                </a:r>
              </a:p>
            </p:txBody>
          </p:sp>
        </mc:Fallback>
      </mc:AlternateContent>
      <p:cxnSp>
        <p:nvCxnSpPr>
          <p:cNvPr id="13" name="Straight Connector 12"/>
          <p:cNvCxnSpPr/>
          <p:nvPr/>
        </p:nvCxnSpPr>
        <p:spPr>
          <a:xfrm flipH="1">
            <a:off x="2922495" y="3433741"/>
            <a:ext cx="1920240" cy="0"/>
          </a:xfrm>
          <a:prstGeom prst="line">
            <a:avLst/>
          </a:prstGeom>
          <a:ln w="12700">
            <a:solidFill>
              <a:srgbClr val="003399"/>
            </a:solidFill>
            <a:prstDash val="lg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845425" y="3429614"/>
            <a:ext cx="0" cy="2194560"/>
          </a:xfrm>
          <a:prstGeom prst="line">
            <a:avLst/>
          </a:prstGeom>
          <a:ln w="12700">
            <a:solidFill>
              <a:srgbClr val="003399"/>
            </a:solidFill>
            <a:prstDash val="lg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 name="TextBox 14"/>
              <p:cNvSpPr txBox="1"/>
              <p:nvPr/>
            </p:nvSpPr>
            <p:spPr>
              <a:xfrm>
                <a:off x="4343400" y="5558135"/>
                <a:ext cx="1068388" cy="45313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sz="2400" i="1" smtClean="0">
                              <a:solidFill>
                                <a:srgbClr val="003399"/>
                              </a:solidFill>
                              <a:latin typeface="Cambria Math" panose="02040503050406030204" pitchFamily="18" charset="0"/>
                            </a:rPr>
                          </m:ctrlPr>
                        </m:sSubSupPr>
                        <m:e>
                          <m:r>
                            <m:rPr>
                              <m:sty m:val="p"/>
                            </m:rPr>
                            <a:rPr lang="en-US" sz="2400" b="0" i="0" smtClean="0">
                              <a:solidFill>
                                <a:srgbClr val="003399"/>
                              </a:solidFill>
                              <a:latin typeface="Cambria Math"/>
                            </a:rPr>
                            <m:t>I</m:t>
                          </m:r>
                        </m:e>
                        <m:sub>
                          <m:r>
                            <a:rPr lang="en-US" sz="2400" i="1">
                              <a:solidFill>
                                <a:srgbClr val="003399"/>
                              </a:solidFill>
                              <a:latin typeface="Cambria Math"/>
                            </a:rPr>
                            <m:t>1</m:t>
                          </m:r>
                        </m:sub>
                        <m:sup>
                          <m:r>
                            <a:rPr lang="en-US" sz="2400" i="1">
                              <a:solidFill>
                                <a:srgbClr val="003399"/>
                              </a:solidFill>
                              <a:latin typeface="Cambria Math"/>
                            </a:rPr>
                            <m:t>∗</m:t>
                          </m:r>
                        </m:sup>
                      </m:sSubSup>
                    </m:oMath>
                  </m:oMathPara>
                </a14:m>
                <a:endParaRPr lang="en-US" sz="2400" baseline="-25000" dirty="0">
                  <a:solidFill>
                    <a:srgbClr val="00863D"/>
                  </a:solidFill>
                </a:endParaRPr>
              </a:p>
            </p:txBody>
          </p:sp>
        </mc:Choice>
        <mc:Fallback xmlns="">
          <p:sp>
            <p:nvSpPr>
              <p:cNvPr id="15" name="TextBox 14"/>
              <p:cNvSpPr txBox="1">
                <a:spLocks noRot="1" noChangeAspect="1" noMove="1" noResize="1" noEditPoints="1" noAdjustHandles="1" noChangeArrowheads="1" noChangeShapeType="1" noTextEdit="1"/>
              </p:cNvSpPr>
              <p:nvPr/>
            </p:nvSpPr>
            <p:spPr>
              <a:xfrm>
                <a:off x="4343400" y="5558135"/>
                <a:ext cx="1068388" cy="453137"/>
              </a:xfrm>
              <a:prstGeom prst="rect">
                <a:avLst/>
              </a:prstGeom>
              <a:blipFill rotWithShape="1">
                <a:blip r:embed="rId3"/>
                <a:stretch>
                  <a:fillRect b="-5405"/>
                </a:stretch>
              </a:blipFill>
            </p:spPr>
            <p:txBody>
              <a:bodyPr/>
              <a:lstStyle/>
              <a:p>
                <a:r>
                  <a:rPr lang="en-US">
                    <a:noFill/>
                  </a:rPr>
                  <a:t> </a:t>
                </a:r>
              </a:p>
            </p:txBody>
          </p:sp>
        </mc:Fallback>
      </mc:AlternateContent>
      <p:sp>
        <p:nvSpPr>
          <p:cNvPr id="22" name="TextBox 21"/>
          <p:cNvSpPr txBox="1"/>
          <p:nvPr/>
        </p:nvSpPr>
        <p:spPr>
          <a:xfrm>
            <a:off x="5257006" y="1779495"/>
            <a:ext cx="534194" cy="461665"/>
          </a:xfrm>
          <a:prstGeom prst="rect">
            <a:avLst/>
          </a:prstGeom>
          <a:noFill/>
        </p:spPr>
        <p:txBody>
          <a:bodyPr wrap="square" rtlCol="0">
            <a:spAutoFit/>
          </a:bodyPr>
          <a:lstStyle/>
          <a:p>
            <a:pPr algn="r"/>
            <a:r>
              <a:rPr lang="en-US" sz="2400" dirty="0">
                <a:solidFill>
                  <a:srgbClr val="003399"/>
                </a:solidFill>
              </a:rPr>
              <a:t>S</a:t>
            </a:r>
            <a:r>
              <a:rPr lang="en-US" sz="2400" baseline="-25000" dirty="0">
                <a:solidFill>
                  <a:srgbClr val="003399"/>
                </a:solidFill>
              </a:rPr>
              <a:t>1</a:t>
            </a:r>
          </a:p>
        </p:txBody>
      </p:sp>
      <p:cxnSp>
        <p:nvCxnSpPr>
          <p:cNvPr id="26" name="Straight Connector 25"/>
          <p:cNvCxnSpPr/>
          <p:nvPr/>
        </p:nvCxnSpPr>
        <p:spPr>
          <a:xfrm flipH="1">
            <a:off x="2922495" y="2850775"/>
            <a:ext cx="2139696" cy="0"/>
          </a:xfrm>
          <a:prstGeom prst="line">
            <a:avLst/>
          </a:prstGeom>
          <a:ln w="12700">
            <a:solidFill>
              <a:srgbClr val="00863D"/>
            </a:solidFill>
            <a:prstDash val="lg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069540" y="2812488"/>
            <a:ext cx="0" cy="2761488"/>
          </a:xfrm>
          <a:prstGeom prst="line">
            <a:avLst/>
          </a:prstGeom>
          <a:ln w="12700">
            <a:solidFill>
              <a:srgbClr val="00863D"/>
            </a:solidFill>
            <a:prstDash val="lg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8" name="TextBox 27"/>
              <p:cNvSpPr txBox="1"/>
              <p:nvPr/>
            </p:nvSpPr>
            <p:spPr>
              <a:xfrm>
                <a:off x="1837765" y="2608730"/>
                <a:ext cx="1068388" cy="461665"/>
              </a:xfrm>
              <a:prstGeom prst="rect">
                <a:avLst/>
              </a:prstGeom>
              <a:noFill/>
            </p:spPr>
            <p:txBody>
              <a:bodyPr wrap="square" rtlCol="0">
                <a:spAutoFit/>
              </a:bodyPr>
              <a:lstStyle/>
              <a:p>
                <a:pPr algn="r"/>
                <a14:m>
                  <m:oMath xmlns:m="http://schemas.openxmlformats.org/officeDocument/2006/math">
                    <m:sSubSup>
                      <m:sSubSupPr>
                        <m:ctrlPr>
                          <a:rPr lang="en-US" sz="2400" i="1" smtClean="0">
                            <a:solidFill>
                              <a:srgbClr val="00863D"/>
                            </a:solidFill>
                            <a:latin typeface="Cambria Math" panose="02040503050406030204" pitchFamily="18" charset="0"/>
                          </a:rPr>
                        </m:ctrlPr>
                      </m:sSubSupPr>
                      <m:e>
                        <m:r>
                          <m:rPr>
                            <m:sty m:val="p"/>
                          </m:rPr>
                          <a:rPr lang="en-US" sz="2400" b="0" i="0" smtClean="0">
                            <a:solidFill>
                              <a:srgbClr val="00863D"/>
                            </a:solidFill>
                            <a:latin typeface="Cambria Math"/>
                          </a:rPr>
                          <m:t>r</m:t>
                        </m:r>
                      </m:e>
                      <m:sub>
                        <m:r>
                          <a:rPr lang="en-US" sz="2400" b="0" i="1" smtClean="0">
                            <a:solidFill>
                              <a:srgbClr val="00863D"/>
                            </a:solidFill>
                            <a:latin typeface="Cambria Math"/>
                          </a:rPr>
                          <m:t>2</m:t>
                        </m:r>
                      </m:sub>
                      <m:sup>
                        <m:r>
                          <a:rPr lang="en-US" sz="2400" i="1">
                            <a:solidFill>
                              <a:srgbClr val="00863D"/>
                            </a:solidFill>
                            <a:latin typeface="Cambria Math"/>
                          </a:rPr>
                          <m:t>∗</m:t>
                        </m:r>
                      </m:sup>
                    </m:sSubSup>
                  </m:oMath>
                </a14:m>
                <a:r>
                  <a:rPr lang="en-US" sz="2400" dirty="0">
                    <a:solidFill>
                      <a:srgbClr val="00863D"/>
                    </a:solidFill>
                  </a:rPr>
                  <a:t> </a:t>
                </a:r>
                <a:endParaRPr lang="en-US" sz="2400" baseline="-25000" dirty="0">
                  <a:solidFill>
                    <a:srgbClr val="00863D"/>
                  </a:solidFill>
                </a:endParaRPr>
              </a:p>
            </p:txBody>
          </p:sp>
        </mc:Choice>
        <mc:Fallback xmlns="">
          <p:sp>
            <p:nvSpPr>
              <p:cNvPr id="28" name="TextBox 27"/>
              <p:cNvSpPr txBox="1">
                <a:spLocks noRot="1" noChangeAspect="1" noMove="1" noResize="1" noEditPoints="1" noAdjustHandles="1" noChangeArrowheads="1" noChangeShapeType="1" noTextEdit="1"/>
              </p:cNvSpPr>
              <p:nvPr/>
            </p:nvSpPr>
            <p:spPr>
              <a:xfrm>
                <a:off x="1837765" y="2608730"/>
                <a:ext cx="1068388" cy="461665"/>
              </a:xfrm>
              <a:prstGeom prst="rect">
                <a:avLst/>
              </a:prstGeom>
              <a:blipFill rotWithShape="1">
                <a:blip r:embed="rId4"/>
                <a:stretch>
                  <a:fillRect b="-1316"/>
                </a:stretch>
              </a:blipFill>
            </p:spPr>
            <p:txBody>
              <a:bodyPr/>
              <a:lstStyle/>
              <a:p>
                <a:r>
                  <a:rPr lang="en-US">
                    <a:noFill/>
                  </a:rPr>
                  <a:t> </a:t>
                </a:r>
              </a:p>
            </p:txBody>
          </p:sp>
        </mc:Fallback>
      </mc:AlternateContent>
      <p:cxnSp>
        <p:nvCxnSpPr>
          <p:cNvPr id="29" name="Straight Connector 28"/>
          <p:cNvCxnSpPr/>
          <p:nvPr/>
        </p:nvCxnSpPr>
        <p:spPr>
          <a:xfrm rot="13380000" flipV="1">
            <a:off x="3232723" y="3150871"/>
            <a:ext cx="4297680" cy="0"/>
          </a:xfrm>
          <a:prstGeom prst="line">
            <a:avLst/>
          </a:prstGeom>
          <a:ln w="31750">
            <a:solidFill>
              <a:srgbClr val="00863D"/>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6525511" y="3962400"/>
            <a:ext cx="534194" cy="461665"/>
          </a:xfrm>
          <a:prstGeom prst="rect">
            <a:avLst/>
          </a:prstGeom>
          <a:noFill/>
        </p:spPr>
        <p:txBody>
          <a:bodyPr wrap="square" rtlCol="0">
            <a:spAutoFit/>
          </a:bodyPr>
          <a:lstStyle/>
          <a:p>
            <a:pPr algn="r"/>
            <a:r>
              <a:rPr lang="en-US" sz="2400" dirty="0">
                <a:solidFill>
                  <a:srgbClr val="00863D"/>
                </a:solidFill>
              </a:rPr>
              <a:t>I</a:t>
            </a:r>
            <a:r>
              <a:rPr lang="en-US" sz="2400" baseline="-25000" dirty="0">
                <a:solidFill>
                  <a:srgbClr val="00863D"/>
                </a:solidFill>
              </a:rPr>
              <a:t>2</a:t>
            </a:r>
          </a:p>
        </p:txBody>
      </p:sp>
      <p:sp>
        <p:nvSpPr>
          <p:cNvPr id="23" name="TextBox 22"/>
          <p:cNvSpPr txBox="1"/>
          <p:nvPr/>
        </p:nvSpPr>
        <p:spPr>
          <a:xfrm>
            <a:off x="640080" y="432755"/>
            <a:ext cx="7863840" cy="584775"/>
          </a:xfrm>
          <a:prstGeom prst="rect">
            <a:avLst/>
          </a:prstGeom>
          <a:noFill/>
        </p:spPr>
        <p:txBody>
          <a:bodyPr wrap="square" rtlCol="0" anchor="ctr" anchorCtr="0">
            <a:spAutoFit/>
          </a:bodyPr>
          <a:lstStyle/>
          <a:p>
            <a:pPr algn="ctr"/>
            <a:r>
              <a:rPr lang="en-US" sz="3200" dirty="0">
                <a:solidFill>
                  <a:srgbClr val="003399"/>
                </a:solidFill>
              </a:rPr>
              <a:t>A New Technology That Raises Future MRP</a:t>
            </a:r>
            <a:r>
              <a:rPr lang="en-US" sz="3200" baseline="-25000" dirty="0">
                <a:solidFill>
                  <a:srgbClr val="003399"/>
                </a:solidFill>
              </a:rPr>
              <a:t>K</a:t>
            </a:r>
            <a:r>
              <a:rPr lang="en-US" sz="3200" dirty="0">
                <a:solidFill>
                  <a:srgbClr val="003399"/>
                </a:solidFill>
              </a:rPr>
              <a:t>’s</a:t>
            </a:r>
          </a:p>
        </p:txBody>
      </p:sp>
      <mc:AlternateContent xmlns:mc="http://schemas.openxmlformats.org/markup-compatibility/2006" xmlns:a14="http://schemas.microsoft.com/office/drawing/2010/main">
        <mc:Choice Requires="a14">
          <p:sp>
            <p:nvSpPr>
              <p:cNvPr id="24" name="TextBox 23"/>
              <p:cNvSpPr txBox="1"/>
              <p:nvPr/>
            </p:nvSpPr>
            <p:spPr>
              <a:xfrm>
                <a:off x="4617584" y="5562600"/>
                <a:ext cx="1068388"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sz="2400" i="1">
                              <a:solidFill>
                                <a:srgbClr val="00863D"/>
                              </a:solidFill>
                              <a:latin typeface="Cambria Math" panose="02040503050406030204" pitchFamily="18" charset="0"/>
                            </a:rPr>
                          </m:ctrlPr>
                        </m:sSubSupPr>
                        <m:e>
                          <m:r>
                            <m:rPr>
                              <m:sty m:val="p"/>
                            </m:rPr>
                            <a:rPr lang="en-US" sz="2400">
                              <a:solidFill>
                                <a:srgbClr val="00863D"/>
                              </a:solidFill>
                              <a:latin typeface="Cambria Math"/>
                            </a:rPr>
                            <m:t>I</m:t>
                          </m:r>
                        </m:e>
                        <m:sub>
                          <m:r>
                            <a:rPr lang="en-US" sz="2400" i="1">
                              <a:solidFill>
                                <a:srgbClr val="00863D"/>
                              </a:solidFill>
                              <a:latin typeface="Cambria Math"/>
                            </a:rPr>
                            <m:t>2</m:t>
                          </m:r>
                        </m:sub>
                        <m:sup>
                          <m:r>
                            <a:rPr lang="en-US" sz="2400" i="1">
                              <a:solidFill>
                                <a:srgbClr val="00863D"/>
                              </a:solidFill>
                              <a:latin typeface="Cambria Math"/>
                            </a:rPr>
                            <m:t>∗</m:t>
                          </m:r>
                        </m:sup>
                      </m:sSubSup>
                    </m:oMath>
                  </m:oMathPara>
                </a14:m>
                <a:endParaRPr lang="en-US" sz="2400" baseline="-25000" dirty="0">
                  <a:solidFill>
                    <a:srgbClr val="00863D"/>
                  </a:solidFill>
                </a:endParaRPr>
              </a:p>
            </p:txBody>
          </p:sp>
        </mc:Choice>
        <mc:Fallback xmlns="">
          <p:sp>
            <p:nvSpPr>
              <p:cNvPr id="24" name="TextBox 23"/>
              <p:cNvSpPr txBox="1">
                <a:spLocks noRot="1" noChangeAspect="1" noMove="1" noResize="1" noEditPoints="1" noAdjustHandles="1" noChangeArrowheads="1" noChangeShapeType="1" noTextEdit="1"/>
              </p:cNvSpPr>
              <p:nvPr/>
            </p:nvSpPr>
            <p:spPr>
              <a:xfrm>
                <a:off x="4617584" y="5562600"/>
                <a:ext cx="1068388" cy="461665"/>
              </a:xfrm>
              <a:prstGeom prst="rect">
                <a:avLst/>
              </a:prstGeom>
              <a:blipFill rotWithShape="1">
                <a:blip r:embed="rId5"/>
                <a:stretch>
                  <a:fillRect b="-2667"/>
                </a:stretch>
              </a:blipFill>
            </p:spPr>
            <p:txBody>
              <a:bodyPr/>
              <a:lstStyle/>
              <a:p>
                <a:r>
                  <a:rPr lang="en-US">
                    <a:noFill/>
                  </a:rPr>
                  <a:t> </a:t>
                </a:r>
              </a:p>
            </p:txBody>
          </p:sp>
        </mc:Fallback>
      </mc:AlternateContent>
    </p:spTree>
    <p:extLst>
      <p:ext uri="{BB962C8B-B14F-4D97-AF65-F5344CB8AC3E}">
        <p14:creationId xmlns:p14="http://schemas.microsoft.com/office/powerpoint/2010/main" val="30427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0" grpId="0"/>
      <p:bldP spid="24"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References</a:t>
            </a:r>
          </a:p>
          <a:p>
            <a:pPr marL="365760" indent="-365760">
              <a:spcBef>
                <a:spcPts val="2400"/>
              </a:spcBef>
              <a:buClr>
                <a:srgbClr val="003399"/>
              </a:buClr>
            </a:pPr>
            <a:r>
              <a:rPr lang="en-US" sz="2800" dirty="0">
                <a:hlinkClick r:id="rId3"/>
              </a:rPr>
              <a:t>CORE-The Economy</a:t>
            </a:r>
            <a:r>
              <a:rPr lang="en-US" sz="2800" dirty="0"/>
              <a:t>, Chapter 16.</a:t>
            </a:r>
          </a:p>
          <a:p>
            <a:pPr marL="365760" indent="-365760">
              <a:spcBef>
                <a:spcPts val="2400"/>
              </a:spcBef>
              <a:buClr>
                <a:srgbClr val="003399"/>
              </a:buClr>
            </a:pPr>
            <a:r>
              <a:rPr lang="en-US" sz="2800" dirty="0"/>
              <a:t>Principles of Economics, Chapter 21.</a:t>
            </a:r>
          </a:p>
        </p:txBody>
      </p:sp>
    </p:spTree>
    <p:extLst>
      <p:ext uri="{BB962C8B-B14F-4D97-AF65-F5344CB8AC3E}">
        <p14:creationId xmlns:p14="http://schemas.microsoft.com/office/powerpoint/2010/main" val="660115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Other Reasons for Being Interested in These Issues</a:t>
            </a:r>
          </a:p>
          <a:p>
            <a:pPr marL="365760" indent="-365760">
              <a:spcBef>
                <a:spcPts val="3000"/>
              </a:spcBef>
              <a:buClr>
                <a:srgbClr val="003399"/>
              </a:buClr>
            </a:pPr>
            <a:r>
              <a:rPr lang="en-US" sz="2800" dirty="0"/>
              <a:t>Helps us understand the determination of the long-run or normal real interest rate.</a:t>
            </a:r>
          </a:p>
          <a:p>
            <a:pPr marL="365760" indent="-365760">
              <a:spcBef>
                <a:spcPts val="2400"/>
              </a:spcBef>
              <a:buClr>
                <a:srgbClr val="003399"/>
              </a:buClr>
            </a:pPr>
            <a:r>
              <a:rPr lang="en-US" sz="2800" dirty="0"/>
              <a:t>Helps us understand the determination of capital income.</a:t>
            </a:r>
          </a:p>
          <a:p>
            <a:pPr marL="365760" indent="-365760">
              <a:spcBef>
                <a:spcPts val="2400"/>
              </a:spcBef>
              <a:buClr>
                <a:srgbClr val="003399"/>
              </a:buClr>
            </a:pPr>
            <a:r>
              <a:rPr lang="en-US" sz="2800" dirty="0"/>
              <a:t>The investment demand function is important to understanding short-run macroeconomic fluctuations.</a:t>
            </a:r>
          </a:p>
        </p:txBody>
      </p:sp>
    </p:spTree>
    <p:extLst>
      <p:ext uri="{BB962C8B-B14F-4D97-AF65-F5344CB8AC3E}">
        <p14:creationId xmlns:p14="http://schemas.microsoft.com/office/powerpoint/2010/main" val="2175327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p:spPr>
        <p:txBody>
          <a:bodyPr/>
          <a:lstStyle/>
          <a:p>
            <a:pPr marL="571500" indent="-571500" algn="ctr">
              <a:lnSpc>
                <a:spcPct val="110000"/>
              </a:lnSpc>
              <a:spcBef>
                <a:spcPts val="1200"/>
              </a:spcBef>
              <a:buClr>
                <a:srgbClr val="FF0000"/>
              </a:buClr>
              <a:buNone/>
            </a:pPr>
            <a:endParaRPr lang="en-US" cap="small" dirty="0">
              <a:solidFill>
                <a:srgbClr val="FF0000"/>
              </a:solidFill>
            </a:endParaRPr>
          </a:p>
          <a:p>
            <a:pPr algn="ctr">
              <a:buNone/>
            </a:pPr>
            <a:r>
              <a:rPr lang="en-US" cap="small" dirty="0">
                <a:solidFill>
                  <a:srgbClr val="CC0000"/>
                </a:solidFill>
              </a:rPr>
              <a:t>II.  Saving and Investment</a:t>
            </a:r>
            <a:endParaRPr lang="en-US" sz="3200" i="1" cap="small" dirty="0">
              <a:solidFill>
                <a:srgbClr val="CC0000"/>
              </a:solidFill>
            </a:endParaRPr>
          </a:p>
        </p:txBody>
      </p:sp>
    </p:spTree>
    <p:extLst>
      <p:ext uri="{BB962C8B-B14F-4D97-AF65-F5344CB8AC3E}">
        <p14:creationId xmlns:p14="http://schemas.microsoft.com/office/powerpoint/2010/main" val="3416121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The Uses of Potential Output</a:t>
            </a:r>
          </a:p>
          <a:p>
            <a:pPr marL="1097280" indent="-365760">
              <a:spcBef>
                <a:spcPts val="4200"/>
              </a:spcBef>
              <a:buClr>
                <a:srgbClr val="003399"/>
              </a:buClr>
            </a:pPr>
            <a:r>
              <a:rPr lang="en-US" sz="2800" dirty="0"/>
              <a:t>Recall that GDP Y*=C*+I*+G+NX*</a:t>
            </a:r>
          </a:p>
          <a:p>
            <a:pPr marL="1097280" indent="-365760">
              <a:spcBef>
                <a:spcPts val="4200"/>
              </a:spcBef>
              <a:buClr>
                <a:srgbClr val="003399"/>
              </a:buClr>
            </a:pPr>
            <a:r>
              <a:rPr lang="en-US" sz="2800" dirty="0"/>
              <a:t>Consumption (C*) [65-70% of US GDP]</a:t>
            </a:r>
          </a:p>
          <a:p>
            <a:pPr marL="1097280" indent="-365760">
              <a:spcBef>
                <a:spcPts val="2400"/>
              </a:spcBef>
              <a:buClr>
                <a:srgbClr val="003399"/>
              </a:buClr>
            </a:pPr>
            <a:r>
              <a:rPr lang="en-US" sz="2800" dirty="0"/>
              <a:t>Investment (I*) [15-20% of US GDP]</a:t>
            </a:r>
          </a:p>
          <a:p>
            <a:pPr marL="1097280" indent="-365760">
              <a:spcBef>
                <a:spcPts val="2400"/>
              </a:spcBef>
              <a:buClr>
                <a:srgbClr val="003399"/>
              </a:buClr>
            </a:pPr>
            <a:r>
              <a:rPr lang="en-US" sz="2800" dirty="0"/>
              <a:t>Government purchases (G) [15-20%]</a:t>
            </a:r>
          </a:p>
          <a:p>
            <a:pPr marL="1097280" indent="-365760">
              <a:spcBef>
                <a:spcPts val="2400"/>
              </a:spcBef>
              <a:buClr>
                <a:srgbClr val="003399"/>
              </a:buClr>
            </a:pPr>
            <a:r>
              <a:rPr lang="en-US" sz="2800" dirty="0"/>
              <a:t>Net Exports = Exports - Imports (NX*) [-3%]</a:t>
            </a:r>
          </a:p>
          <a:p>
            <a:pPr marL="0" indent="0">
              <a:spcBef>
                <a:spcPts val="3000"/>
              </a:spcBef>
              <a:buClr>
                <a:srgbClr val="003399"/>
              </a:buClr>
              <a:buNone/>
            </a:pPr>
            <a:r>
              <a:rPr lang="en-US" sz="2800" dirty="0"/>
              <a:t>Stars denote normal, long-run values. </a:t>
            </a:r>
          </a:p>
          <a:p>
            <a:pPr marL="0" indent="0">
              <a:spcBef>
                <a:spcPts val="3000"/>
              </a:spcBef>
              <a:buClr>
                <a:srgbClr val="003399"/>
              </a:buClr>
              <a:buNone/>
            </a:pPr>
            <a:r>
              <a:rPr lang="en-US" sz="2800" dirty="0"/>
              <a:t>For now, we will assume that NX* = 0</a:t>
            </a:r>
          </a:p>
          <a:p>
            <a:pPr marL="0" indent="0">
              <a:spcBef>
                <a:spcPts val="2400"/>
              </a:spcBef>
              <a:buClr>
                <a:srgbClr val="003399"/>
              </a:buClr>
              <a:buNone/>
            </a:pPr>
            <a:endParaRPr lang="en-US" sz="2800" dirty="0"/>
          </a:p>
        </p:txBody>
      </p:sp>
    </p:spTree>
    <p:extLst>
      <p:ext uri="{BB962C8B-B14F-4D97-AF65-F5344CB8AC3E}">
        <p14:creationId xmlns:p14="http://schemas.microsoft.com/office/powerpoint/2010/main" val="2953008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27709"/>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Equilibrium Condition</a:t>
            </a:r>
          </a:p>
          <a:p>
            <a:pPr marL="0" indent="0" algn="ctr">
              <a:spcBef>
                <a:spcPts val="4200"/>
              </a:spcBef>
              <a:buClr>
                <a:srgbClr val="0000FF"/>
              </a:buClr>
              <a:buNone/>
            </a:pPr>
            <a:r>
              <a:rPr lang="en-US" sz="2800" dirty="0"/>
              <a:t>Y* = C* + I* + G</a:t>
            </a:r>
          </a:p>
          <a:p>
            <a:pPr marL="0" indent="0">
              <a:spcBef>
                <a:spcPts val="1800"/>
              </a:spcBef>
              <a:buClr>
                <a:srgbClr val="0000FF"/>
              </a:buClr>
              <a:buNone/>
            </a:pPr>
            <a:r>
              <a:rPr lang="en-US" sz="2800" dirty="0"/>
              <a:t>We can rearrange this as:</a:t>
            </a:r>
          </a:p>
          <a:p>
            <a:pPr marL="0" indent="0" algn="ctr">
              <a:spcBef>
                <a:spcPts val="1800"/>
              </a:spcBef>
              <a:buClr>
                <a:srgbClr val="0000FF"/>
              </a:buClr>
              <a:buNone/>
            </a:pPr>
            <a:r>
              <a:rPr lang="en-US" sz="2800" dirty="0"/>
              <a:t>Y* − C* − G = I*</a:t>
            </a:r>
          </a:p>
          <a:p>
            <a:pPr marL="365760" indent="-365760">
              <a:spcBef>
                <a:spcPts val="2400"/>
              </a:spcBef>
              <a:buClr>
                <a:srgbClr val="003399"/>
              </a:buClr>
            </a:pPr>
            <a:r>
              <a:rPr lang="en-US" sz="2800" dirty="0"/>
              <a:t>I* is normal investment demand.</a:t>
            </a:r>
          </a:p>
          <a:p>
            <a:pPr marL="365760" indent="-365760">
              <a:spcBef>
                <a:spcPts val="2400"/>
              </a:spcBef>
              <a:buClr>
                <a:srgbClr val="003399"/>
              </a:buClr>
            </a:pPr>
            <a:r>
              <a:rPr lang="en-US" sz="2800" dirty="0"/>
              <a:t>Y* − C* − G is normal national saving supply (S*).</a:t>
            </a:r>
          </a:p>
          <a:p>
            <a:pPr marL="365760" indent="-365760">
              <a:spcBef>
                <a:spcPts val="2400"/>
              </a:spcBef>
              <a:buClr>
                <a:srgbClr val="003399"/>
              </a:buClr>
            </a:pPr>
            <a:r>
              <a:rPr lang="en-US" sz="2800" dirty="0"/>
              <a:t>Thus, equilibrium requires S* = I*.</a:t>
            </a:r>
          </a:p>
          <a:p>
            <a:pPr marL="765810" lvl="1" indent="-365760">
              <a:spcBef>
                <a:spcPts val="2400"/>
              </a:spcBef>
              <a:buClr>
                <a:srgbClr val="003399"/>
              </a:buClr>
            </a:pPr>
            <a:r>
              <a:rPr lang="en-US" sz="2400" dirty="0"/>
              <a:t>Simplest example for intuition: economy is one farm producing wheat: wheat is consumed or saved as seeds for next year crop</a:t>
            </a:r>
          </a:p>
        </p:txBody>
      </p:sp>
    </p:spTree>
    <p:extLst>
      <p:ext uri="{BB962C8B-B14F-4D97-AF65-F5344CB8AC3E}">
        <p14:creationId xmlns:p14="http://schemas.microsoft.com/office/powerpoint/2010/main" val="1862390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0"/>
              </a:spcBef>
              <a:buClr>
                <a:srgbClr val="0000FF"/>
              </a:buClr>
              <a:buNone/>
            </a:pPr>
            <a:r>
              <a:rPr lang="en-US" dirty="0">
                <a:solidFill>
                  <a:srgbClr val="003399"/>
                </a:solidFill>
              </a:rPr>
              <a:t>Private and Public Saving</a:t>
            </a:r>
          </a:p>
          <a:p>
            <a:pPr>
              <a:spcBef>
                <a:spcPts val="1800"/>
              </a:spcBef>
              <a:spcAft>
                <a:spcPts val="2400"/>
              </a:spcAft>
              <a:buClr>
                <a:srgbClr val="0000FF"/>
              </a:buClr>
            </a:pPr>
            <a:r>
              <a:rPr lang="en-US" sz="2800" dirty="0"/>
              <a:t>If we want, we can decompose saving into public and private saving:             </a:t>
            </a:r>
          </a:p>
          <a:p>
            <a:pPr marL="0" indent="0">
              <a:spcBef>
                <a:spcPts val="0"/>
              </a:spcBef>
              <a:buClr>
                <a:srgbClr val="003399"/>
              </a:buClr>
              <a:buNone/>
            </a:pPr>
            <a:r>
              <a:rPr lang="en-US" sz="2800" dirty="0"/>
              <a:t>                   S* = Y* − C* − G</a:t>
            </a:r>
          </a:p>
          <a:p>
            <a:pPr marL="0" indent="0">
              <a:spcBef>
                <a:spcPts val="2400"/>
              </a:spcBef>
              <a:buClr>
                <a:srgbClr val="003399"/>
              </a:buClr>
              <a:buNone/>
            </a:pPr>
            <a:r>
              <a:rPr lang="en-US" sz="2800" dirty="0"/>
              <a:t>                        = Y* − C* − G + (T − T)</a:t>
            </a:r>
          </a:p>
          <a:p>
            <a:pPr marL="0" indent="0">
              <a:spcBef>
                <a:spcPts val="600"/>
              </a:spcBef>
              <a:buClr>
                <a:srgbClr val="003399"/>
              </a:buClr>
              <a:buNone/>
            </a:pPr>
            <a:r>
              <a:rPr lang="en-US" sz="2800" dirty="0"/>
              <a:t>           (where T is net tax revenue=taxes-transfers)</a:t>
            </a:r>
          </a:p>
          <a:p>
            <a:pPr marL="0" indent="0">
              <a:spcBef>
                <a:spcPts val="2400"/>
              </a:spcBef>
              <a:buClr>
                <a:srgbClr val="003399"/>
              </a:buClr>
              <a:buNone/>
            </a:pPr>
            <a:r>
              <a:rPr lang="en-US" sz="2800" dirty="0"/>
              <a:t>                        = (Y* − T − C*)  +  (T − G)</a:t>
            </a:r>
          </a:p>
          <a:p>
            <a:pPr marL="0" indent="0">
              <a:spcBef>
                <a:spcPts val="1200"/>
              </a:spcBef>
              <a:buClr>
                <a:srgbClr val="003399"/>
              </a:buClr>
              <a:buNone/>
            </a:pPr>
            <a:r>
              <a:rPr lang="en-US" sz="2800" dirty="0"/>
              <a:t>                          Private Saving   Public Saving</a:t>
            </a:r>
          </a:p>
        </p:txBody>
      </p:sp>
      <p:grpSp>
        <p:nvGrpSpPr>
          <p:cNvPr id="2" name="Group 1"/>
          <p:cNvGrpSpPr/>
          <p:nvPr/>
        </p:nvGrpSpPr>
        <p:grpSpPr>
          <a:xfrm>
            <a:off x="2971800" y="4725992"/>
            <a:ext cx="3224384" cy="137160"/>
            <a:chOff x="2971800" y="3825240"/>
            <a:chExt cx="3543918" cy="137160"/>
          </a:xfrm>
        </p:grpSpPr>
        <p:sp>
          <p:nvSpPr>
            <p:cNvPr id="3" name="Left Brace 2"/>
            <p:cNvSpPr/>
            <p:nvPr/>
          </p:nvSpPr>
          <p:spPr>
            <a:xfrm rot="16200000">
              <a:off x="3863340" y="2933700"/>
              <a:ext cx="137160" cy="1920240"/>
            </a:xfrm>
            <a:prstGeom prst="lef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 name="Left Brace 3"/>
            <p:cNvSpPr/>
            <p:nvPr/>
          </p:nvSpPr>
          <p:spPr>
            <a:xfrm rot="16200000">
              <a:off x="5894379" y="3341061"/>
              <a:ext cx="137160" cy="1105518"/>
            </a:xfrm>
            <a:prstGeom prst="lef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spTree>
    <p:extLst>
      <p:ext uri="{BB962C8B-B14F-4D97-AF65-F5344CB8AC3E}">
        <p14:creationId xmlns:p14="http://schemas.microsoft.com/office/powerpoint/2010/main" val="983752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2547</Words>
  <Application>Microsoft Macintosh PowerPoint</Application>
  <PresentationFormat>On-screen Show (4:3)</PresentationFormat>
  <Paragraphs>293</Paragraphs>
  <Slides>43</Slides>
  <Notes>35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43</vt:i4>
      </vt:variant>
    </vt:vector>
  </HeadingPairs>
  <TitlesOfParts>
    <vt:vector size="48" baseType="lpstr">
      <vt:lpstr>Arial</vt:lpstr>
      <vt:lpstr>Calibri</vt:lpstr>
      <vt:lpstr>Cambria Math</vt:lpstr>
      <vt:lpstr>Times New Roman</vt:lpstr>
      <vt:lpstr>Office Theme</vt:lpstr>
      <vt:lpstr>Lecture 16 Saving and Investment in the Long Run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2011-01-19T08:19:55Z</dcterms:created>
  <dcterms:modified xsi:type="dcterms:W3CDTF">2023-11-02T20:54:34Z</dcterms:modified>
</cp:coreProperties>
</file>