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68" r:id="rId1"/>
  </p:sldMasterIdLst>
  <p:notesMasterIdLst>
    <p:notesMasterId r:id="rId49"/>
  </p:notesMasterIdLst>
  <p:handoutMasterIdLst>
    <p:handoutMasterId r:id="rId50"/>
  </p:handoutMasterIdLst>
  <p:sldIdLst>
    <p:sldId id="778" r:id="rId2"/>
    <p:sldId id="1433" r:id="rId3"/>
    <p:sldId id="1435" r:id="rId4"/>
    <p:sldId id="1436" r:id="rId5"/>
    <p:sldId id="1437" r:id="rId6"/>
    <p:sldId id="1501" r:id="rId7"/>
    <p:sldId id="1545" r:id="rId8"/>
    <p:sldId id="1462" r:id="rId9"/>
    <p:sldId id="1438" r:id="rId10"/>
    <p:sldId id="1440" r:id="rId11"/>
    <p:sldId id="1441" r:id="rId12"/>
    <p:sldId id="1592" r:id="rId13"/>
    <p:sldId id="1593" r:id="rId14"/>
    <p:sldId id="1618" r:id="rId15"/>
    <p:sldId id="1698" r:id="rId16"/>
    <p:sldId id="1563" r:id="rId17"/>
    <p:sldId id="1591" r:id="rId18"/>
    <p:sldId id="1561" r:id="rId19"/>
    <p:sldId id="1565" r:id="rId20"/>
    <p:sldId id="1566" r:id="rId21"/>
    <p:sldId id="1567" r:id="rId22"/>
    <p:sldId id="1585" r:id="rId23"/>
    <p:sldId id="1586" r:id="rId24"/>
    <p:sldId id="1582" r:id="rId25"/>
    <p:sldId id="1705" r:id="rId26"/>
    <p:sldId id="1589" r:id="rId27"/>
    <p:sldId id="1507" r:id="rId28"/>
    <p:sldId id="1508" r:id="rId29"/>
    <p:sldId id="1699" r:id="rId30"/>
    <p:sldId id="1474" r:id="rId31"/>
    <p:sldId id="1595" r:id="rId32"/>
    <p:sldId id="1703" r:id="rId33"/>
    <p:sldId id="1729" r:id="rId34"/>
    <p:sldId id="1714" r:id="rId35"/>
    <p:sldId id="1718" r:id="rId36"/>
    <p:sldId id="1704" r:id="rId37"/>
    <p:sldId id="1553" r:id="rId38"/>
    <p:sldId id="1702" r:id="rId39"/>
    <p:sldId id="1697" r:id="rId40"/>
    <p:sldId id="1707" r:id="rId41"/>
    <p:sldId id="1708" r:id="rId42"/>
    <p:sldId id="1596" r:id="rId43"/>
    <p:sldId id="1693" r:id="rId44"/>
    <p:sldId id="1548" r:id="rId45"/>
    <p:sldId id="1554" r:id="rId46"/>
    <p:sldId id="1451" r:id="rId47"/>
    <p:sldId id="1701" r:id="rId48"/>
  </p:sldIdLst>
  <p:sldSz cx="9144000" cy="6858000" type="screen4x3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00863D"/>
    <a:srgbClr val="003399"/>
    <a:srgbClr val="660066"/>
    <a:srgbClr val="CC3300"/>
    <a:srgbClr val="FF0066"/>
    <a:srgbClr val="1F497D"/>
    <a:srgbClr val="0000CC"/>
    <a:srgbClr val="C7050A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06" autoAdjust="0"/>
    <p:restoredTop sz="93810" autoAdjust="0"/>
  </p:normalViewPr>
  <p:slideViewPr>
    <p:cSldViewPr>
      <p:cViewPr>
        <p:scale>
          <a:sx n="120" d="100"/>
          <a:sy n="120" d="100"/>
        </p:scale>
        <p:origin x="792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2976" y="11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66733" cy="468154"/>
          </a:xfrm>
          <a:prstGeom prst="rect">
            <a:avLst/>
          </a:prstGeom>
        </p:spPr>
        <p:txBody>
          <a:bodyPr vert="horz" lIns="93921" tIns="46960" rIns="93921" bIns="4696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6" y="0"/>
            <a:ext cx="3066733" cy="468154"/>
          </a:xfrm>
          <a:prstGeom prst="rect">
            <a:avLst/>
          </a:prstGeom>
        </p:spPr>
        <p:txBody>
          <a:bodyPr vert="horz" lIns="93921" tIns="46960" rIns="93921" bIns="46960" rtlCol="0"/>
          <a:lstStyle>
            <a:lvl1pPr algn="r">
              <a:defRPr sz="1200"/>
            </a:lvl1pPr>
          </a:lstStyle>
          <a:p>
            <a:fld id="{E5A66F56-A5C5-4E5C-98EA-3FFA400B1030}" type="datetimeFigureOut">
              <a:rPr lang="en-US" smtClean="0"/>
              <a:pPr/>
              <a:t>10/30/24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93296"/>
            <a:ext cx="3066733" cy="468154"/>
          </a:xfrm>
          <a:prstGeom prst="rect">
            <a:avLst/>
          </a:prstGeom>
        </p:spPr>
        <p:txBody>
          <a:bodyPr vert="horz" lIns="93921" tIns="46960" rIns="93921" bIns="4696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6" y="8893296"/>
            <a:ext cx="3066733" cy="468154"/>
          </a:xfrm>
          <a:prstGeom prst="rect">
            <a:avLst/>
          </a:prstGeom>
        </p:spPr>
        <p:txBody>
          <a:bodyPr vert="horz" lIns="93921" tIns="46960" rIns="93921" bIns="46960" rtlCol="0" anchor="b"/>
          <a:lstStyle>
            <a:lvl1pPr algn="r">
              <a:defRPr sz="1200"/>
            </a:lvl1pPr>
          </a:lstStyle>
          <a:p>
            <a:fld id="{9B30214C-2DF2-4DBB-A967-E418902A82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0698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66733" cy="468154"/>
          </a:xfrm>
          <a:prstGeom prst="rect">
            <a:avLst/>
          </a:prstGeom>
        </p:spPr>
        <p:txBody>
          <a:bodyPr vert="horz" lIns="93921" tIns="46960" rIns="93921" bIns="4696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6" y="0"/>
            <a:ext cx="3066733" cy="468154"/>
          </a:xfrm>
          <a:prstGeom prst="rect">
            <a:avLst/>
          </a:prstGeom>
        </p:spPr>
        <p:txBody>
          <a:bodyPr vert="horz" lIns="93921" tIns="46960" rIns="93921" bIns="46960" rtlCol="0"/>
          <a:lstStyle>
            <a:lvl1pPr algn="r">
              <a:defRPr sz="1200"/>
            </a:lvl1pPr>
          </a:lstStyle>
          <a:p>
            <a:fld id="{9C68A976-CB51-4B99-8C3F-8CD9B0C35D47}" type="datetimeFigureOut">
              <a:rPr lang="en-US" smtClean="0"/>
              <a:pPr/>
              <a:t>10/30/24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21" tIns="46960" rIns="93921" bIns="4696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921" tIns="46960" rIns="93921" bIns="4696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93296"/>
            <a:ext cx="3066733" cy="468154"/>
          </a:xfrm>
          <a:prstGeom prst="rect">
            <a:avLst/>
          </a:prstGeom>
        </p:spPr>
        <p:txBody>
          <a:bodyPr vert="horz" lIns="93921" tIns="46960" rIns="93921" bIns="4696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6" y="8893296"/>
            <a:ext cx="3066733" cy="468154"/>
          </a:xfrm>
          <a:prstGeom prst="rect">
            <a:avLst/>
          </a:prstGeom>
        </p:spPr>
        <p:txBody>
          <a:bodyPr vert="horz" lIns="93921" tIns="46960" rIns="93921" bIns="46960" rtlCol="0" anchor="b"/>
          <a:lstStyle>
            <a:lvl1pPr algn="r">
              <a:defRPr sz="1200"/>
            </a:lvl1pPr>
          </a:lstStyle>
          <a:p>
            <a:fld id="{D3291083-C2A9-40DF-A677-C5772AEAFE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14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701675"/>
            <a:ext cx="4683125" cy="3511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91083-C2A9-40DF-A677-C5772AEAFE4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8898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701675"/>
            <a:ext cx="4683125" cy="3511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91083-C2A9-40DF-A677-C5772AEAFE49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5312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701675"/>
            <a:ext cx="4683125" cy="3511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91083-C2A9-40DF-A677-C5772AEAFE49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4377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701675"/>
            <a:ext cx="4683125" cy="3511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91083-C2A9-40DF-A677-C5772AEAFE49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5254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701675"/>
            <a:ext cx="4683125" cy="3511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91083-C2A9-40DF-A677-C5772AEAFE49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4730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8563" y="701675"/>
            <a:ext cx="4679950" cy="3511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91083-C2A9-40DF-A677-C5772AEAFE49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0559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8563" y="701675"/>
            <a:ext cx="4679950" cy="3511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91083-C2A9-40DF-A677-C5772AEAFE49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5427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[notes are a little outdated]</a:t>
            </a:r>
          </a:p>
          <a:p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Can see that some countries have remained very poor.</a:t>
            </a:r>
          </a:p>
          <a:p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Comparison of the West and Africa makes it clear how crucially important growth is.</a:t>
            </a:r>
          </a:p>
          <a:p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The reason that the U.S. is so rich and comfortable today is that we have been growing at a pretty steady rate for a century and a half.</a:t>
            </a:r>
          </a:p>
          <a:p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Small increases every year add up to a dramatic improvement in our standard of living after a century.</a:t>
            </a:r>
          </a:p>
          <a:p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I’ll come back to this.							</a:t>
            </a:r>
            <a:r>
              <a:rPr lang="en-US" sz="16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[2:35]</a:t>
            </a:r>
            <a:endParaRPr lang="en-US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6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e.</a:t>
            </a:r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6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Because growth has such a huge effect on the quality of human existence, it is one of the key phenomena that macroeconomics tries to explain</a:t>
            </a:r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will look particularly at what causes one country to grow and some other not to.</a:t>
            </a:r>
          </a:p>
          <a:p>
            <a:pPr marL="285750" indent="-285750">
              <a:buFontTx/>
              <a:buChar char="-"/>
            </a:pPr>
            <a:endParaRPr lang="en-US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Want to return to our picture of real GDP in the U.S. </a:t>
            </a:r>
            <a:r>
              <a:rPr lang="en-US" sz="16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[NEXT]</a:t>
            </a:r>
            <a:endParaRPr lang="en-US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91083-C2A9-40DF-A677-C5772AEAFE49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0466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[notes are a little outdated]</a:t>
            </a:r>
          </a:p>
          <a:p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Can see that some countries have remained very poor.</a:t>
            </a:r>
          </a:p>
          <a:p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Comparison of the West and Africa makes it clear how crucially important growth is.</a:t>
            </a:r>
          </a:p>
          <a:p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The reason that the U.S. is so rich and comfortable today is that we have been growing at a pretty steady rate for a century and a half.</a:t>
            </a:r>
          </a:p>
          <a:p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Small increases every year add up to a dramatic improvement in our standard of living after a century.</a:t>
            </a:r>
          </a:p>
          <a:p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I’ll come back to this.							</a:t>
            </a:r>
            <a:r>
              <a:rPr lang="en-US" sz="16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[2:35]</a:t>
            </a:r>
            <a:endParaRPr lang="en-US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6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e.</a:t>
            </a:r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6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Because growth has such a huge effect on the quality of human existence, it is one of the key phenomena that macroeconomics tries to explain</a:t>
            </a:r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will look particularly at what causes one country to grow and some other not to.</a:t>
            </a:r>
          </a:p>
          <a:p>
            <a:pPr marL="285750" indent="-285750">
              <a:buFontTx/>
              <a:buChar char="-"/>
            </a:pPr>
            <a:endParaRPr lang="en-US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Want to return to our picture of real GDP in the U.S. </a:t>
            </a:r>
            <a:r>
              <a:rPr lang="en-US" sz="16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[NEXT]</a:t>
            </a:r>
            <a:endParaRPr lang="en-US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91083-C2A9-40DF-A677-C5772AEAFE49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2466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6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B. </a:t>
            </a:r>
            <a:r>
              <a:rPr lang="en-US" sz="16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Facts</a:t>
            </a:r>
            <a:endParaRPr lang="en-US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Here is a picture of real GDP since 1950. </a:t>
            </a:r>
            <a:r>
              <a:rPr lang="en-US" sz="16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[FIGURE 6]</a:t>
            </a:r>
            <a:endParaRPr lang="en-US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- Quarterly data [explain].</a:t>
            </a:r>
          </a:p>
          <a:p>
            <a:r>
              <a:rPr lang="en-US" sz="16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</a:t>
            </a:r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A comment on the source: “FRED”.</a:t>
            </a:r>
          </a:p>
          <a:p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- The scale is logarithmic. [EXPLAIN / EXPLAIN WHY]</a:t>
            </a:r>
          </a:p>
          <a:p>
            <a:r>
              <a:rPr lang="en-US" sz="16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ASK:</a:t>
            </a:r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Anything you notice / find interesting / would like to understand better?</a:t>
            </a:r>
          </a:p>
          <a:p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Looking at this picture of real GDP shows you two crucial facts.</a:t>
            </a:r>
          </a:p>
          <a:p>
            <a:r>
              <a:rPr lang="en-US" sz="16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</a:t>
            </a:r>
            <a:r>
              <a:rPr lang="en-US" sz="16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 is that output has been growing over time</a:t>
            </a:r>
            <a:r>
              <a:rPr lang="en-US" sz="16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6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a. </a:t>
            </a:r>
            <a:r>
              <a:rPr lang="en-US" sz="16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Real output is simply getting bigger over time</a:t>
            </a:r>
            <a:r>
              <a:rPr lang="en-US" sz="16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6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b. </a:t>
            </a:r>
            <a:r>
              <a:rPr lang="en-US" sz="16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amount of growth is very large</a:t>
            </a:r>
            <a:r>
              <a:rPr lang="en-US" sz="16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85750" indent="-285750">
              <a:buFontTx/>
              <a:buChar char="-"/>
            </a:pPr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Real GDP has gone up by about a factor of 8.</a:t>
            </a:r>
          </a:p>
          <a:p>
            <a:r>
              <a:rPr lang="en-US" sz="16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c. Per capita</a:t>
            </a:r>
            <a:endParaRPr lang="en-US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Not just in absolute terms.</a:t>
            </a:r>
          </a:p>
          <a:p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Obviously at the same time, our population has been growing as well.</a:t>
            </a:r>
          </a:p>
          <a:p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But if we divide GDP by population, you see that our GDP per person is much higher today than in 1950. </a:t>
            </a:r>
            <a:r>
              <a:rPr lang="en-US" sz="16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[NEXT]</a:t>
            </a:r>
            <a:endParaRPr lang="en-US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91083-C2A9-40DF-A677-C5772AEAFE49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1680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Great Recession: Real GDP fell almost exactly 4%. </a:t>
            </a:r>
            <a:r>
              <a:rPr lang="en-US" sz="16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[highlight]</a:t>
            </a:r>
            <a:endParaRPr lang="en-US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-In the pandemic: Real GDP fell almost exactly 10%. </a:t>
            </a:r>
            <a:r>
              <a:rPr lang="en-US" sz="16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[highlight]</a:t>
            </a:r>
            <a:endParaRPr lang="en-US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6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c. </a:t>
            </a:r>
            <a:r>
              <a:rPr lang="en-US" sz="16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our picture went back further you would see some even more extreme short-run fluctuations</a:t>
            </a:r>
            <a:r>
              <a:rPr lang="en-US" sz="16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85750" indent="-285750">
              <a:buFontTx/>
              <a:buChar char="-"/>
            </a:pPr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1930s we experienced what was known as the Great Depression. </a:t>
            </a:r>
            <a:r>
              <a:rPr lang="en-US" sz="16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[NEXT]</a:t>
            </a:r>
          </a:p>
          <a:p>
            <a:pPr marL="0" indent="0">
              <a:buFontTx/>
              <a:buNone/>
            </a:pPr>
            <a:r>
              <a:rPr lang="en-US" sz="16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[2:40]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91083-C2A9-40DF-A677-C5772AEAFE49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836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701675"/>
            <a:ext cx="4683125" cy="3511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91083-C2A9-40DF-A677-C5772AEAFE4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8040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Real GDP fell 26%. (Note the diff. scales of the 2 diagrams!)</a:t>
            </a:r>
          </a:p>
          <a:p>
            <a:r>
              <a:rPr lang="en-US" sz="16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</a:t>
            </a:r>
            <a:r>
              <a:rPr lang="en-US" sz="16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Recessions matter because they are times when we’re not producing as much as we’re capable of</a:t>
            </a:r>
            <a:r>
              <a:rPr lang="en-US" sz="16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We produce less of the things that give us pleasure – we are inside the production possibilities curve.</a:t>
            </a:r>
          </a:p>
          <a:p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Part of not producing as much as we are able is that we are not using all of our available workers. As a result, there is unemployment, which is very painful for people. </a:t>
            </a:r>
            <a:r>
              <a:rPr lang="en-US" sz="16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[NEXT]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91083-C2A9-40DF-A677-C5772AEAFE49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3584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EXPLAIN SHADED PARTS/FLAG THE VERY END]</a:t>
            </a:r>
            <a:endParaRPr lang="en-US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6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C. </a:t>
            </a:r>
            <a:r>
              <a:rPr lang="en-US" sz="16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also care about booms</a:t>
            </a:r>
            <a:r>
              <a:rPr lang="en-US" sz="16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6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</a:t>
            </a:r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Booms matter because when output is above our long-run trend, prices tend to rise. </a:t>
            </a:r>
          </a:p>
          <a:p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That is, we experience inflation.</a:t>
            </a:r>
          </a:p>
          <a:p>
            <a:r>
              <a:rPr lang="en-US" sz="16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</a:t>
            </a:r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Therefore, another topic that macroeconomics deals with is what causes short-run fluctuations.</a:t>
            </a:r>
          </a:p>
          <a:p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Why do we have these wiggles around the upward trend?</a:t>
            </a:r>
          </a:p>
          <a:p>
            <a:r>
              <a:rPr lang="en-US" sz="16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We’ll talk about all 3 of these episodes we’ve just discussed, + about recessions and booms more generally, over the coming weeks. </a:t>
            </a:r>
          </a:p>
          <a:p>
            <a:r>
              <a:rPr lang="en-US" sz="16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[2:42]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91083-C2A9-40DF-A677-C5772AEAFE49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780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701675"/>
            <a:ext cx="4683125" cy="3511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6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III. </a:t>
            </a:r>
            <a:r>
              <a:rPr lang="en-US" sz="1600" b="1" u="sng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Measures of the Aggregate Price Level and Inflation</a:t>
            </a:r>
            <a:endParaRPr lang="en-US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85750" indent="-285750">
              <a:buFontTx/>
              <a:buChar char="-"/>
            </a:pPr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second key variable that macroeconomists talk a lot about is the overall or aggregate level of prices.</a:t>
            </a:r>
          </a:p>
          <a:p>
            <a:pPr marL="0" indent="0">
              <a:buFontTx/>
              <a:buNone/>
            </a:pPr>
            <a:r>
              <a:rPr lang="en-US" sz="16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[&gt; NEXT]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91083-C2A9-40DF-A677-C5772AEAFE49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0932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701675"/>
            <a:ext cx="4683125" cy="3511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en-US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 THRU SLIDE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91083-C2A9-40DF-A677-C5772AEAFE49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4546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701675"/>
            <a:ext cx="4683125" cy="3511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91083-C2A9-40DF-A677-C5772AEAFE49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3286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701675"/>
            <a:ext cx="4683125" cy="3511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91083-C2A9-40DF-A677-C5772AEAFE49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59541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701675"/>
            <a:ext cx="4683125" cy="3511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91083-C2A9-40DF-A677-C5772AEAFE49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7349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91083-C2A9-40DF-A677-C5772AEAFE49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2024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91083-C2A9-40DF-A677-C5772AEAFE49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35619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8563" y="701675"/>
            <a:ext cx="4679950" cy="3511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91083-C2A9-40DF-A677-C5772AEAFE49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0375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701675"/>
            <a:ext cx="4683125" cy="3511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91083-C2A9-40DF-A677-C5772AEAFE4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60287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701675"/>
            <a:ext cx="4683125" cy="3511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91083-C2A9-40DF-A677-C5772AEAFE49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41611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701675"/>
            <a:ext cx="4683125" cy="3511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91083-C2A9-40DF-A677-C5772AEAFE49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96888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701675"/>
            <a:ext cx="4683125" cy="3511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91083-C2A9-40DF-A677-C5772AEAFE49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79809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#0: Recall: The interest rate is the percentage increase in your balance if you didn’t make any deposits or withdrawals.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#1: “measured in dollars” is what “nominal” always means.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#2:  E.g., if the nominal i. rate is 10%, that means if you deposit $100 in the bank, after a year you will have 10% more dollars (so, $110).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#4: E.g., suppose we’re in a world where the only</a:t>
            </a:r>
            <a:r>
              <a:rPr lang="en-US" sz="1600" baseline="0" dirty="0"/>
              <a:t> good or service is chocolate bars. I</a:t>
            </a:r>
            <a:r>
              <a:rPr lang="en-US" sz="1600" dirty="0"/>
              <a:t>f the real i. rate is 10%, that means if you deposit $100 in the bank, after a year the amount of goods and services you can purchases will be 10% greater.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[E.g., if you deposit $100 in the bank today and if a chocolate bar costs $1 today and the real interest rate is 10%, after a year you’ll have enough to buy 110 chocolate bars. = interest rate in terms of purchasing power.]</a:t>
            </a:r>
          </a:p>
          <a:p>
            <a:pPr>
              <a:spcBef>
                <a:spcPts val="600"/>
              </a:spcBef>
            </a:pPr>
            <a:r>
              <a:rPr lang="en-US" sz="1600" b="1" dirty="0"/>
              <a:t>[2:39]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91083-C2A9-40DF-A677-C5772AEAFE49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38344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/>
              <a:t>Note</a:t>
            </a:r>
            <a:r>
              <a:rPr lang="en-US" sz="1600" baseline="0" dirty="0"/>
              <a:t> to myself: </a:t>
            </a:r>
            <a:r>
              <a:rPr lang="en-US" sz="1600" baseline="0" dirty="0" err="1"/>
              <a:t>Uncrop</a:t>
            </a:r>
            <a:r>
              <a:rPr lang="en-US" sz="1600" baseline="0" dirty="0"/>
              <a:t> to see the series I used. Convert the interest rate from daily to monthly (or specify monthly in FRED)..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91083-C2A9-40DF-A677-C5772AEAFE49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70224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4438" y="706438"/>
            <a:ext cx="4714875" cy="3536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91083-C2A9-40DF-A677-C5772AEAFE49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50887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701675"/>
            <a:ext cx="4683125" cy="3511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91083-C2A9-40DF-A677-C5772AEAFE49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01926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701675"/>
            <a:ext cx="4683125" cy="3511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91083-C2A9-40DF-A677-C5772AEAFE49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00417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701675"/>
            <a:ext cx="4683125" cy="3511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91083-C2A9-40DF-A677-C5772AEAFE49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57070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91083-C2A9-40DF-A677-C5772AEAFE49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5991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701675"/>
            <a:ext cx="4683125" cy="3511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91083-C2A9-40DF-A677-C5772AEAFE4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30997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91083-C2A9-40DF-A677-C5772AEAFE49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96184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91083-C2A9-40DF-A677-C5772AEAFE49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06329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701675"/>
            <a:ext cx="4683125" cy="3511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91083-C2A9-40DF-A677-C5772AEAFE49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79265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701675"/>
            <a:ext cx="4683125" cy="3511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91083-C2A9-40DF-A677-C5772AEAFE49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31800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701675"/>
            <a:ext cx="4683125" cy="3511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91083-C2A9-40DF-A677-C5772AEAFE49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25548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701675"/>
            <a:ext cx="4683125" cy="3511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91083-C2A9-40DF-A677-C5772AEAFE49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08771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91083-C2A9-40DF-A677-C5772AEAFE49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1603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701675"/>
            <a:ext cx="4683125" cy="3511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91083-C2A9-40DF-A677-C5772AEAFE4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0562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701675"/>
            <a:ext cx="4683125" cy="3511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91083-C2A9-40DF-A677-C5772AEAFE4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9699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701675"/>
            <a:ext cx="4683125" cy="3511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91083-C2A9-40DF-A677-C5772AEAFE49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8310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701675"/>
            <a:ext cx="4683125" cy="3511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91083-C2A9-40DF-A677-C5772AEAFE49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1349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701675"/>
            <a:ext cx="4683125" cy="3511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91083-C2A9-40DF-A677-C5772AEAFE49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293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D1625-AA3B-46DA-BA66-9D7F7C02BD33}" type="datetimeFigureOut">
              <a:rPr lang="en-US" smtClean="0"/>
              <a:pPr/>
              <a:t>10/30/24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A058D-C55E-4EC3-9ACB-26470E640C6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D1625-AA3B-46DA-BA66-9D7F7C02BD33}" type="datetimeFigureOut">
              <a:rPr lang="en-US" smtClean="0"/>
              <a:pPr/>
              <a:t>10/30/24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A058D-C55E-4EC3-9ACB-26470E640C6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D1625-AA3B-46DA-BA66-9D7F7C02BD33}" type="datetimeFigureOut">
              <a:rPr lang="en-US" smtClean="0"/>
              <a:pPr/>
              <a:t>10/30/24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A058D-C55E-4EC3-9ACB-26470E640C6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D1625-AA3B-46DA-BA66-9D7F7C02BD33}" type="datetimeFigureOut">
              <a:rPr lang="en-US" smtClean="0"/>
              <a:pPr/>
              <a:t>10/30/24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A058D-C55E-4EC3-9ACB-26470E640C6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D1625-AA3B-46DA-BA66-9D7F7C02BD33}" type="datetimeFigureOut">
              <a:rPr lang="en-US" smtClean="0"/>
              <a:pPr/>
              <a:t>10/30/24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A058D-C55E-4EC3-9ACB-26470E640C6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D1625-AA3B-46DA-BA66-9D7F7C02BD33}" type="datetimeFigureOut">
              <a:rPr lang="en-US" smtClean="0"/>
              <a:pPr/>
              <a:t>10/30/24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A058D-C55E-4EC3-9ACB-26470E640C6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D1625-AA3B-46DA-BA66-9D7F7C02BD33}" type="datetimeFigureOut">
              <a:rPr lang="en-US" smtClean="0"/>
              <a:pPr/>
              <a:t>10/30/24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A058D-C55E-4EC3-9ACB-26470E640C6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D1625-AA3B-46DA-BA66-9D7F7C02BD33}" type="datetimeFigureOut">
              <a:rPr lang="en-US" smtClean="0"/>
              <a:pPr/>
              <a:t>10/30/24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A058D-C55E-4EC3-9ACB-26470E640C6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D1625-AA3B-46DA-BA66-9D7F7C02BD33}" type="datetimeFigureOut">
              <a:rPr lang="en-US" smtClean="0"/>
              <a:pPr/>
              <a:t>10/30/24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A058D-C55E-4EC3-9ACB-26470E640C6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D1625-AA3B-46DA-BA66-9D7F7C02BD33}" type="datetimeFigureOut">
              <a:rPr lang="en-US" smtClean="0"/>
              <a:pPr/>
              <a:t>10/30/24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A058D-C55E-4EC3-9ACB-26470E640C6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D1625-AA3B-46DA-BA66-9D7F7C02BD33}" type="datetimeFigureOut">
              <a:rPr lang="en-US" smtClean="0"/>
              <a:pPr/>
              <a:t>10/30/24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A058D-C55E-4EC3-9ACB-26470E640C6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CD1625-AA3B-46DA-BA66-9D7F7C02BD33}" type="datetimeFigureOut">
              <a:rPr lang="en-US" smtClean="0"/>
              <a:pPr/>
              <a:t>10/30/24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9A058D-C55E-4EC3-9ACB-26470E640C6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fred.stlouisfed.org/graph/?g=1xlB7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fred.stlouisfed.org/graph/?g=118WL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fred.stlouisfed.org/graph/?g=qjAM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fred.stlouisfed.org/graph/?g=118Vu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fred.stlouisfed.org/graph/?g=1xasP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fred.stlouisfed.org/graph/?g=qjB8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fred.stlouisfed.org/graph/?g=129iH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17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redblog.stlouisfed.org/2017/05/good-news-for-women-in-the-labor-force/?utm_source=series_page&amp;utm_medium=related_content&amp;utm_term=related_resources&amp;utm_campaign=fredblog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fred.stlouisfed.org/graph/?g=118Vu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eml.berkeley.edu/~saez/michaillat-saez24ustar.pdf" TargetMode="Externa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fred.stlouisfed.org/graph/?g=11xQt" TargetMode="External"/><Relationship Id="rId1" Type="http://schemas.openxmlformats.org/officeDocument/2006/relationships/slideLayout" Target="../slideLayouts/slideLayout7.xml"/><Relationship Id="rId4" Type="http://schemas.microsoft.com/office/2007/relationships/hdphoto" Target="../media/hdphoto6.wdp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ml.berkeley.edu/~saez/michaillat-saez24ustar.pdf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re-econ.org/the-economy/book/text/0-3-contents.html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080" y="1905003"/>
            <a:ext cx="7863840" cy="1523999"/>
          </a:xfrm>
        </p:spPr>
        <p:txBody>
          <a:bodyPr>
            <a:normAutofit/>
          </a:bodyPr>
          <a:lstStyle/>
          <a:p>
            <a:r>
              <a:rPr lang="en-US" sz="4000" cap="small" dirty="0">
                <a:solidFill>
                  <a:srgbClr val="003399"/>
                </a:solidFill>
              </a:rPr>
              <a:t>Lecture 14</a:t>
            </a:r>
            <a:br>
              <a:rPr lang="en-US" sz="4000" dirty="0"/>
            </a:br>
            <a:r>
              <a:rPr lang="en-US" sz="3400" dirty="0"/>
              <a:t>Macroeconomic measurement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1" y="4114800"/>
            <a:ext cx="1282763" cy="128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40080" y="411480"/>
            <a:ext cx="786384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tabLst>
                <a:tab pos="8229600" algn="r"/>
              </a:tabLst>
              <a:defRPr/>
            </a:pPr>
            <a:r>
              <a:rPr lang="en-US" dirty="0"/>
              <a:t>Economics 2	Emmanuel </a:t>
            </a:r>
            <a:r>
              <a:rPr lang="en-US" dirty="0" err="1"/>
              <a:t>Saez</a:t>
            </a:r>
            <a:endParaRPr lang="en-US" dirty="0"/>
          </a:p>
          <a:p>
            <a:pPr lvl="0">
              <a:spcBef>
                <a:spcPct val="0"/>
              </a:spcBef>
              <a:tabLst>
                <a:tab pos="8229600" algn="r"/>
              </a:tabLst>
              <a:defRPr/>
            </a:pPr>
            <a:r>
              <a:rPr lang="en-US" dirty="0"/>
              <a:t>Fall 2024	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175457E0-E18F-1FF2-0F9F-2651E5B375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593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40080" y="411480"/>
            <a:ext cx="7863840" cy="6035040"/>
          </a:xfrm>
          <a:solidFill>
            <a:schemeClr val="bg1"/>
          </a:solidFill>
        </p:spPr>
        <p:txBody>
          <a:bodyPr tIns="0" bIns="0">
            <a:noAutofit/>
          </a:bodyPr>
          <a:lstStyle/>
          <a:p>
            <a:pPr marL="0" indent="0" algn="ctr">
              <a:spcBef>
                <a:spcPts val="1800"/>
              </a:spcBef>
              <a:buClr>
                <a:srgbClr val="0000FF"/>
              </a:buClr>
              <a:buNone/>
            </a:pPr>
            <a:r>
              <a:rPr lang="en-US" dirty="0">
                <a:solidFill>
                  <a:srgbClr val="003399"/>
                </a:solidFill>
              </a:rPr>
              <a:t>Measuring GDP</a:t>
            </a:r>
          </a:p>
          <a:p>
            <a:pPr marL="365760" indent="-365760">
              <a:spcBef>
                <a:spcPts val="3000"/>
              </a:spcBef>
              <a:buClr>
                <a:srgbClr val="003399"/>
              </a:buClr>
            </a:pPr>
            <a:r>
              <a:rPr lang="en-US" sz="2800" dirty="0"/>
              <a:t>GDP = market value of the final goods and services newly produced in a country during some period of time</a:t>
            </a:r>
          </a:p>
          <a:p>
            <a:pPr marL="365760" indent="-365760">
              <a:spcBef>
                <a:spcPts val="3000"/>
              </a:spcBef>
              <a:buClr>
                <a:srgbClr val="003399"/>
              </a:buClr>
            </a:pPr>
            <a:r>
              <a:rPr lang="en-US" sz="2800" dirty="0"/>
              <a:t>Key points:</a:t>
            </a:r>
          </a:p>
          <a:p>
            <a:pPr marL="1097280" indent="-365760">
              <a:spcBef>
                <a:spcPts val="2100"/>
              </a:spcBef>
              <a:buClr>
                <a:srgbClr val="003399"/>
              </a:buClr>
            </a:pPr>
            <a:r>
              <a:rPr lang="en-US" sz="2800" b="1" i="1" dirty="0"/>
              <a:t>Final</a:t>
            </a:r>
            <a:r>
              <a:rPr lang="en-US" sz="2800" dirty="0"/>
              <a:t> goods and services.</a:t>
            </a:r>
          </a:p>
          <a:p>
            <a:pPr marL="1097280" indent="-365760">
              <a:spcBef>
                <a:spcPts val="2100"/>
              </a:spcBef>
              <a:buClr>
                <a:srgbClr val="003399"/>
              </a:buClr>
            </a:pPr>
            <a:r>
              <a:rPr lang="en-US" sz="2800" b="1" i="1" dirty="0"/>
              <a:t>Newly produced</a:t>
            </a:r>
            <a:r>
              <a:rPr lang="en-US" sz="2800" dirty="0"/>
              <a:t>. </a:t>
            </a:r>
          </a:p>
          <a:p>
            <a:pPr marL="1097280" indent="-365760">
              <a:spcBef>
                <a:spcPts val="2100"/>
              </a:spcBef>
              <a:buClr>
                <a:srgbClr val="003399"/>
              </a:buClr>
            </a:pPr>
            <a:r>
              <a:rPr lang="en-US" sz="2800" b="1" i="1" dirty="0"/>
              <a:t>Within the country</a:t>
            </a:r>
            <a:r>
              <a:rPr lang="en-US" sz="2800" dirty="0"/>
              <a:t>.</a:t>
            </a:r>
          </a:p>
          <a:p>
            <a:pPr marL="1097280" indent="-365760">
              <a:spcBef>
                <a:spcPts val="2100"/>
              </a:spcBef>
              <a:buClr>
                <a:srgbClr val="003399"/>
              </a:buClr>
            </a:pPr>
            <a:r>
              <a:rPr lang="en-US" sz="2800" b="1" i="1" dirty="0"/>
              <a:t>In some period of time</a:t>
            </a:r>
            <a:r>
              <a:rPr lang="en-US" sz="2800" dirty="0"/>
              <a:t>.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348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228600"/>
            <a:ext cx="7970520" cy="6217920"/>
          </a:xfrm>
          <a:solidFill>
            <a:schemeClr val="bg1"/>
          </a:solidFill>
        </p:spPr>
        <p:txBody>
          <a:bodyPr tIns="0" bIns="0">
            <a:noAutofit/>
          </a:bodyPr>
          <a:lstStyle/>
          <a:p>
            <a:pPr marL="0" indent="0" algn="ctr">
              <a:spcBef>
                <a:spcPts val="1800"/>
              </a:spcBef>
              <a:buClr>
                <a:srgbClr val="0000FF"/>
              </a:buClr>
              <a:buNone/>
            </a:pPr>
            <a:r>
              <a:rPr lang="en-US" dirty="0">
                <a:solidFill>
                  <a:srgbClr val="003399"/>
                </a:solidFill>
              </a:rPr>
              <a:t>Three Approaches to Measuring GDP</a:t>
            </a:r>
          </a:p>
          <a:p>
            <a:pPr marL="365760" indent="-365760">
              <a:spcBef>
                <a:spcPts val="1800"/>
              </a:spcBef>
              <a:buClr>
                <a:srgbClr val="003399"/>
              </a:buClr>
            </a:pPr>
            <a:r>
              <a:rPr lang="en-US" sz="2650" b="1" dirty="0"/>
              <a:t>Expenditure:</a:t>
            </a:r>
            <a:r>
              <a:rPr lang="en-US" sz="2650" dirty="0"/>
              <a:t> Use market prices and the quantities of final goods: Y=C+I+G+NX</a:t>
            </a:r>
          </a:p>
          <a:p>
            <a:pPr marL="765810" lvl="1" indent="-365760">
              <a:spcBef>
                <a:spcPts val="1800"/>
              </a:spcBef>
              <a:buClr>
                <a:srgbClr val="003399"/>
              </a:buClr>
            </a:pPr>
            <a:r>
              <a:rPr lang="en-US" sz="2250" dirty="0"/>
              <a:t>Can divide into private consumption (C), investment (I), government purchases (G), and net exports (NX).</a:t>
            </a:r>
          </a:p>
          <a:p>
            <a:pPr marL="365760" indent="-365760">
              <a:spcBef>
                <a:spcPts val="1800"/>
              </a:spcBef>
              <a:buClr>
                <a:srgbClr val="003399"/>
              </a:buClr>
            </a:pPr>
            <a:r>
              <a:rPr lang="en-US" sz="2650" b="1" dirty="0"/>
              <a:t>Production (value added):</a:t>
            </a:r>
            <a:r>
              <a:rPr lang="en-US" sz="2650" dirty="0"/>
              <a:t> follow goods/service through each stage of production and count value added at each stage:</a:t>
            </a:r>
          </a:p>
          <a:p>
            <a:pPr marL="765810" lvl="1" indent="-365760">
              <a:spcBef>
                <a:spcPts val="1800"/>
              </a:spcBef>
              <a:buClr>
                <a:srgbClr val="003399"/>
              </a:buClr>
            </a:pPr>
            <a:r>
              <a:rPr lang="en-US" sz="2250" dirty="0"/>
              <a:t>Timber $500 </a:t>
            </a:r>
            <a:r>
              <a:rPr lang="en-US" sz="2250" dirty="0">
                <a:sym typeface="Wingdings" pitchFamily="2" charset="2"/>
              </a:rPr>
              <a:t></a:t>
            </a:r>
            <a:r>
              <a:rPr lang="en-US" sz="2250" dirty="0"/>
              <a:t>  Lumber $1000 </a:t>
            </a:r>
            <a:r>
              <a:rPr lang="en-US" sz="2250" dirty="0">
                <a:sym typeface="Wingdings" pitchFamily="2" charset="2"/>
              </a:rPr>
              <a:t> Furniture $2000</a:t>
            </a:r>
            <a:endParaRPr lang="en-US" sz="2250" dirty="0"/>
          </a:p>
          <a:p>
            <a:pPr marL="365760" indent="-365760">
              <a:spcBef>
                <a:spcPts val="1800"/>
              </a:spcBef>
              <a:buClr>
                <a:srgbClr val="003399"/>
              </a:buClr>
            </a:pPr>
            <a:r>
              <a:rPr lang="en-US" sz="2650" b="1" dirty="0"/>
              <a:t>Income:</a:t>
            </a:r>
            <a:r>
              <a:rPr lang="en-US" sz="2650" dirty="0"/>
              <a:t> Income from producing goods and services within the country: </a:t>
            </a:r>
          </a:p>
          <a:p>
            <a:pPr marL="765810" lvl="1" indent="-365760">
              <a:spcBef>
                <a:spcPts val="1800"/>
              </a:spcBef>
              <a:buClr>
                <a:srgbClr val="003399"/>
              </a:buClr>
            </a:pPr>
            <a:r>
              <a:rPr lang="en-US" sz="2250" dirty="0"/>
              <a:t>Can divide into labor income and capital income</a:t>
            </a:r>
          </a:p>
          <a:p>
            <a:pPr marL="765810" lvl="1" indent="-365760">
              <a:spcBef>
                <a:spcPts val="1800"/>
              </a:spcBef>
              <a:buClr>
                <a:srgbClr val="003399"/>
              </a:buClr>
            </a:pPr>
            <a:endParaRPr lang="en-US" sz="2250" dirty="0"/>
          </a:p>
          <a:p>
            <a:pPr marL="1131570" lvl="1" indent="0">
              <a:spcBef>
                <a:spcPts val="1000"/>
              </a:spcBef>
              <a:buClr>
                <a:srgbClr val="003399"/>
              </a:buClr>
              <a:buNone/>
            </a:pPr>
            <a:endParaRPr lang="en-US" sz="2250" dirty="0"/>
          </a:p>
          <a:p>
            <a:pPr marL="1097280" indent="-365760">
              <a:spcBef>
                <a:spcPts val="1800"/>
              </a:spcBef>
              <a:buClr>
                <a:srgbClr val="003399"/>
              </a:buClr>
            </a:pP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5019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52400"/>
            <a:ext cx="7863840" cy="6035040"/>
          </a:xfrm>
          <a:solidFill>
            <a:schemeClr val="bg1"/>
          </a:solidFill>
        </p:spPr>
        <p:txBody>
          <a:bodyPr tIns="0" bIns="0">
            <a:noAutofit/>
          </a:bodyPr>
          <a:lstStyle/>
          <a:p>
            <a:pPr marL="0" indent="0" algn="ctr">
              <a:spcBef>
                <a:spcPts val="1800"/>
              </a:spcBef>
              <a:buClr>
                <a:srgbClr val="0000FF"/>
              </a:buClr>
              <a:buNone/>
            </a:pPr>
            <a:r>
              <a:rPr lang="en-US" dirty="0">
                <a:solidFill>
                  <a:srgbClr val="003399"/>
                </a:solidFill>
              </a:rPr>
              <a:t>GDP vs. National Income</a:t>
            </a:r>
          </a:p>
          <a:p>
            <a:pPr marL="365760" indent="-365760">
              <a:spcBef>
                <a:spcPts val="1800"/>
              </a:spcBef>
              <a:buClr>
                <a:srgbClr val="003399"/>
              </a:buClr>
            </a:pPr>
            <a:r>
              <a:rPr lang="en-US" sz="2650" dirty="0"/>
              <a:t>GDP is Gross Domestic Product</a:t>
            </a:r>
          </a:p>
          <a:p>
            <a:pPr marL="365760" indent="-365760">
              <a:spcBef>
                <a:spcPts val="1800"/>
              </a:spcBef>
              <a:buClr>
                <a:srgbClr val="003399"/>
              </a:buClr>
            </a:pPr>
            <a:r>
              <a:rPr lang="en-US" sz="2650" dirty="0"/>
              <a:t>Capital assets (buildings, machines, etc.) wear off over time: this is called </a:t>
            </a:r>
            <a:r>
              <a:rPr lang="en-US" sz="2650" dirty="0">
                <a:solidFill>
                  <a:srgbClr val="C00000"/>
                </a:solidFill>
              </a:rPr>
              <a:t>depreciation of capital</a:t>
            </a:r>
          </a:p>
          <a:p>
            <a:pPr marL="365760" indent="-365760">
              <a:spcBef>
                <a:spcPts val="1800"/>
              </a:spcBef>
              <a:buClr>
                <a:srgbClr val="003399"/>
              </a:buClr>
            </a:pPr>
            <a:r>
              <a:rPr lang="en-US" sz="2650" dirty="0"/>
              <a:t>NDP is Net Domestic product = GDP – Depreciation of capital = about 90% of GDP. </a:t>
            </a:r>
          </a:p>
          <a:p>
            <a:pPr marL="365760" indent="-365760">
              <a:spcBef>
                <a:spcPts val="1800"/>
              </a:spcBef>
              <a:buClr>
                <a:srgbClr val="003399"/>
              </a:buClr>
            </a:pPr>
            <a:r>
              <a:rPr lang="en-US" sz="2650" dirty="0"/>
              <a:t>National income = NDP + net foreign income</a:t>
            </a:r>
          </a:p>
          <a:p>
            <a:pPr marL="765810" lvl="1" indent="-365760">
              <a:spcBef>
                <a:spcPts val="1800"/>
              </a:spcBef>
              <a:buClr>
                <a:srgbClr val="003399"/>
              </a:buClr>
            </a:pPr>
            <a:r>
              <a:rPr lang="en-US" sz="2250" dirty="0"/>
              <a:t>Net foreign income = foreign income earned by residents – domestic income paid to foreigners </a:t>
            </a:r>
          </a:p>
          <a:p>
            <a:pPr marL="765810" lvl="1" indent="-365760">
              <a:spcBef>
                <a:spcPts val="1800"/>
              </a:spcBef>
              <a:buClr>
                <a:srgbClr val="003399"/>
              </a:buClr>
            </a:pPr>
            <a:r>
              <a:rPr lang="en-US" sz="2250" dirty="0"/>
              <a:t>For most rich countries, net foreign income is small but can be large in developing countries where companies are owned mostly by foreigners who get the profits</a:t>
            </a:r>
          </a:p>
          <a:p>
            <a:pPr marL="765810" lvl="1" indent="-365760">
              <a:spcBef>
                <a:spcPts val="1800"/>
              </a:spcBef>
              <a:buClr>
                <a:srgbClr val="003399"/>
              </a:buClr>
            </a:pPr>
            <a:r>
              <a:rPr lang="en-US" sz="2250" dirty="0"/>
              <a:t>National income makes more sense than GDP for inequality</a:t>
            </a:r>
          </a:p>
          <a:p>
            <a:pPr marL="765810" lvl="1" indent="-365760">
              <a:spcBef>
                <a:spcPts val="1800"/>
              </a:spcBef>
              <a:buClr>
                <a:srgbClr val="003399"/>
              </a:buClr>
            </a:pPr>
            <a:endParaRPr lang="en-US" sz="2250" dirty="0"/>
          </a:p>
          <a:p>
            <a:pPr marL="765810" lvl="1" indent="-365760">
              <a:spcBef>
                <a:spcPts val="1800"/>
              </a:spcBef>
              <a:buClr>
                <a:srgbClr val="003399"/>
              </a:buClr>
            </a:pPr>
            <a:endParaRPr lang="en-US" sz="2250" dirty="0"/>
          </a:p>
          <a:p>
            <a:pPr marL="1131570" lvl="1" indent="0">
              <a:spcBef>
                <a:spcPts val="1000"/>
              </a:spcBef>
              <a:buClr>
                <a:srgbClr val="003399"/>
              </a:buClr>
              <a:buNone/>
            </a:pPr>
            <a:endParaRPr lang="en-US" sz="2250" dirty="0"/>
          </a:p>
          <a:p>
            <a:pPr marL="1097280" indent="-365760">
              <a:spcBef>
                <a:spcPts val="1800"/>
              </a:spcBef>
              <a:buClr>
                <a:srgbClr val="003399"/>
              </a:buClr>
            </a:pP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5958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40080" y="38100"/>
            <a:ext cx="7863840" cy="6781800"/>
          </a:xfrm>
          <a:solidFill>
            <a:schemeClr val="bg1"/>
          </a:solidFill>
        </p:spPr>
        <p:txBody>
          <a:bodyPr tIns="0" bIns="0">
            <a:noAutofit/>
          </a:bodyPr>
          <a:lstStyle/>
          <a:p>
            <a:pPr marL="0" indent="0" algn="ctr">
              <a:spcBef>
                <a:spcPts val="1800"/>
              </a:spcBef>
              <a:buClr>
                <a:srgbClr val="0000FF"/>
              </a:buClr>
              <a:buNone/>
            </a:pPr>
            <a:r>
              <a:rPr lang="en-US" dirty="0">
                <a:solidFill>
                  <a:srgbClr val="003399"/>
                </a:solidFill>
              </a:rPr>
              <a:t>What’s NOT in GDP</a:t>
            </a:r>
          </a:p>
          <a:p>
            <a:pPr marL="365760" indent="-365760">
              <a:spcBef>
                <a:spcPts val="1800"/>
              </a:spcBef>
              <a:buClr>
                <a:srgbClr val="003399"/>
              </a:buClr>
            </a:pPr>
            <a:r>
              <a:rPr lang="en-US" sz="2650" dirty="0"/>
              <a:t>Unpaid labor that produces services</a:t>
            </a:r>
          </a:p>
          <a:p>
            <a:pPr marL="765810" lvl="1" indent="-365760">
              <a:spcBef>
                <a:spcPts val="1800"/>
              </a:spcBef>
              <a:buClr>
                <a:srgbClr val="003399"/>
              </a:buClr>
            </a:pPr>
            <a:r>
              <a:rPr lang="en-US" sz="2250" dirty="0"/>
              <a:t>caring for family, housework, volunteer work not in GDP</a:t>
            </a:r>
          </a:p>
          <a:p>
            <a:pPr marL="365760" indent="-365760">
              <a:spcBef>
                <a:spcPts val="1800"/>
              </a:spcBef>
              <a:buClr>
                <a:srgbClr val="003399"/>
              </a:buClr>
            </a:pPr>
            <a:r>
              <a:rPr lang="en-US" sz="2650" dirty="0"/>
              <a:t>Illegal trade</a:t>
            </a:r>
          </a:p>
          <a:p>
            <a:pPr marL="765810" lvl="1" indent="-365760">
              <a:spcBef>
                <a:spcPts val="1800"/>
              </a:spcBef>
              <a:buClr>
                <a:srgbClr val="003399"/>
              </a:buClr>
            </a:pPr>
            <a:r>
              <a:rPr lang="en-US" sz="2250" dirty="0"/>
              <a:t>Drug trafficking, bootlegging </a:t>
            </a:r>
          </a:p>
          <a:p>
            <a:pPr marL="365760" indent="-365760">
              <a:spcBef>
                <a:spcPts val="1800"/>
              </a:spcBef>
              <a:buClr>
                <a:srgbClr val="003399"/>
              </a:buClr>
            </a:pPr>
            <a:r>
              <a:rPr lang="en-US" sz="2650" dirty="0"/>
              <a:t>Used goods that are resold</a:t>
            </a:r>
          </a:p>
          <a:p>
            <a:pPr marL="765810" lvl="1" indent="-365760">
              <a:spcBef>
                <a:spcPts val="1800"/>
              </a:spcBef>
              <a:buClr>
                <a:srgbClr val="003399"/>
              </a:buClr>
            </a:pPr>
            <a:r>
              <a:rPr lang="en-US" sz="2250" dirty="0"/>
              <a:t>Counted when first produced. Resold goods count only as value added if it’s a business (e.g. used car business)</a:t>
            </a:r>
          </a:p>
          <a:p>
            <a:pPr marL="365760" indent="-365760">
              <a:spcBef>
                <a:spcPts val="1800"/>
              </a:spcBef>
              <a:buClr>
                <a:srgbClr val="003399"/>
              </a:buClr>
            </a:pPr>
            <a:r>
              <a:rPr lang="en-US" sz="2650" dirty="0"/>
              <a:t>Environmental damage</a:t>
            </a:r>
          </a:p>
          <a:p>
            <a:pPr marL="765810" lvl="1" indent="-365760">
              <a:spcBef>
                <a:spcPts val="1800"/>
              </a:spcBef>
              <a:buClr>
                <a:srgbClr val="003399"/>
              </a:buClr>
            </a:pPr>
            <a:r>
              <a:rPr lang="en-US" sz="2250" dirty="0"/>
              <a:t>It is a form of “environmental capital” damage that does not get counted nor depreciated even in NDP</a:t>
            </a:r>
          </a:p>
          <a:p>
            <a:pPr marL="365760" indent="-365760">
              <a:spcBef>
                <a:spcPts val="1800"/>
              </a:spcBef>
              <a:buClr>
                <a:srgbClr val="003399"/>
              </a:buClr>
            </a:pPr>
            <a:r>
              <a:rPr lang="en-US" sz="2650" dirty="0"/>
              <a:t>Imputed rent of homeowners is in GDP however</a:t>
            </a:r>
          </a:p>
          <a:p>
            <a:pPr marL="400050" lvl="1" indent="0">
              <a:spcBef>
                <a:spcPts val="1800"/>
              </a:spcBef>
              <a:buClr>
                <a:srgbClr val="003399"/>
              </a:buClr>
              <a:buNone/>
            </a:pPr>
            <a:endParaRPr lang="en-US" sz="2250" dirty="0"/>
          </a:p>
          <a:p>
            <a:pPr marL="400050" lvl="1" indent="0">
              <a:spcBef>
                <a:spcPts val="1800"/>
              </a:spcBef>
              <a:buClr>
                <a:srgbClr val="003399"/>
              </a:buClr>
              <a:buNone/>
            </a:pPr>
            <a:endParaRPr lang="en-US" sz="2250" dirty="0"/>
          </a:p>
          <a:p>
            <a:pPr marL="400050" lvl="1" indent="0">
              <a:spcBef>
                <a:spcPts val="1800"/>
              </a:spcBef>
              <a:buClr>
                <a:srgbClr val="003399"/>
              </a:buClr>
              <a:buNone/>
            </a:pPr>
            <a:endParaRPr lang="en-US" sz="2250" dirty="0"/>
          </a:p>
          <a:p>
            <a:pPr marL="1131570" lvl="1" indent="0">
              <a:spcBef>
                <a:spcPts val="1000"/>
              </a:spcBef>
              <a:buClr>
                <a:srgbClr val="003399"/>
              </a:buClr>
              <a:buNone/>
            </a:pPr>
            <a:endParaRPr lang="en-US" sz="2250" dirty="0"/>
          </a:p>
          <a:p>
            <a:pPr marL="1097280" indent="-365760">
              <a:spcBef>
                <a:spcPts val="1800"/>
              </a:spcBef>
              <a:buClr>
                <a:srgbClr val="003399"/>
              </a:buClr>
            </a:pP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4118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40080" y="76200"/>
            <a:ext cx="8199120" cy="6324600"/>
          </a:xfrm>
          <a:solidFill>
            <a:schemeClr val="bg1"/>
          </a:solidFill>
        </p:spPr>
        <p:txBody>
          <a:bodyPr tIns="0" bIns="0">
            <a:noAutofit/>
          </a:bodyPr>
          <a:lstStyle/>
          <a:p>
            <a:pPr marL="0" indent="0" algn="ctr">
              <a:spcBef>
                <a:spcPts val="1800"/>
              </a:spcBef>
              <a:buClr>
                <a:srgbClr val="0000FF"/>
              </a:buClr>
              <a:buNone/>
            </a:pPr>
            <a:r>
              <a:rPr lang="en-US" dirty="0">
                <a:solidFill>
                  <a:srgbClr val="003399"/>
                </a:solidFill>
              </a:rPr>
              <a:t>Quiz A</a:t>
            </a:r>
          </a:p>
          <a:p>
            <a:pPr marL="0" indent="0">
              <a:spcBef>
                <a:spcPts val="2400"/>
              </a:spcBef>
              <a:buClr>
                <a:srgbClr val="003399"/>
              </a:buClr>
              <a:buNone/>
            </a:pPr>
            <a:r>
              <a:rPr lang="en-US" sz="2400" dirty="0"/>
              <a:t>Suppose I mine a new bitcoin using $50K of electricity and computer power and sell it on the market for $65K and make a profit of $15K. What does that add to GDP? </a:t>
            </a:r>
          </a:p>
          <a:p>
            <a:pPr marL="365760" indent="-365760">
              <a:spcBef>
                <a:spcPts val="2400"/>
              </a:spcBef>
              <a:buClr>
                <a:srgbClr val="003399"/>
              </a:buClr>
            </a:pPr>
            <a:r>
              <a:rPr lang="en-US" sz="2400" dirty="0"/>
              <a:t>A. The full $65K amount. Bitcoin is not different from mining for gold. </a:t>
            </a:r>
          </a:p>
          <a:p>
            <a:pPr marL="365760" indent="-365760">
              <a:spcBef>
                <a:spcPts val="2400"/>
              </a:spcBef>
              <a:buClr>
                <a:srgbClr val="003399"/>
              </a:buClr>
            </a:pPr>
            <a:r>
              <a:rPr lang="en-US" sz="2400" dirty="0"/>
              <a:t>B. Only the $50K of electricity and computer power because those are the only real goods </a:t>
            </a:r>
          </a:p>
          <a:p>
            <a:pPr marL="365760" indent="-365760">
              <a:spcBef>
                <a:spcPts val="2400"/>
              </a:spcBef>
              <a:buClr>
                <a:srgbClr val="003399"/>
              </a:buClr>
            </a:pPr>
            <a:r>
              <a:rPr lang="en-US" sz="2400" dirty="0"/>
              <a:t>C. Only the $15K profit I made because electricity and computer power are intermediary goods in the process of production</a:t>
            </a:r>
          </a:p>
          <a:p>
            <a:pPr marL="365760" indent="-365760">
              <a:spcBef>
                <a:spcPts val="2400"/>
              </a:spcBef>
              <a:buClr>
                <a:srgbClr val="003399"/>
              </a:buClr>
            </a:pPr>
            <a:r>
              <a:rPr lang="en-US" sz="2400" dirty="0"/>
              <a:t>D. $0K because bitcoins don’t have inherent value</a:t>
            </a:r>
          </a:p>
          <a:p>
            <a:pPr marL="365760" indent="-365760">
              <a:spcBef>
                <a:spcPts val="2400"/>
              </a:spcBef>
              <a:buClr>
                <a:srgbClr val="003399"/>
              </a:buClr>
            </a:pPr>
            <a:r>
              <a:rPr lang="en-US" sz="2400" dirty="0"/>
              <a:t>E. None of the above</a:t>
            </a:r>
          </a:p>
        </p:txBody>
      </p:sp>
    </p:spTree>
    <p:extLst>
      <p:ext uri="{BB962C8B-B14F-4D97-AF65-F5344CB8AC3E}">
        <p14:creationId xmlns:p14="http://schemas.microsoft.com/office/powerpoint/2010/main" val="6651664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40080" y="76200"/>
            <a:ext cx="7863840" cy="6035040"/>
          </a:xfrm>
          <a:solidFill>
            <a:schemeClr val="bg1"/>
          </a:solidFill>
        </p:spPr>
        <p:txBody>
          <a:bodyPr tIns="0" bIns="0">
            <a:noAutofit/>
          </a:bodyPr>
          <a:lstStyle/>
          <a:p>
            <a:pPr marL="0" indent="0" algn="ctr">
              <a:spcBef>
                <a:spcPts val="1800"/>
              </a:spcBef>
              <a:buClr>
                <a:srgbClr val="0000FF"/>
              </a:buClr>
              <a:buNone/>
            </a:pPr>
            <a:r>
              <a:rPr lang="en-US" dirty="0">
                <a:solidFill>
                  <a:srgbClr val="003399"/>
                </a:solidFill>
              </a:rPr>
              <a:t>Quiz B</a:t>
            </a:r>
          </a:p>
          <a:p>
            <a:pPr marL="0" indent="0">
              <a:spcBef>
                <a:spcPts val="2400"/>
              </a:spcBef>
              <a:buClr>
                <a:srgbClr val="003399"/>
              </a:buClr>
              <a:buNone/>
            </a:pPr>
            <a:r>
              <a:rPr lang="en-US" sz="2400" dirty="0"/>
              <a:t>Suppose I have a bitcoin that I bought last year for $30K. This year, I am selling it for $65K and hence I make a gain of $35K. What does this add to GDP this year? </a:t>
            </a:r>
          </a:p>
          <a:p>
            <a:pPr marL="365760" indent="-365760">
              <a:spcBef>
                <a:spcPts val="2400"/>
              </a:spcBef>
              <a:buClr>
                <a:srgbClr val="003399"/>
              </a:buClr>
            </a:pPr>
            <a:r>
              <a:rPr lang="en-US" sz="2400" dirty="0"/>
              <a:t>A. The full $65K amount. </a:t>
            </a:r>
          </a:p>
          <a:p>
            <a:pPr marL="365760" indent="-365760">
              <a:spcBef>
                <a:spcPts val="2400"/>
              </a:spcBef>
              <a:buClr>
                <a:srgbClr val="003399"/>
              </a:buClr>
            </a:pPr>
            <a:r>
              <a:rPr lang="en-US" sz="2400" dirty="0"/>
              <a:t>B. Only the $30K that was the value of bitcoin last year.</a:t>
            </a:r>
          </a:p>
          <a:p>
            <a:pPr marL="365760" indent="-365760">
              <a:spcBef>
                <a:spcPts val="2400"/>
              </a:spcBef>
              <a:buClr>
                <a:srgbClr val="003399"/>
              </a:buClr>
            </a:pPr>
            <a:r>
              <a:rPr lang="en-US" sz="2400" dirty="0"/>
              <a:t>C. Only the $35K profit I made because that’s the value added</a:t>
            </a:r>
          </a:p>
          <a:p>
            <a:pPr marL="365760" indent="-365760">
              <a:spcBef>
                <a:spcPts val="2400"/>
              </a:spcBef>
              <a:buClr>
                <a:srgbClr val="003399"/>
              </a:buClr>
            </a:pPr>
            <a:r>
              <a:rPr lang="en-US" sz="2400" dirty="0"/>
              <a:t>D. $0K because nothing new was produced</a:t>
            </a:r>
          </a:p>
          <a:p>
            <a:pPr marL="365760" indent="-365760">
              <a:spcBef>
                <a:spcPts val="2400"/>
              </a:spcBef>
              <a:buClr>
                <a:srgbClr val="003399"/>
              </a:buClr>
            </a:pPr>
            <a:r>
              <a:rPr lang="en-US" sz="2400" dirty="0"/>
              <a:t>E. None of the above</a:t>
            </a:r>
          </a:p>
        </p:txBody>
      </p:sp>
    </p:spTree>
    <p:extLst>
      <p:ext uri="{BB962C8B-B14F-4D97-AF65-F5344CB8AC3E}">
        <p14:creationId xmlns:p14="http://schemas.microsoft.com/office/powerpoint/2010/main" val="40108976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40080" y="6372228"/>
            <a:ext cx="786384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rgbClr val="CC0000"/>
                </a:solidFill>
              </a:rPr>
              <a:t>Source:  Our World in Data; data from the Maddison Project.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0080" y="1143000"/>
            <a:ext cx="786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971800" y="3505200"/>
            <a:ext cx="533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 descr="A graph of the united states&#10;&#10;Description automatically generated">
            <a:extLst>
              <a:ext uri="{FF2B5EF4-FFF2-40B4-BE49-F238E27FC236}">
                <a16:creationId xmlns:a16="http://schemas.microsoft.com/office/drawing/2014/main" id="{D93BC020-73E2-586A-C567-69A011DAF7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81000"/>
            <a:ext cx="7086600" cy="58860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7675" y="0"/>
            <a:ext cx="7863840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3200" dirty="0">
                <a:solidFill>
                  <a:srgbClr val="003399"/>
                </a:solidFill>
              </a:rPr>
              <a:t>Real GDP per Person over Time and Regions</a:t>
            </a:r>
          </a:p>
        </p:txBody>
      </p:sp>
    </p:spTree>
    <p:extLst>
      <p:ext uri="{BB962C8B-B14F-4D97-AF65-F5344CB8AC3E}">
        <p14:creationId xmlns:p14="http://schemas.microsoft.com/office/powerpoint/2010/main" val="4786362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6765" y="0"/>
            <a:ext cx="7863840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3200" dirty="0">
                <a:solidFill>
                  <a:srgbClr val="003399"/>
                </a:solidFill>
              </a:rPr>
              <a:t>Labor Productivity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0080" y="1143000"/>
            <a:ext cx="786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971800" y="3505200"/>
            <a:ext cx="533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42E76D-A2A6-0437-C589-3723D567BF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599" y="584775"/>
            <a:ext cx="8563221" cy="604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089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31520" y="10206"/>
            <a:ext cx="7863840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3200" dirty="0">
                <a:solidFill>
                  <a:srgbClr val="003399"/>
                </a:solidFill>
              </a:rPr>
              <a:t>Real GDP in the U.S., 1950–2024 (in 2017 $)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4360" y="6015445"/>
            <a:ext cx="7955280" cy="61555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700" dirty="0">
                <a:solidFill>
                  <a:srgbClr val="CC0000"/>
                </a:solidFill>
              </a:rPr>
              <a:t>Source:  FRED (Federal Reserve Economic Data); data from Bureau of Economic Analysis.</a:t>
            </a:r>
          </a:p>
          <a:p>
            <a:r>
              <a:rPr lang="en-US" sz="1700" dirty="0">
                <a:solidFill>
                  <a:srgbClr val="CC0000"/>
                </a:solidFill>
              </a:rPr>
              <a:t>Note the log scale for Real GDP. Straight line would mean same growth rate year to year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0080" y="1143000"/>
            <a:ext cx="786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971800" y="3505200"/>
            <a:ext cx="533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FRED Graph Chart" descr="FRED Graph">
            <a:hlinkClick r:id="rId3" tooltip="View this chart in your browser. "/>
            <a:extLst>
              <a:ext uri="{FF2B5EF4-FFF2-40B4-BE49-F238E27FC236}">
                <a16:creationId xmlns:a16="http://schemas.microsoft.com/office/drawing/2014/main" id="{2AE2FE72-B4E3-F2DB-F5CE-ADD5B93BE3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045" y="681416"/>
            <a:ext cx="7772400" cy="5241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7246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0080" y="347693"/>
            <a:ext cx="7863840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3200" dirty="0">
                <a:solidFill>
                  <a:srgbClr val="003399"/>
                </a:solidFill>
              </a:rPr>
              <a:t>U.S. Real GDP, 2005–2022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0080" y="5854944"/>
            <a:ext cx="795528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rgbClr val="CC0000"/>
                </a:solidFill>
              </a:rPr>
              <a:t>Source:  FRED; data from Bureau of Economic Analysis. Shaded red denotes recession when real GDP is falling.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0080" y="1143000"/>
            <a:ext cx="786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971800" y="3505200"/>
            <a:ext cx="533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3" name="FRED Graph Chart" descr="FRED Graph">
            <a:hlinkClick r:id="rId3" tooltip="View this chart in your browser. "/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9264" y="1007896"/>
            <a:ext cx="7205472" cy="485950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30770" y="1418120"/>
            <a:ext cx="338328" cy="3931920"/>
          </a:xfrm>
          <a:prstGeom prst="rect">
            <a:avLst/>
          </a:prstGeom>
          <a:solidFill>
            <a:srgbClr val="CC0000">
              <a:alpha val="15000"/>
            </a:srgb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965000" y="1419492"/>
            <a:ext cx="155448" cy="3931920"/>
          </a:xfrm>
          <a:prstGeom prst="rect">
            <a:avLst/>
          </a:prstGeom>
          <a:solidFill>
            <a:srgbClr val="CC0000">
              <a:alpha val="15000"/>
            </a:srgb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762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40080" y="411480"/>
            <a:ext cx="7863840" cy="6035040"/>
          </a:xfrm>
        </p:spPr>
        <p:txBody>
          <a:bodyPr/>
          <a:lstStyle/>
          <a:p>
            <a:pPr marL="571500" indent="-571500" algn="ctr">
              <a:lnSpc>
                <a:spcPct val="110000"/>
              </a:lnSpc>
              <a:spcBef>
                <a:spcPts val="1200"/>
              </a:spcBef>
              <a:buClr>
                <a:srgbClr val="FF0000"/>
              </a:buClr>
              <a:buNone/>
            </a:pPr>
            <a:endParaRPr lang="en-US" cap="small" dirty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en-US" cap="small" dirty="0">
                <a:solidFill>
                  <a:srgbClr val="CC0000"/>
                </a:solidFill>
              </a:rPr>
              <a:t>I.  Macroeconomics versus Microeconomics</a:t>
            </a:r>
            <a:endParaRPr lang="en-US" sz="3200" i="1" cap="small" dirty="0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3652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0080" y="347693"/>
            <a:ext cx="7863840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3200" dirty="0">
                <a:solidFill>
                  <a:srgbClr val="003399"/>
                </a:solidFill>
              </a:rPr>
              <a:t>U.S. Real GDP, 1929–1940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0080" y="5854944"/>
            <a:ext cx="786384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rgbClr val="CC0000"/>
                </a:solidFill>
              </a:rPr>
              <a:t>Source:  FRED; data from Bureau of Economic Analysis. Great Depression for 1929-1933 is the largest recession the US ever experienced since 1900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0080" y="1143000"/>
            <a:ext cx="786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971800" y="3505200"/>
            <a:ext cx="533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FRED Graph Chart" descr="FRED Graph">
            <a:hlinkClick r:id="rId3" tooltip="View this chart in your browser. "/>
          </p:cNvPr>
          <p:cNvPicPr>
            <a:picLocks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21767" b="4288"/>
          <a:stretch/>
        </p:blipFill>
        <p:spPr>
          <a:xfrm>
            <a:off x="969264" y="1066800"/>
            <a:ext cx="7205472" cy="4800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52600" y="1080448"/>
            <a:ext cx="2267712" cy="4297680"/>
          </a:xfrm>
          <a:prstGeom prst="rect">
            <a:avLst/>
          </a:prstGeom>
          <a:solidFill>
            <a:srgbClr val="CC0000">
              <a:alpha val="15000"/>
            </a:srgb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4977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8640" y="74428"/>
            <a:ext cx="7955280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3200" dirty="0">
                <a:solidFill>
                  <a:srgbClr val="003399"/>
                </a:solidFill>
              </a:rPr>
              <a:t>U.S. Unemployment Rate, Jan. 1948–Feb. 2023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6156734"/>
            <a:ext cx="836676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rgbClr val="CC0000"/>
                </a:solidFill>
              </a:rPr>
              <a:t>Source:  FRED; data from Bureau of Labor Statistics. Shaded areas show recessions:</a:t>
            </a:r>
          </a:p>
          <a:p>
            <a:r>
              <a:rPr lang="en-US" dirty="0">
                <a:solidFill>
                  <a:srgbClr val="CC0000"/>
                </a:solidFill>
              </a:rPr>
              <a:t>Unemployment rate rises sharply during each recession: labor becomes under-utilized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0080" y="1143000"/>
            <a:ext cx="786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971800" y="3505200"/>
            <a:ext cx="533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1" name="FRED Graph Chart" descr="FRED Graph">
            <a:hlinkClick r:id="rId3" tooltip="View this chart in your browser. "/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4660" y="761999"/>
            <a:ext cx="7955280" cy="5365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631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40080" y="411480"/>
            <a:ext cx="7863840" cy="6035040"/>
          </a:xfrm>
        </p:spPr>
        <p:txBody>
          <a:bodyPr/>
          <a:lstStyle/>
          <a:p>
            <a:pPr marL="571500" indent="-571500" algn="ctr">
              <a:lnSpc>
                <a:spcPct val="110000"/>
              </a:lnSpc>
              <a:spcBef>
                <a:spcPts val="1200"/>
              </a:spcBef>
              <a:buClr>
                <a:srgbClr val="FF0000"/>
              </a:buClr>
              <a:buNone/>
            </a:pPr>
            <a:endParaRPr lang="en-US" cap="small" dirty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en-US" cap="small" dirty="0">
                <a:solidFill>
                  <a:srgbClr val="CC0000"/>
                </a:solidFill>
              </a:rPr>
              <a:t>III.  Inflation</a:t>
            </a:r>
            <a:endParaRPr lang="en-US" sz="3200" i="1" cap="small" dirty="0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6298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40080" y="411480"/>
            <a:ext cx="7863840" cy="6035040"/>
          </a:xfrm>
          <a:solidFill>
            <a:schemeClr val="bg1"/>
          </a:solidFill>
        </p:spPr>
        <p:txBody>
          <a:bodyPr tIns="0" bIns="0">
            <a:noAutofit/>
          </a:bodyPr>
          <a:lstStyle/>
          <a:p>
            <a:pPr marL="0" indent="0" algn="ctr">
              <a:spcBef>
                <a:spcPts val="1800"/>
              </a:spcBef>
              <a:buClr>
                <a:srgbClr val="0000FF"/>
              </a:buClr>
              <a:buNone/>
            </a:pPr>
            <a:r>
              <a:rPr lang="en-US" dirty="0">
                <a:solidFill>
                  <a:srgbClr val="003399"/>
                </a:solidFill>
              </a:rPr>
              <a:t>Overview</a:t>
            </a:r>
          </a:p>
          <a:p>
            <a:pPr lvl="0">
              <a:spcBef>
                <a:spcPts val="3000"/>
              </a:spcBef>
              <a:buClr>
                <a:srgbClr val="003399"/>
              </a:buClr>
            </a:pPr>
            <a:r>
              <a:rPr lang="en-US" sz="2800" dirty="0"/>
              <a:t>Inflation refers to growth in the average or overall level of prices.</a:t>
            </a:r>
          </a:p>
          <a:p>
            <a:pPr marL="365760" indent="-365760">
              <a:spcBef>
                <a:spcPts val="2400"/>
              </a:spcBef>
              <a:buClr>
                <a:srgbClr val="003399"/>
              </a:buClr>
            </a:pPr>
            <a:r>
              <a:rPr lang="en-US" sz="2800" dirty="0"/>
              <a:t>Thus to describe how we measure inflation, we need to start by describing how we measure the overall (or aggregate) price level.</a:t>
            </a:r>
          </a:p>
          <a:p>
            <a:pPr marL="365760" indent="-365760">
              <a:spcBef>
                <a:spcPts val="2400"/>
              </a:spcBef>
              <a:buClr>
                <a:srgbClr val="003399"/>
              </a:buClr>
            </a:pPr>
            <a:r>
              <a:rPr lang="en-US" sz="2800" dirty="0"/>
              <a:t>The most common measure is the Consumer Price Index (or CPI).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3732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640080" y="411480"/>
                <a:ext cx="7863840" cy="6035040"/>
              </a:xfrm>
              <a:solidFill>
                <a:schemeClr val="bg1"/>
              </a:solidFill>
            </p:spPr>
            <p:txBody>
              <a:bodyPr tIns="0" bIns="0">
                <a:noAutofit/>
              </a:bodyPr>
              <a:lstStyle/>
              <a:p>
                <a:pPr marL="0" indent="0" algn="ctr">
                  <a:spcBef>
                    <a:spcPts val="1800"/>
                  </a:spcBef>
                  <a:buClr>
                    <a:srgbClr val="0000FF"/>
                  </a:buClr>
                  <a:buNone/>
                </a:pPr>
                <a:r>
                  <a:rPr lang="en-US" dirty="0">
                    <a:solidFill>
                      <a:srgbClr val="003399"/>
                    </a:solidFill>
                  </a:rPr>
                  <a:t>Calculating the Consumer Price Index</a:t>
                </a:r>
              </a:p>
              <a:p>
                <a:pPr lvl="0">
                  <a:spcBef>
                    <a:spcPts val="3000"/>
                  </a:spcBef>
                  <a:buClr>
                    <a:srgbClr val="003399"/>
                  </a:buClr>
                </a:pPr>
                <a:r>
                  <a:rPr lang="en-US" sz="2800" dirty="0"/>
                  <a:t>Choose a base year (for example, 1983), and always use </a:t>
                </a:r>
                <a:r>
                  <a:rPr lang="en-US" sz="2800" b="1" i="1" dirty="0"/>
                  <a:t>quantities</a:t>
                </a:r>
                <a:r>
                  <a:rPr lang="en-US" sz="2800" dirty="0"/>
                  <a:t> for each good from the base year to multiply the prices.  </a:t>
                </a:r>
              </a:p>
              <a:p>
                <a:pPr marL="365760" indent="-365760">
                  <a:spcBef>
                    <a:spcPts val="2400"/>
                  </a:spcBef>
                  <a:spcAft>
                    <a:spcPts val="1800"/>
                  </a:spcAft>
                  <a:buClr>
                    <a:srgbClr val="003399"/>
                  </a:buClr>
                </a:pPr>
                <a:r>
                  <a:rPr lang="en-US" sz="2800" dirty="0"/>
                  <a:t>Then the CPI in (for example) 2022 is:</a:t>
                </a:r>
                <a:endParaRPr lang="en-US" sz="2800" dirty="0">
                  <a:latin typeface="Cambria Math"/>
                </a:endParaRPr>
              </a:p>
              <a:p>
                <a:pPr marL="0" indent="0">
                  <a:spcBef>
                    <a:spcPts val="0"/>
                  </a:spcBef>
                  <a:buClr>
                    <a:srgbClr val="003399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i="0">
                              <a:latin typeface="Cambria Math"/>
                            </a:rPr>
                            <m:t>CPI</m:t>
                          </m:r>
                        </m:e>
                        <m:sub>
                          <m:r>
                            <a:rPr lang="en-US" sz="2800" i="1" smtClean="0">
                              <a:latin typeface="Cambria Math"/>
                            </a:rPr>
                            <m:t>20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r>
                        <a:rPr lang="en-US" sz="2800" i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sty m:val="p"/>
                                  <m:brk m:alnAt="9"/>
                                </m:rPr>
                                <a:rPr lang="en-US" sz="2800" b="0" i="0" smtClean="0">
                                  <a:latin typeface="Cambria Math"/>
                                </a:rPr>
                                <m:t>i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latin typeface="Cambria Math"/>
                                    </a:rPr>
                                    <m:t>P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latin typeface="Cambria Math"/>
                                    </a:rPr>
                                    <m:t>i</m:t>
                                  </m:r>
                                  <m:r>
                                    <a:rPr lang="en-US" sz="2800" b="0" i="0" smtClean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20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  <m:r>
                                <a:rPr lang="en-US" sz="2800" i="0">
                                  <a:latin typeface="Cambria Math"/>
                                </a:rPr>
                                <m:t>•</m:t>
                              </m:r>
                              <m:sSub>
                                <m:sSub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latin typeface="Cambria Math"/>
                                    </a:rPr>
                                    <m:t>Q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latin typeface="Cambria Math"/>
                                    </a:rPr>
                                    <m:t>i</m:t>
                                  </m:r>
                                  <m:r>
                                    <a:rPr lang="en-US" sz="2800" b="0" i="0" smtClean="0">
                                      <a:latin typeface="Cambria Math"/>
                                    </a:rPr>
                                    <m:t>,1983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sty m:val="p"/>
                                  <m:brk m:alnAt="9"/>
                                </m:rPr>
                                <a:rPr lang="en-US" sz="2800" i="0">
                                  <a:latin typeface="Cambria Math"/>
                                </a:rPr>
                                <m:t>i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 i="0">
                                      <a:latin typeface="Cambria Math"/>
                                    </a:rPr>
                                    <m:t>P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800" i="0">
                                      <a:latin typeface="Cambria Math"/>
                                    </a:rPr>
                                    <m:t>i</m:t>
                                  </m:r>
                                  <m:r>
                                    <a:rPr lang="en-US" sz="2800" i="0">
                                      <a:latin typeface="Cambria Math"/>
                                    </a:rPr>
                                    <m:t>,1983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0">
                                      <a:latin typeface="Cambria Math"/>
                                    </a:rPr>
                                    <m:t>•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800" i="0">
                                      <a:latin typeface="Cambria Math"/>
                                    </a:rPr>
                                    <m:t>Q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800" i="0">
                                      <a:latin typeface="Cambria Math"/>
                                    </a:rPr>
                                    <m:t>i</m:t>
                                  </m:r>
                                  <m:r>
                                    <a:rPr lang="en-US" sz="2800" i="0">
                                      <a:latin typeface="Cambria Math"/>
                                    </a:rPr>
                                    <m:t>,1983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  <m:r>
                        <a:rPr lang="en-US" sz="2800">
                          <a:latin typeface="Cambria Math"/>
                        </a:rPr>
                        <m:t>•100.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0080" y="411480"/>
                <a:ext cx="7863840" cy="6035040"/>
              </a:xfrm>
              <a:blipFill>
                <a:blip r:embed="rId3"/>
                <a:stretch>
                  <a:fillRect l="-1452" t="-2101" r="-1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47456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52400"/>
                <a:ext cx="8404860" cy="6629400"/>
              </a:xfrm>
              <a:solidFill>
                <a:schemeClr val="bg1"/>
              </a:solidFill>
            </p:spPr>
            <p:txBody>
              <a:bodyPr tIns="0" bIns="0">
                <a:noAutofit/>
              </a:bodyPr>
              <a:lstStyle/>
              <a:p>
                <a:pPr marL="0" indent="0" algn="ctr">
                  <a:spcBef>
                    <a:spcPts val="1800"/>
                  </a:spcBef>
                  <a:buClr>
                    <a:srgbClr val="0000FF"/>
                  </a:buClr>
                  <a:buNone/>
                </a:pPr>
                <a:r>
                  <a:rPr lang="en-US" dirty="0">
                    <a:solidFill>
                      <a:srgbClr val="003399"/>
                    </a:solidFill>
                  </a:rPr>
                  <a:t>New goods/services and Chained Index</a:t>
                </a:r>
              </a:p>
              <a:p>
                <a:pPr lvl="0">
                  <a:spcBef>
                    <a:spcPts val="3000"/>
                  </a:spcBef>
                  <a:buClr>
                    <a:srgbClr val="003399"/>
                  </a:buClr>
                </a:pPr>
                <a:r>
                  <a:rPr lang="en-US" sz="2800" dirty="0"/>
                  <a:t>Problem of a fixed base year is that some goods (smart phones, electric cars, etc.) did not exist in 1983</a:t>
                </a:r>
              </a:p>
              <a:p>
                <a:pPr lvl="0">
                  <a:spcBef>
                    <a:spcPts val="3000"/>
                  </a:spcBef>
                  <a:buClr>
                    <a:srgbClr val="003399"/>
                  </a:buClr>
                </a:pPr>
                <a:r>
                  <a:rPr lang="en-US" sz="2800" dirty="0"/>
                  <a:t>Solution is to use a chained index where the base year is the preceding year</a:t>
                </a:r>
              </a:p>
              <a:p>
                <a:pPr lvl="0">
                  <a:spcBef>
                    <a:spcPts val="3000"/>
                  </a:spcBef>
                  <a:buClr>
                    <a:srgbClr val="003399"/>
                  </a:buClr>
                </a:pPr>
                <a:r>
                  <a:rPr lang="en-US" sz="2800" dirty="0"/>
                  <a:t>This is how the US now computes the CPI</a:t>
                </a:r>
              </a:p>
              <a:p>
                <a:pPr marL="365760" indent="-365760">
                  <a:spcBef>
                    <a:spcPts val="2400"/>
                  </a:spcBef>
                  <a:spcAft>
                    <a:spcPts val="1800"/>
                  </a:spcAft>
                  <a:buClr>
                    <a:srgbClr val="003399"/>
                  </a:buClr>
                </a:pPr>
                <a:r>
                  <a:rPr lang="en-US" sz="2800" dirty="0"/>
                  <a:t>The chained CPI for 2023 is based on 2022 quantities:</a:t>
                </a:r>
                <a:endParaRPr lang="en-US" sz="2800" dirty="0">
                  <a:latin typeface="Cambria Math"/>
                </a:endParaRPr>
              </a:p>
              <a:p>
                <a:pPr marL="0" indent="0">
                  <a:spcBef>
                    <a:spcPts val="0"/>
                  </a:spcBef>
                  <a:buClr>
                    <a:srgbClr val="003399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i="0">
                              <a:latin typeface="Cambria Math"/>
                            </a:rPr>
                            <m:t>CPI</m:t>
                          </m:r>
                          <m:r>
                            <m:rPr>
                              <m:sty m:val="p"/>
                            </m:rPr>
                            <a:rPr lang="en-US" sz="2800" b="0" i="0" baseline="30000" smtClean="0">
                              <a:latin typeface="Cambria Math" panose="02040503050406030204" pitchFamily="18" charset="0"/>
                            </a:rPr>
                            <m:t>chained</m:t>
                          </m:r>
                        </m:e>
                        <m:sub>
                          <m:r>
                            <a:rPr lang="en-US" sz="2800" i="1" smtClean="0">
                              <a:latin typeface="Cambria Math"/>
                            </a:rPr>
                            <m:t>20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23</m:t>
                          </m:r>
                        </m:sub>
                      </m:sSub>
                      <m:r>
                        <a:rPr lang="en-US" sz="2800" i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sty m:val="p"/>
                                  <m:brk m:alnAt="9"/>
                                </m:rPr>
                                <a:rPr lang="en-US" sz="2800" b="0" i="0" smtClean="0">
                                  <a:latin typeface="Cambria Math"/>
                                </a:rPr>
                                <m:t>i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latin typeface="Cambria Math"/>
                                    </a:rPr>
                                    <m:t>P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latin typeface="Cambria Math"/>
                                    </a:rPr>
                                    <m:t>i</m:t>
                                  </m:r>
                                  <m:r>
                                    <a:rPr lang="en-US" sz="2800" b="0" i="0" smtClean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20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23</m:t>
                                  </m:r>
                                </m:sub>
                              </m:sSub>
                              <m:r>
                                <a:rPr lang="en-US" sz="2800" i="0">
                                  <a:latin typeface="Cambria Math"/>
                                </a:rPr>
                                <m:t>•</m:t>
                              </m:r>
                              <m:sSub>
                                <m:sSub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latin typeface="Cambria Math"/>
                                    </a:rPr>
                                    <m:t>Q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latin typeface="Cambria Math"/>
                                    </a:rPr>
                                    <m:t>i</m:t>
                                  </m:r>
                                  <m:r>
                                    <a:rPr lang="en-US" sz="2800" b="0" i="0" smtClean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2022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sty m:val="p"/>
                                  <m:brk m:alnAt="9"/>
                                </m:rPr>
                                <a:rPr lang="en-US" sz="2800" i="0">
                                  <a:latin typeface="Cambria Math"/>
                                </a:rPr>
                                <m:t>i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 i="0">
                                      <a:latin typeface="Cambria Math"/>
                                    </a:rPr>
                                    <m:t>P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800" i="0" smtClean="0">
                                      <a:latin typeface="Cambria Math"/>
                                    </a:rPr>
                                    <m:t>i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,2022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0">
                                      <a:latin typeface="Cambria Math"/>
                                    </a:rPr>
                                    <m:t>•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800" i="0">
                                      <a:latin typeface="Cambria Math"/>
                                    </a:rPr>
                                    <m:t>Q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800" i="0">
                                      <a:latin typeface="Cambria Math"/>
                                    </a:rPr>
                                    <m:t>i</m:t>
                                  </m:r>
                                  <m:r>
                                    <a:rPr lang="en-US" sz="2800" i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2022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  <m:r>
                        <a:rPr lang="en-US" sz="2800">
                          <a:latin typeface="Cambria Math"/>
                        </a:rPr>
                        <m:t>•100.</m:t>
                      </m:r>
                    </m:oMath>
                  </m:oMathPara>
                </a14:m>
                <a:endParaRPr lang="en-US" sz="2800" dirty="0"/>
              </a:p>
              <a:p>
                <a:pPr>
                  <a:spcBef>
                    <a:spcPts val="0"/>
                  </a:spcBef>
                  <a:buClr>
                    <a:srgbClr val="003399"/>
                  </a:buClr>
                </a:pPr>
                <a:endParaRPr lang="en-US" sz="2800" dirty="0"/>
              </a:p>
              <a:p>
                <a:pPr>
                  <a:spcBef>
                    <a:spcPts val="0"/>
                  </a:spcBef>
                  <a:buClr>
                    <a:srgbClr val="003399"/>
                  </a:buClr>
                </a:pPr>
                <a:r>
                  <a:rPr lang="en-US" sz="2800" dirty="0"/>
                  <a:t>Similarly, CPI for 2022 is based on 2021 quantities, etc.</a:t>
                </a:r>
              </a:p>
            </p:txBody>
          </p:sp>
        </mc:Choice>
        <mc:Fallback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52400"/>
                <a:ext cx="8404860" cy="6629400"/>
              </a:xfrm>
              <a:blipFill>
                <a:blip r:embed="rId3"/>
                <a:stretch>
                  <a:fillRect l="-1360" t="-1912" r="-1813" b="-13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24752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640080" y="228600"/>
                <a:ext cx="7863840" cy="6035040"/>
              </a:xfrm>
              <a:solidFill>
                <a:schemeClr val="bg1"/>
              </a:solidFill>
            </p:spPr>
            <p:txBody>
              <a:bodyPr tIns="0" bIns="0">
                <a:noAutofit/>
              </a:bodyPr>
              <a:lstStyle/>
              <a:p>
                <a:pPr marL="0" indent="0" algn="ctr">
                  <a:spcBef>
                    <a:spcPts val="1800"/>
                  </a:spcBef>
                  <a:buClr>
                    <a:srgbClr val="0000FF"/>
                  </a:buClr>
                  <a:buNone/>
                </a:pPr>
                <a:r>
                  <a:rPr lang="en-US" dirty="0">
                    <a:solidFill>
                      <a:srgbClr val="003399"/>
                    </a:solidFill>
                  </a:rPr>
                  <a:t>Inflation</a:t>
                </a:r>
              </a:p>
              <a:p>
                <a:pPr>
                  <a:spcBef>
                    <a:spcPts val="3000"/>
                  </a:spcBef>
                  <a:buClr>
                    <a:srgbClr val="003399"/>
                  </a:buClr>
                </a:pPr>
                <a:r>
                  <a:rPr lang="en-US" sz="2800" dirty="0"/>
                  <a:t>The percent change in a price index.</a:t>
                </a:r>
              </a:p>
              <a:p>
                <a:pPr>
                  <a:spcBef>
                    <a:spcPts val="2400"/>
                  </a:spcBef>
                  <a:buClr>
                    <a:srgbClr val="003399"/>
                  </a:buClr>
                </a:pPr>
                <a:r>
                  <a:rPr lang="en-US" sz="2800" dirty="0"/>
                  <a:t>Example: the inflation rate from 2022 to 2023 as measured by the CPI) is:</a:t>
                </a:r>
              </a:p>
              <a:p>
                <a:pPr marL="0" indent="0">
                  <a:lnSpc>
                    <a:spcPct val="50000"/>
                  </a:lnSpc>
                  <a:spcBef>
                    <a:spcPts val="0"/>
                  </a:spcBef>
                  <a:buClr>
                    <a:srgbClr val="003399"/>
                  </a:buClr>
                  <a:buNone/>
                </a:pPr>
                <a:endParaRPr lang="en-US" sz="2800" dirty="0"/>
              </a:p>
              <a:p>
                <a:pPr marL="0" indent="0">
                  <a:spcBef>
                    <a:spcPts val="0"/>
                  </a:spcBef>
                  <a:buClr>
                    <a:srgbClr val="003399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i="0" smtClean="0">
                              <a:latin typeface="Cambria Math"/>
                              <a:ea typeface="Cambria Math"/>
                            </a:rPr>
                            <m:t>π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20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23</m:t>
                          </m:r>
                        </m:sub>
                      </m:sSub>
                      <m:r>
                        <a:rPr lang="en-US" sz="2800" b="0" i="0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</a:rPr>
                                <m:t>P</m:t>
                              </m:r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20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23</m:t>
                              </m:r>
                            </m:sub>
                          </m:sSub>
                          <m:r>
                            <a:rPr lang="en-US" sz="2800" b="0" i="0" smtClean="0">
                              <a:latin typeface="Cambria Math"/>
                            </a:rPr>
                            <m:t> − 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CPI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20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CPI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20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23</m:t>
                              </m:r>
                            </m:sub>
                          </m:sSub>
                        </m:den>
                      </m:f>
                      <m:r>
                        <a:rPr lang="en-US" sz="2800" b="0" i="0" smtClean="0">
                          <a:latin typeface="Cambria Math"/>
                        </a:rPr>
                        <m:t>•100.</m:t>
                      </m:r>
                    </m:oMath>
                  </m:oMathPara>
                </a14:m>
                <a:endParaRPr lang="en-US" sz="2800" dirty="0"/>
              </a:p>
              <a:p>
                <a:pPr>
                  <a:spcBef>
                    <a:spcPts val="1800"/>
                  </a:spcBef>
                  <a:buClr>
                    <a:srgbClr val="003399"/>
                  </a:buClr>
                </a:pPr>
                <a:r>
                  <a:rPr lang="en-US" sz="2800" dirty="0"/>
                  <a:t>Notes: </a:t>
                </a:r>
              </a:p>
              <a:p>
                <a:pPr marL="731520">
                  <a:spcBef>
                    <a:spcPts val="1800"/>
                  </a:spcBef>
                  <a:buClr>
                    <a:srgbClr val="003399"/>
                  </a:buClr>
                </a:pPr>
                <a:r>
                  <a:rPr lang="en-US" sz="2800" dirty="0"/>
                  <a:t>Economists use “</a:t>
                </a:r>
                <a:r>
                  <a:rPr lang="el-GR" sz="2800" dirty="0"/>
                  <a:t>π</a:t>
                </a:r>
                <a:r>
                  <a:rPr lang="en-US" sz="2800" dirty="0"/>
                  <a:t>” (Greek letter Pi) to denote inflation.</a:t>
                </a:r>
              </a:p>
              <a:p>
                <a:pPr marL="731520">
                  <a:spcBef>
                    <a:spcPts val="1800"/>
                  </a:spcBef>
                  <a:buClr>
                    <a:srgbClr val="003399"/>
                  </a:buClr>
                </a:pPr>
                <a:r>
                  <a:rPr lang="en-US" sz="2800" dirty="0"/>
                  <a:t>If inflation is negative, we say there is “deflation.”</a:t>
                </a: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0080" y="228600"/>
                <a:ext cx="7863840" cy="6035040"/>
              </a:xfrm>
              <a:blipFill>
                <a:blip r:embed="rId3"/>
                <a:stretch>
                  <a:fillRect l="-1452" t="-2101"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9302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0080" y="178415"/>
            <a:ext cx="7863840" cy="92333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700" dirty="0">
                <a:solidFill>
                  <a:srgbClr val="003399"/>
                </a:solidFill>
              </a:rPr>
              <a:t>U.S. Inflation (Percent Change from 1 year ago in the Consumer Price Index), 1948–2024Q3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0080" y="6494919"/>
            <a:ext cx="795528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rgbClr val="CC0000"/>
                </a:solidFill>
              </a:rPr>
              <a:t>Source:  FRED; data from Bureau of Economic Analysis.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0080" y="1143000"/>
            <a:ext cx="786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971800" y="3505200"/>
            <a:ext cx="533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FRED Graph Chart" descr="FRED Graph">
            <a:hlinkClick r:id="rId3" tooltip="View this chart in your browser. "/>
            <a:extLst>
              <a:ext uri="{FF2B5EF4-FFF2-40B4-BE49-F238E27FC236}">
                <a16:creationId xmlns:a16="http://schemas.microsoft.com/office/drawing/2014/main" id="{03B84109-0902-1D9A-01B1-D76126DC3C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889" y="1039537"/>
            <a:ext cx="7955280" cy="5365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8336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40080" y="1143000"/>
            <a:ext cx="786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971800" y="3505200"/>
            <a:ext cx="533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40080" y="150608"/>
            <a:ext cx="7863840" cy="95410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800" dirty="0">
                <a:solidFill>
                  <a:srgbClr val="003399"/>
                </a:solidFill>
              </a:rPr>
              <a:t>U.S. Inflation (Percent Change in the Price Index for Personal Consumption Expenditures), 1930–1933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0080" y="6039163"/>
            <a:ext cx="795528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rgbClr val="CC0000"/>
                </a:solidFill>
              </a:rPr>
              <a:t>Source:  FRED; data from Bureau of Economic Analysis.</a:t>
            </a:r>
          </a:p>
        </p:txBody>
      </p:sp>
      <p:pic>
        <p:nvPicPr>
          <p:cNvPr id="9" name="FRED Graph Chart" descr="FRED Graph">
            <a:hlinkClick r:id="rId3" tooltip="View this chart in your browser. "/>
          </p:cNvPr>
          <p:cNvPicPr>
            <a:picLocks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28571"/>
          <a:stretch/>
        </p:blipFill>
        <p:spPr>
          <a:xfrm>
            <a:off x="969264" y="1295400"/>
            <a:ext cx="7205472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0997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40080" y="76200"/>
            <a:ext cx="7863840" cy="6035040"/>
          </a:xfrm>
          <a:solidFill>
            <a:schemeClr val="bg1"/>
          </a:solidFill>
        </p:spPr>
        <p:txBody>
          <a:bodyPr tIns="0" bIns="0">
            <a:noAutofit/>
          </a:bodyPr>
          <a:lstStyle/>
          <a:p>
            <a:pPr marL="0" indent="0" algn="ctr">
              <a:spcBef>
                <a:spcPts val="1800"/>
              </a:spcBef>
              <a:buClr>
                <a:srgbClr val="0000FF"/>
              </a:buClr>
              <a:buNone/>
            </a:pPr>
            <a:r>
              <a:rPr lang="en-US" dirty="0">
                <a:solidFill>
                  <a:srgbClr val="003399"/>
                </a:solidFill>
              </a:rPr>
              <a:t>Poll on Inflation </a:t>
            </a:r>
          </a:p>
          <a:p>
            <a:pPr marL="0" indent="0">
              <a:spcBef>
                <a:spcPts val="2400"/>
              </a:spcBef>
              <a:buClr>
                <a:srgbClr val="003399"/>
              </a:buClr>
              <a:buNone/>
            </a:pPr>
            <a:r>
              <a:rPr lang="en-US" sz="2400" dirty="0"/>
              <a:t>How do you feel about the recent inflation episode in 2022-23 when prices increased by about 10% more than normal</a:t>
            </a:r>
          </a:p>
          <a:p>
            <a:pPr marL="365760" indent="-365760">
              <a:spcBef>
                <a:spcPts val="2400"/>
              </a:spcBef>
              <a:buClr>
                <a:srgbClr val="003399"/>
              </a:buClr>
            </a:pPr>
            <a:r>
              <a:rPr lang="en-US" sz="2400" dirty="0"/>
              <a:t>A. I don’t care because if prices increases, incomes also increase so nothing real changes</a:t>
            </a:r>
          </a:p>
          <a:p>
            <a:pPr marL="365760" indent="-365760">
              <a:spcBef>
                <a:spcPts val="2400"/>
              </a:spcBef>
              <a:buClr>
                <a:srgbClr val="003399"/>
              </a:buClr>
            </a:pPr>
            <a:r>
              <a:rPr lang="en-US" sz="2400" dirty="0"/>
              <a:t>B. I get upset because my expenses increase but my disposable income doesn’t</a:t>
            </a:r>
          </a:p>
          <a:p>
            <a:pPr marL="365760" indent="-365760">
              <a:spcBef>
                <a:spcPts val="2400"/>
              </a:spcBef>
              <a:buClr>
                <a:srgbClr val="003399"/>
              </a:buClr>
            </a:pPr>
            <a:r>
              <a:rPr lang="en-US" sz="2400" dirty="0"/>
              <a:t>C. I like it because my disposable income has actually increased faster than my expenses</a:t>
            </a:r>
          </a:p>
          <a:p>
            <a:pPr marL="365760" indent="-365760">
              <a:spcBef>
                <a:spcPts val="2400"/>
              </a:spcBef>
              <a:buClr>
                <a:srgbClr val="003399"/>
              </a:buClr>
            </a:pPr>
            <a:r>
              <a:rPr lang="en-US" sz="2400" dirty="0"/>
              <a:t>D. I get disoriented not knowing anymore how much things cost, and whether sellers are taking advantage of us.</a:t>
            </a:r>
          </a:p>
          <a:p>
            <a:pPr marL="365760" indent="-365760">
              <a:spcBef>
                <a:spcPts val="2400"/>
              </a:spcBef>
              <a:buClr>
                <a:srgbClr val="003399"/>
              </a:buClr>
            </a:pPr>
            <a:r>
              <a:rPr lang="en-US" sz="2400" dirty="0"/>
              <a:t>E. I did not even know that there had been excess inflation. </a:t>
            </a:r>
          </a:p>
        </p:txBody>
      </p:sp>
    </p:spTree>
    <p:extLst>
      <p:ext uri="{BB962C8B-B14F-4D97-AF65-F5344CB8AC3E}">
        <p14:creationId xmlns:p14="http://schemas.microsoft.com/office/powerpoint/2010/main" val="1781372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40080" y="411480"/>
            <a:ext cx="7863840" cy="6035040"/>
          </a:xfrm>
          <a:solidFill>
            <a:schemeClr val="bg1"/>
          </a:solidFill>
        </p:spPr>
        <p:txBody>
          <a:bodyPr tIns="0" bIns="0">
            <a:noAutofit/>
          </a:bodyPr>
          <a:lstStyle/>
          <a:p>
            <a:pPr marL="0" indent="0" algn="ctr">
              <a:spcBef>
                <a:spcPts val="1800"/>
              </a:spcBef>
              <a:buClr>
                <a:srgbClr val="0000FF"/>
              </a:buClr>
              <a:buNone/>
            </a:pPr>
            <a:r>
              <a:rPr lang="en-US" dirty="0">
                <a:solidFill>
                  <a:srgbClr val="003399"/>
                </a:solidFill>
              </a:rPr>
              <a:t>Macroeconomics</a:t>
            </a:r>
          </a:p>
          <a:p>
            <a:pPr marL="365760" indent="-365760">
              <a:spcBef>
                <a:spcPts val="1800"/>
              </a:spcBef>
              <a:buClr>
                <a:srgbClr val="003399"/>
              </a:buClr>
            </a:pPr>
            <a:r>
              <a:rPr lang="en-US" sz="2800" dirty="0"/>
              <a:t>Definition:</a:t>
            </a:r>
          </a:p>
          <a:p>
            <a:pPr marL="1097280" indent="-365760">
              <a:spcBef>
                <a:spcPts val="1800"/>
              </a:spcBef>
              <a:buClr>
                <a:srgbClr val="003399"/>
              </a:buClr>
            </a:pPr>
            <a:r>
              <a:rPr lang="en-US" sz="2800" dirty="0"/>
              <a:t>The study of the aggregate economy.</a:t>
            </a:r>
          </a:p>
          <a:p>
            <a:pPr marL="365760" indent="-365760">
              <a:spcBef>
                <a:spcPts val="1800"/>
              </a:spcBef>
              <a:buClr>
                <a:srgbClr val="003399"/>
              </a:buClr>
            </a:pPr>
            <a:r>
              <a:rPr lang="en-US" sz="2800" dirty="0"/>
              <a:t>Concerned with:</a:t>
            </a:r>
          </a:p>
          <a:p>
            <a:pPr marL="1097280" indent="-365760">
              <a:spcBef>
                <a:spcPts val="1200"/>
              </a:spcBef>
              <a:buClr>
                <a:srgbClr val="003399"/>
              </a:buClr>
            </a:pPr>
            <a:r>
              <a:rPr lang="en-US" sz="2800" dirty="0">
                <a:solidFill>
                  <a:schemeClr val="tx1"/>
                </a:solidFill>
              </a:rPr>
              <a:t>Total output.</a:t>
            </a:r>
          </a:p>
          <a:p>
            <a:pPr marL="1097280" indent="-365760">
              <a:spcBef>
                <a:spcPts val="1200"/>
              </a:spcBef>
              <a:buClr>
                <a:srgbClr val="003399"/>
              </a:buClr>
            </a:pPr>
            <a:r>
              <a:rPr lang="en-US" sz="2800" dirty="0">
                <a:solidFill>
                  <a:schemeClr val="tx1"/>
                </a:solidFill>
              </a:rPr>
              <a:t>Aggregate price level and inflation.</a:t>
            </a:r>
          </a:p>
          <a:p>
            <a:pPr marL="1097280" indent="-365760">
              <a:spcBef>
                <a:spcPts val="1200"/>
              </a:spcBef>
              <a:buClr>
                <a:srgbClr val="003399"/>
              </a:buClr>
            </a:pPr>
            <a:r>
              <a:rPr lang="en-US" sz="2800" dirty="0"/>
              <a:t>The unemployment rate.</a:t>
            </a:r>
          </a:p>
          <a:p>
            <a:pPr marL="1097280" indent="-365760">
              <a:spcBef>
                <a:spcPts val="1200"/>
              </a:spcBef>
              <a:buClr>
                <a:srgbClr val="003399"/>
              </a:buClr>
            </a:pPr>
            <a:r>
              <a:rPr lang="en-US" sz="2800" dirty="0">
                <a:solidFill>
                  <a:schemeClr val="tx1"/>
                </a:solidFill>
              </a:rPr>
              <a:t>The overall level of interest rates; the exchange rate; overall exports and imports.</a:t>
            </a:r>
          </a:p>
        </p:txBody>
      </p:sp>
    </p:spTree>
    <p:extLst>
      <p:ext uri="{BB962C8B-B14F-4D97-AF65-F5344CB8AC3E}">
        <p14:creationId xmlns:p14="http://schemas.microsoft.com/office/powerpoint/2010/main" val="7186183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40080" y="411480"/>
            <a:ext cx="7863840" cy="6035040"/>
          </a:xfrm>
          <a:solidFill>
            <a:schemeClr val="bg1"/>
          </a:solidFill>
        </p:spPr>
        <p:txBody>
          <a:bodyPr tIns="0" bIns="0">
            <a:noAutofit/>
          </a:bodyPr>
          <a:lstStyle/>
          <a:p>
            <a:pPr marL="0" indent="0" algn="ctr">
              <a:spcBef>
                <a:spcPts val="1800"/>
              </a:spcBef>
              <a:buClr>
                <a:srgbClr val="0000FF"/>
              </a:buClr>
              <a:buNone/>
            </a:pPr>
            <a:r>
              <a:rPr lang="en-US" dirty="0">
                <a:solidFill>
                  <a:srgbClr val="003399"/>
                </a:solidFill>
              </a:rPr>
              <a:t>Why Do We Care about Inflation?</a:t>
            </a:r>
          </a:p>
          <a:p>
            <a:pPr marL="365760" indent="-365760">
              <a:spcBef>
                <a:spcPts val="3000"/>
              </a:spcBef>
              <a:buClr>
                <a:srgbClr val="003399"/>
              </a:buClr>
            </a:pPr>
            <a:r>
              <a:rPr lang="en-US" sz="2800" dirty="0"/>
              <a:t>An argument for not caring</a:t>
            </a:r>
          </a:p>
          <a:p>
            <a:pPr marL="765810" lvl="1" indent="-365760">
              <a:spcBef>
                <a:spcPts val="3000"/>
              </a:spcBef>
              <a:buClr>
                <a:srgbClr val="003399"/>
              </a:buClr>
            </a:pPr>
            <a:r>
              <a:rPr lang="en-US" sz="2400" dirty="0"/>
              <a:t>In aggregate: expenditure = income (your expenditure is somebody’s income) so inflation means that both expenditures and incomes are higher</a:t>
            </a:r>
          </a:p>
          <a:p>
            <a:pPr marL="365760" indent="-365760">
              <a:spcBef>
                <a:spcPts val="2400"/>
              </a:spcBef>
              <a:buClr>
                <a:srgbClr val="003399"/>
              </a:buClr>
            </a:pPr>
            <a:r>
              <a:rPr lang="en-US" sz="2800" dirty="0"/>
              <a:t>Arguments for caring:</a:t>
            </a:r>
          </a:p>
          <a:p>
            <a:pPr marL="914400" indent="-365760">
              <a:spcBef>
                <a:spcPts val="1800"/>
              </a:spcBef>
              <a:buClr>
                <a:srgbClr val="003399"/>
              </a:buClr>
            </a:pPr>
            <a:r>
              <a:rPr lang="en-US" sz="2800" dirty="0"/>
              <a:t>Redistribution</a:t>
            </a:r>
          </a:p>
          <a:p>
            <a:pPr marL="914400" indent="-365760">
              <a:spcBef>
                <a:spcPts val="1800"/>
              </a:spcBef>
              <a:buClr>
                <a:srgbClr val="003399"/>
              </a:buClr>
            </a:pPr>
            <a:r>
              <a:rPr lang="en-US" sz="2800" dirty="0"/>
              <a:t>Psychology</a:t>
            </a:r>
          </a:p>
          <a:p>
            <a:pPr marL="914400" indent="-365760">
              <a:spcBef>
                <a:spcPts val="1800"/>
              </a:spcBef>
              <a:buClr>
                <a:srgbClr val="003399"/>
              </a:buClr>
            </a:pPr>
            <a:r>
              <a:rPr lang="en-US" sz="2800" dirty="0"/>
              <a:t>Efficiency </a:t>
            </a:r>
          </a:p>
        </p:txBody>
      </p:sp>
    </p:spTree>
    <p:extLst>
      <p:ext uri="{BB962C8B-B14F-4D97-AF65-F5344CB8AC3E}">
        <p14:creationId xmlns:p14="http://schemas.microsoft.com/office/powerpoint/2010/main" val="6501168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on a black background&#10;&#10;Description automatically generated">
            <a:extLst>
              <a:ext uri="{FF2B5EF4-FFF2-40B4-BE49-F238E27FC236}">
                <a16:creationId xmlns:a16="http://schemas.microsoft.com/office/drawing/2014/main" id="{ED5EEDFA-AFC9-A538-BE55-7E7C2026C8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59" y="152400"/>
            <a:ext cx="9026013" cy="5181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16A158C-6A5C-B450-98B3-8C8A9806878F}"/>
              </a:ext>
            </a:extLst>
          </p:cNvPr>
          <p:cNvSpPr txBox="1"/>
          <p:nvPr/>
        </p:nvSpPr>
        <p:spPr>
          <a:xfrm>
            <a:off x="550482" y="5943600"/>
            <a:ext cx="5928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Inflation can be chronically high in some cases</a:t>
            </a:r>
          </a:p>
          <a:p>
            <a:r>
              <a:rPr lang="en-US" sz="2400" dirty="0">
                <a:solidFill>
                  <a:srgbClr val="C00000"/>
                </a:solidFill>
              </a:rPr>
              <a:t>Example: Argentina since 2002</a:t>
            </a:r>
          </a:p>
        </p:txBody>
      </p:sp>
    </p:spTree>
    <p:extLst>
      <p:ext uri="{BB962C8B-B14F-4D97-AF65-F5344CB8AC3E}">
        <p14:creationId xmlns:p14="http://schemas.microsoft.com/office/powerpoint/2010/main" val="30094331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of inflation&#10;&#10;Description automatically generated">
            <a:extLst>
              <a:ext uri="{FF2B5EF4-FFF2-40B4-BE49-F238E27FC236}">
                <a16:creationId xmlns:a16="http://schemas.microsoft.com/office/drawing/2014/main" id="{F7681459-BE65-9DE5-41A3-AAAB10A9C2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38" y="1"/>
            <a:ext cx="8166779" cy="5943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066D33B-C746-B307-529F-592A65965819}"/>
              </a:ext>
            </a:extLst>
          </p:cNvPr>
          <p:cNvSpPr txBox="1"/>
          <p:nvPr/>
        </p:nvSpPr>
        <p:spPr>
          <a:xfrm>
            <a:off x="550482" y="5943600"/>
            <a:ext cx="8364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And can sometimes devolve into hyperinflation (generally short)</a:t>
            </a:r>
          </a:p>
          <a:p>
            <a:r>
              <a:rPr lang="en-US" sz="2400" dirty="0">
                <a:solidFill>
                  <a:srgbClr val="C00000"/>
                </a:solidFill>
              </a:rPr>
              <a:t>Example: Venezuela 2018-2020</a:t>
            </a:r>
          </a:p>
        </p:txBody>
      </p:sp>
    </p:spTree>
    <p:extLst>
      <p:ext uri="{BB962C8B-B14F-4D97-AF65-F5344CB8AC3E}">
        <p14:creationId xmlns:p14="http://schemas.microsoft.com/office/powerpoint/2010/main" val="27534186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40080" y="76200"/>
            <a:ext cx="8046720" cy="6096000"/>
          </a:xfrm>
          <a:solidFill>
            <a:schemeClr val="bg1"/>
          </a:solidFill>
        </p:spPr>
        <p:txBody>
          <a:bodyPr tIns="0" bIns="0">
            <a:noAutofit/>
          </a:bodyPr>
          <a:lstStyle/>
          <a:p>
            <a:pPr marL="0" indent="0" algn="ctr">
              <a:spcBef>
                <a:spcPts val="1800"/>
              </a:spcBef>
              <a:buClr>
                <a:srgbClr val="0000FF"/>
              </a:buClr>
              <a:buNone/>
            </a:pPr>
            <a:r>
              <a:rPr lang="en-US" sz="3100" dirty="0">
                <a:solidFill>
                  <a:srgbClr val="003399"/>
                </a:solidFill>
              </a:rPr>
              <a:t>The Nominal vs. the Real Interest Rate</a:t>
            </a:r>
          </a:p>
          <a:p>
            <a:pPr marL="365760" lvl="2" indent="-365760">
              <a:spcBef>
                <a:spcPts val="3000"/>
              </a:spcBef>
              <a:buClr>
                <a:srgbClr val="003399"/>
              </a:buClr>
            </a:pPr>
            <a:r>
              <a:rPr lang="en-US" sz="2650" dirty="0"/>
              <a:t>The </a:t>
            </a:r>
            <a:r>
              <a:rPr lang="en-US" sz="2650" b="1" i="1" dirty="0"/>
              <a:t>nominal</a:t>
            </a:r>
            <a:r>
              <a:rPr lang="en-US" sz="2650" dirty="0"/>
              <a:t> interest rate is just the stated interest rate—the interest rate measured in terms of dollars, with no adjustment for changes in prices.</a:t>
            </a:r>
          </a:p>
          <a:p>
            <a:pPr marL="1097280" lvl="2" indent="-365760">
              <a:spcBef>
                <a:spcPts val="1800"/>
              </a:spcBef>
              <a:buClr>
                <a:srgbClr val="003399"/>
              </a:buClr>
            </a:pPr>
            <a:r>
              <a:rPr lang="en-US" sz="2650" dirty="0"/>
              <a:t>We denote it by i.</a:t>
            </a:r>
          </a:p>
          <a:p>
            <a:pPr marL="365760" lvl="2" indent="-365760">
              <a:spcBef>
                <a:spcPts val="2400"/>
              </a:spcBef>
              <a:buClr>
                <a:srgbClr val="003399"/>
              </a:buClr>
            </a:pPr>
            <a:r>
              <a:rPr lang="en-US" sz="2650" dirty="0"/>
              <a:t>The </a:t>
            </a:r>
            <a:r>
              <a:rPr lang="en-US" sz="2650" b="1" i="1" dirty="0"/>
              <a:t>real</a:t>
            </a:r>
            <a:r>
              <a:rPr lang="en-US" sz="2650" dirty="0"/>
              <a:t> interest rate is interest rate measured in terms of purchasing power—that is, adjusted for changes in prices.</a:t>
            </a:r>
          </a:p>
          <a:p>
            <a:pPr marL="1097280" lvl="2" indent="-365760">
              <a:spcBef>
                <a:spcPts val="1800"/>
              </a:spcBef>
              <a:buClr>
                <a:srgbClr val="003399"/>
              </a:buClr>
            </a:pPr>
            <a:r>
              <a:rPr lang="en-US" sz="2650" dirty="0"/>
              <a:t>We denote it by r.</a:t>
            </a:r>
          </a:p>
          <a:p>
            <a:pPr marL="0" indent="0" algn="ctr">
              <a:spcBef>
                <a:spcPts val="1200"/>
              </a:spcBef>
              <a:buClr>
                <a:srgbClr val="003399"/>
              </a:buClr>
              <a:buNone/>
            </a:pPr>
            <a:r>
              <a:rPr lang="en-US" sz="2650" dirty="0">
                <a:solidFill>
                  <a:srgbClr val="C00000"/>
                </a:solidFill>
              </a:rPr>
              <a:t>Key Equation: r = </a:t>
            </a:r>
            <a:r>
              <a:rPr lang="en-US" sz="2650" dirty="0" err="1">
                <a:solidFill>
                  <a:srgbClr val="C00000"/>
                </a:solidFill>
              </a:rPr>
              <a:t>i</a:t>
            </a:r>
            <a:r>
              <a:rPr lang="en-US" sz="2650" dirty="0">
                <a:solidFill>
                  <a:srgbClr val="C00000"/>
                </a:solidFill>
              </a:rPr>
              <a:t> − </a:t>
            </a:r>
            <a:r>
              <a:rPr lang="el-GR" sz="2650" dirty="0">
                <a:solidFill>
                  <a:srgbClr val="C00000"/>
                </a:solidFill>
              </a:rPr>
              <a:t>π</a:t>
            </a:r>
            <a:r>
              <a:rPr lang="en-US" sz="2650" dirty="0">
                <a:solidFill>
                  <a:srgbClr val="C00000"/>
                </a:solidFill>
              </a:rPr>
              <a:t>.</a:t>
            </a:r>
          </a:p>
          <a:p>
            <a:pPr>
              <a:spcBef>
                <a:spcPts val="1200"/>
              </a:spcBef>
              <a:buClr>
                <a:srgbClr val="003399"/>
              </a:buClr>
            </a:pPr>
            <a:r>
              <a:rPr lang="en-US" sz="2650" dirty="0"/>
              <a:t>Example: If </a:t>
            </a:r>
            <a:r>
              <a:rPr lang="en-US" sz="2650" dirty="0" err="1"/>
              <a:t>i</a:t>
            </a:r>
            <a:r>
              <a:rPr lang="en-US" sz="2650" dirty="0"/>
              <a:t>=5% but </a:t>
            </a:r>
            <a:r>
              <a:rPr lang="el-GR" sz="2650" dirty="0"/>
              <a:t>π</a:t>
            </a:r>
            <a:r>
              <a:rPr lang="en-US" sz="2650" dirty="0"/>
              <a:t>=5%, then r=0%. Inflation eats up the full nominal return </a:t>
            </a:r>
            <a:r>
              <a:rPr lang="en-US" sz="2650" dirty="0" err="1"/>
              <a:t>i</a:t>
            </a:r>
            <a:r>
              <a:rPr lang="en-US" sz="2650" dirty="0"/>
              <a:t> so that real return r is zero</a:t>
            </a:r>
          </a:p>
        </p:txBody>
      </p:sp>
    </p:spTree>
    <p:extLst>
      <p:ext uri="{BB962C8B-B14F-4D97-AF65-F5344CB8AC3E}">
        <p14:creationId xmlns:p14="http://schemas.microsoft.com/office/powerpoint/2010/main" val="6372851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0080" y="193806"/>
            <a:ext cx="7863840" cy="89255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600" dirty="0">
                <a:solidFill>
                  <a:srgbClr val="003399"/>
                </a:solidFill>
              </a:rPr>
              <a:t>Nominal and Real Interest Rates (1-year nominal interest rate, and 1-year nominal rate minus 1-year inflation rate)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4360" y="6102207"/>
            <a:ext cx="795528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rgbClr val="CC0000"/>
                </a:solidFill>
              </a:rPr>
              <a:t>Source:  FRED. This shows the nominal and real interest rate on 1 year Treasury bills (debt that the US federal government issues)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0080" y="1143000"/>
            <a:ext cx="786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5" name="FRED Graph Chart" descr="FRED Graph">
            <a:hlinkClick r:id="rId3" tooltip="View this chart in your browser. "/>
          </p:cNvPr>
          <p:cNvPicPr preferRelativeResize="0">
            <a:picLocks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t="10000" b="5862"/>
          <a:stretch/>
        </p:blipFill>
        <p:spPr>
          <a:xfrm>
            <a:off x="640080" y="990600"/>
            <a:ext cx="7886700" cy="5105400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2590800" y="2734134"/>
            <a:ext cx="719960" cy="2651760"/>
          </a:xfrm>
          <a:prstGeom prst="ellipse">
            <a:avLst/>
          </a:prstGeom>
          <a:solidFill>
            <a:srgbClr val="CC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5334000" y="3183714"/>
            <a:ext cx="2743200" cy="1752600"/>
          </a:xfrm>
          <a:prstGeom prst="ellipse">
            <a:avLst/>
          </a:prstGeom>
          <a:solidFill>
            <a:srgbClr val="CC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617844" y="3820968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Real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53678" y="1989645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3399"/>
                </a:solidFill>
              </a:rPr>
              <a:t>Nominal</a:t>
            </a:r>
          </a:p>
        </p:txBody>
      </p:sp>
    </p:spTree>
    <p:extLst>
      <p:ext uri="{BB962C8B-B14F-4D97-AF65-F5344CB8AC3E}">
        <p14:creationId xmlns:p14="http://schemas.microsoft.com/office/powerpoint/2010/main" val="13994123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152400"/>
            <a:ext cx="8397240" cy="6035040"/>
          </a:xfrm>
          <a:solidFill>
            <a:schemeClr val="bg1"/>
          </a:solidFill>
        </p:spPr>
        <p:txBody>
          <a:bodyPr tIns="0" bIns="0">
            <a:noAutofit/>
          </a:bodyPr>
          <a:lstStyle/>
          <a:p>
            <a:pPr marL="0" indent="0" algn="ctr">
              <a:spcBef>
                <a:spcPts val="0"/>
              </a:spcBef>
              <a:buClr>
                <a:srgbClr val="0000FF"/>
              </a:buClr>
              <a:buNone/>
            </a:pPr>
            <a:r>
              <a:rPr lang="en-US" sz="3050" dirty="0">
                <a:solidFill>
                  <a:srgbClr val="003399"/>
                </a:solidFill>
              </a:rPr>
              <a:t>Why Consumption/Saving Choices and Investment Depend on the </a:t>
            </a:r>
            <a:r>
              <a:rPr lang="en-US" sz="3050" b="1" i="1" dirty="0">
                <a:solidFill>
                  <a:srgbClr val="003399"/>
                </a:solidFill>
              </a:rPr>
              <a:t>Real</a:t>
            </a:r>
            <a:r>
              <a:rPr lang="en-US" sz="3050" dirty="0">
                <a:solidFill>
                  <a:srgbClr val="003399"/>
                </a:solidFill>
              </a:rPr>
              <a:t> Interest Rate </a:t>
            </a:r>
            <a:r>
              <a:rPr lang="en-US" sz="3050" b="1" dirty="0">
                <a:solidFill>
                  <a:srgbClr val="003399"/>
                </a:solidFill>
              </a:rPr>
              <a:t>r</a:t>
            </a:r>
          </a:p>
          <a:p>
            <a:pPr marL="365760" lvl="2" indent="-365760">
              <a:spcBef>
                <a:spcPts val="1800"/>
              </a:spcBef>
              <a:buClr>
                <a:srgbClr val="003399"/>
              </a:buClr>
            </a:pPr>
            <a:r>
              <a:rPr lang="en-US" sz="2650" dirty="0"/>
              <a:t>Consumer: saving $1 now gives $1+i in nominal $ in one year but purchasing value is only $(1+i)/(1+</a:t>
            </a:r>
            <a:r>
              <a:rPr lang="el-GR" sz="2650" dirty="0"/>
              <a:t>π</a:t>
            </a:r>
            <a:r>
              <a:rPr lang="en-US" sz="2650" dirty="0"/>
              <a:t>) ≈ $1+i-</a:t>
            </a:r>
            <a:r>
              <a:rPr lang="el-GR" sz="2650" dirty="0"/>
              <a:t>π</a:t>
            </a:r>
            <a:r>
              <a:rPr lang="en-US" sz="2650" dirty="0"/>
              <a:t> = $1+r in today’s $. </a:t>
            </a:r>
          </a:p>
          <a:p>
            <a:pPr marL="365760" lvl="2" indent="-365760">
              <a:spcBef>
                <a:spcPts val="1800"/>
              </a:spcBef>
              <a:buClr>
                <a:srgbClr val="003399"/>
              </a:buClr>
            </a:pPr>
            <a:r>
              <a:rPr lang="en-US" sz="2650" dirty="0"/>
              <a:t>Firm: Investing $I for a capital asset (e.g. computer) today and getting $MRP</a:t>
            </a:r>
            <a:r>
              <a:rPr lang="en-US" sz="2650" baseline="-25000" dirty="0"/>
              <a:t>K</a:t>
            </a:r>
            <a:r>
              <a:rPr lang="en-US" sz="2650" dirty="0"/>
              <a:t> next year from computer use </a:t>
            </a:r>
          </a:p>
          <a:p>
            <a:pPr marL="822960" lvl="3" indent="-365760">
              <a:spcBef>
                <a:spcPts val="1800"/>
              </a:spcBef>
              <a:buClr>
                <a:srgbClr val="003399"/>
              </a:buClr>
            </a:pPr>
            <a:r>
              <a:rPr lang="en-US" sz="2300" dirty="0"/>
              <a:t>Present Value PV = nominal MRP</a:t>
            </a:r>
            <a:r>
              <a:rPr lang="en-US" sz="2300" baseline="-25000" dirty="0"/>
              <a:t>K</a:t>
            </a:r>
            <a:r>
              <a:rPr lang="en-US" sz="2300" dirty="0"/>
              <a:t>/(1+i)</a:t>
            </a:r>
          </a:p>
          <a:p>
            <a:pPr marL="822960" lvl="3" indent="-365760">
              <a:spcBef>
                <a:spcPts val="1800"/>
              </a:spcBef>
              <a:buClr>
                <a:srgbClr val="003399"/>
              </a:buClr>
            </a:pPr>
            <a:r>
              <a:rPr lang="en-US" sz="2300" dirty="0"/>
              <a:t>But nominal MRP</a:t>
            </a:r>
            <a:r>
              <a:rPr lang="en-US" sz="2300" baseline="-25000" dirty="0"/>
              <a:t>K </a:t>
            </a:r>
            <a:r>
              <a:rPr lang="en-US" sz="2300" dirty="0"/>
              <a:t> = real MRP</a:t>
            </a:r>
            <a:r>
              <a:rPr lang="en-US" sz="2300" baseline="-25000" dirty="0"/>
              <a:t>K</a:t>
            </a:r>
            <a:r>
              <a:rPr lang="en-US" sz="2300" dirty="0"/>
              <a:t> × (1+</a:t>
            </a:r>
            <a:r>
              <a:rPr lang="el-GR" sz="2300" dirty="0"/>
              <a:t>π</a:t>
            </a:r>
            <a:r>
              <a:rPr lang="en-US" sz="2300" dirty="0"/>
              <a:t>) as nominal MRP</a:t>
            </a:r>
            <a:r>
              <a:rPr lang="en-US" sz="2300" baseline="-25000" dirty="0"/>
              <a:t>K</a:t>
            </a:r>
            <a:r>
              <a:rPr lang="en-US" sz="2300" dirty="0"/>
              <a:t> grows with inflation as well</a:t>
            </a:r>
          </a:p>
          <a:p>
            <a:pPr marL="822960" lvl="3" indent="-365760">
              <a:spcBef>
                <a:spcPts val="1800"/>
              </a:spcBef>
              <a:buClr>
                <a:srgbClr val="003399"/>
              </a:buClr>
            </a:pPr>
            <a:r>
              <a:rPr lang="en-US" sz="2300" dirty="0"/>
              <a:t>PV= real MRP</a:t>
            </a:r>
            <a:r>
              <a:rPr lang="en-US" sz="2300" baseline="-25000" dirty="0"/>
              <a:t>K </a:t>
            </a:r>
            <a:r>
              <a:rPr lang="en-US" sz="2300" dirty="0"/>
              <a:t>× (1+</a:t>
            </a:r>
            <a:r>
              <a:rPr lang="el-GR" sz="2300" dirty="0"/>
              <a:t>π</a:t>
            </a:r>
            <a:r>
              <a:rPr lang="en-US" sz="2300" dirty="0"/>
              <a:t>)/(1+i)=real MRP</a:t>
            </a:r>
            <a:r>
              <a:rPr lang="en-US" sz="2300" baseline="-25000" dirty="0"/>
              <a:t>K</a:t>
            </a:r>
            <a:r>
              <a:rPr lang="en-US" sz="2300" dirty="0"/>
              <a:t>/(1+r)</a:t>
            </a:r>
          </a:p>
          <a:p>
            <a:pPr marL="822960" lvl="3" indent="-365760">
              <a:spcBef>
                <a:spcPts val="1800"/>
              </a:spcBef>
              <a:buClr>
                <a:srgbClr val="003399"/>
              </a:buClr>
            </a:pPr>
            <a:r>
              <a:rPr lang="en-US" sz="2300" dirty="0"/>
              <a:t>Firms’ investment decision depends only on real values</a:t>
            </a:r>
          </a:p>
        </p:txBody>
      </p:sp>
    </p:spTree>
    <p:extLst>
      <p:ext uri="{BB962C8B-B14F-4D97-AF65-F5344CB8AC3E}">
        <p14:creationId xmlns:p14="http://schemas.microsoft.com/office/powerpoint/2010/main" val="32812694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40080" y="411480"/>
            <a:ext cx="7863840" cy="6035040"/>
          </a:xfrm>
        </p:spPr>
        <p:txBody>
          <a:bodyPr/>
          <a:lstStyle/>
          <a:p>
            <a:pPr marL="571500" indent="-571500" algn="ctr">
              <a:lnSpc>
                <a:spcPct val="110000"/>
              </a:lnSpc>
              <a:spcBef>
                <a:spcPts val="1200"/>
              </a:spcBef>
              <a:buClr>
                <a:srgbClr val="FF0000"/>
              </a:buClr>
              <a:buNone/>
            </a:pPr>
            <a:endParaRPr lang="en-US" cap="small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cap="small" dirty="0">
                <a:solidFill>
                  <a:srgbClr val="CC0000"/>
                </a:solidFill>
              </a:rPr>
              <a:t>V. Unemployment</a:t>
            </a:r>
            <a:endParaRPr lang="en-US" sz="3200" i="1" cap="small" dirty="0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2322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40080" y="228600"/>
            <a:ext cx="7863840" cy="6035040"/>
          </a:xfrm>
          <a:solidFill>
            <a:schemeClr val="bg1"/>
          </a:solidFill>
        </p:spPr>
        <p:txBody>
          <a:bodyPr tIns="0" bIns="0">
            <a:noAutofit/>
          </a:bodyPr>
          <a:lstStyle/>
          <a:p>
            <a:pPr marL="0" indent="0" algn="ctr">
              <a:spcBef>
                <a:spcPts val="1800"/>
              </a:spcBef>
              <a:buClr>
                <a:srgbClr val="0000FF"/>
              </a:buClr>
              <a:buNone/>
            </a:pPr>
            <a:r>
              <a:rPr lang="en-US" dirty="0">
                <a:solidFill>
                  <a:srgbClr val="003399"/>
                </a:solidFill>
              </a:rPr>
              <a:t>Definitions</a:t>
            </a:r>
          </a:p>
          <a:p>
            <a:pPr marL="365760" indent="-365760">
              <a:spcBef>
                <a:spcPts val="2400"/>
              </a:spcBef>
              <a:buClr>
                <a:srgbClr val="003399"/>
              </a:buClr>
            </a:pPr>
            <a:r>
              <a:rPr lang="en-US" sz="2800" dirty="0"/>
              <a:t>Unemployed: The number of people who are not working and who are actively looking for work.</a:t>
            </a:r>
          </a:p>
          <a:p>
            <a:pPr marL="365760" indent="-365760">
              <a:spcBef>
                <a:spcPts val="1800"/>
              </a:spcBef>
              <a:buClr>
                <a:srgbClr val="003399"/>
              </a:buClr>
            </a:pPr>
            <a:r>
              <a:rPr lang="en-US" sz="2800" dirty="0"/>
              <a:t>Employed: The number of people who are working</a:t>
            </a:r>
          </a:p>
          <a:p>
            <a:pPr marL="365760" indent="-365760">
              <a:spcBef>
                <a:spcPts val="1800"/>
              </a:spcBef>
              <a:buClr>
                <a:srgbClr val="003399"/>
              </a:buClr>
            </a:pPr>
            <a:r>
              <a:rPr lang="en-US" sz="2800" dirty="0"/>
              <a:t>Vacancies: The number of job openings from firms</a:t>
            </a:r>
          </a:p>
          <a:p>
            <a:pPr marL="365760" indent="-365760">
              <a:spcBef>
                <a:spcPts val="1800"/>
              </a:spcBef>
              <a:buClr>
                <a:srgbClr val="003399"/>
              </a:buClr>
            </a:pPr>
            <a:r>
              <a:rPr lang="en-US" sz="2800" dirty="0"/>
              <a:t>Labor force: Employed + unemployed</a:t>
            </a:r>
          </a:p>
          <a:p>
            <a:pPr marL="365760" indent="-365760">
              <a:spcBef>
                <a:spcPts val="1800"/>
              </a:spcBef>
              <a:buClr>
                <a:srgbClr val="003399"/>
              </a:buClr>
            </a:pPr>
            <a:r>
              <a:rPr lang="en-US" sz="2800" dirty="0"/>
              <a:t>Activity rate = labor force / population</a:t>
            </a:r>
          </a:p>
          <a:p>
            <a:pPr marL="365760" indent="-365760">
              <a:spcBef>
                <a:spcPts val="1800"/>
              </a:spcBef>
              <a:spcAft>
                <a:spcPts val="1200"/>
              </a:spcAft>
              <a:buClr>
                <a:srgbClr val="003399"/>
              </a:buClr>
            </a:pPr>
            <a:r>
              <a:rPr lang="en-US" sz="2800" dirty="0"/>
              <a:t>Unemployment rate u = unemployed/labor force</a:t>
            </a:r>
          </a:p>
          <a:p>
            <a:pPr marL="365760" indent="-365760">
              <a:spcBef>
                <a:spcPts val="1800"/>
              </a:spcBef>
              <a:spcAft>
                <a:spcPts val="1200"/>
              </a:spcAft>
              <a:buClr>
                <a:srgbClr val="003399"/>
              </a:buClr>
            </a:pPr>
            <a:r>
              <a:rPr lang="en-US" sz="2800" dirty="0"/>
              <a:t>Vacancy rate v = job openings / labor force</a:t>
            </a:r>
          </a:p>
          <a:p>
            <a:pPr marL="0" indent="0">
              <a:spcBef>
                <a:spcPts val="1800"/>
              </a:spcBef>
              <a:spcAft>
                <a:spcPts val="1200"/>
              </a:spcAft>
              <a:buClr>
                <a:srgbClr val="003399"/>
              </a:buClr>
              <a:buNone/>
            </a:pPr>
            <a:endParaRPr lang="en-US" sz="2800" dirty="0"/>
          </a:p>
          <a:p>
            <a:pPr marL="0" indent="0">
              <a:spcBef>
                <a:spcPts val="1800"/>
              </a:spcBef>
              <a:buClr>
                <a:srgbClr val="003399"/>
              </a:buClr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01209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graph of a person and person&#10;&#10;Description automatically generated with medium confidence">
            <a:extLst>
              <a:ext uri="{FF2B5EF4-FFF2-40B4-BE49-F238E27FC236}">
                <a16:creationId xmlns:a16="http://schemas.microsoft.com/office/drawing/2014/main" id="{827D23D0-C41D-8CAE-F7FA-F4BA1973D2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580"/>
            <a:ext cx="9139554" cy="4926419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B2FFD1-B858-E5CF-57DB-B138CE3F26BE}"/>
              </a:ext>
            </a:extLst>
          </p:cNvPr>
          <p:cNvSpPr txBox="1"/>
          <p:nvPr/>
        </p:nvSpPr>
        <p:spPr>
          <a:xfrm>
            <a:off x="533400" y="5105401"/>
            <a:ext cx="8534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In the US, sharp increase in prime age female </a:t>
            </a:r>
            <a:r>
              <a:rPr lang="en-US" sz="2000" b="1" dirty="0">
                <a:solidFill>
                  <a:srgbClr val="C00000"/>
                </a:solidFill>
              </a:rPr>
              <a:t>activity rate </a:t>
            </a:r>
            <a:r>
              <a:rPr lang="en-US" sz="2000" dirty="0">
                <a:solidFill>
                  <a:srgbClr val="C00000"/>
                </a:solidFill>
              </a:rPr>
              <a:t>since 1960. Some decrease for men. Labor force includes employed plus unemployed looking for work which explains why activity rate does not fall during recessions.</a:t>
            </a:r>
          </a:p>
          <a:p>
            <a:r>
              <a:rPr lang="en-US" sz="2000" dirty="0">
                <a:solidFill>
                  <a:srgbClr val="C00000"/>
                </a:solidFill>
              </a:rPr>
              <a:t>Source: Fred stats, </a:t>
            </a:r>
            <a:r>
              <a:rPr lang="en-US" sz="2000" dirty="0">
                <a:solidFill>
                  <a:srgbClr val="C00000"/>
                </a:solidFill>
                <a:hlinkClick r:id="rId4"/>
              </a:rPr>
              <a:t>Fred Blog article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4843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4360" y="347693"/>
            <a:ext cx="7955280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3200" dirty="0">
                <a:solidFill>
                  <a:srgbClr val="003399"/>
                </a:solidFill>
              </a:rPr>
              <a:t>U.S. Unemployment Rate, Jan. 1948–Feb. 2023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0080" y="5993443"/>
            <a:ext cx="795528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rgbClr val="CC0000"/>
                </a:solidFill>
              </a:rPr>
              <a:t>Source:  FRED; data from Bureau of Labor Statistics. Shaded areas show recessions.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0080" y="1143000"/>
            <a:ext cx="786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971800" y="3505200"/>
            <a:ext cx="533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1" name="FRED Graph Chart" descr="FRED Graph">
            <a:hlinkClick r:id="rId3" tooltip="View this chart in your browser. "/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9264" y="1007896"/>
            <a:ext cx="7205472" cy="485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883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40080" y="411480"/>
            <a:ext cx="7863840" cy="6035040"/>
          </a:xfrm>
        </p:spPr>
        <p:txBody>
          <a:bodyPr/>
          <a:lstStyle/>
          <a:p>
            <a:pPr marL="571500" indent="-571500" algn="ctr">
              <a:lnSpc>
                <a:spcPct val="110000"/>
              </a:lnSpc>
              <a:spcBef>
                <a:spcPts val="1200"/>
              </a:spcBef>
              <a:buClr>
                <a:srgbClr val="FF0000"/>
              </a:buClr>
              <a:buNone/>
            </a:pPr>
            <a:endParaRPr lang="en-US" cap="small" dirty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en-US" cap="small" dirty="0">
                <a:solidFill>
                  <a:srgbClr val="CC0000"/>
                </a:solidFill>
              </a:rPr>
              <a:t>II.  Real GDP</a:t>
            </a:r>
            <a:endParaRPr lang="en-US" sz="3200" i="1" cap="small" dirty="0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6973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5B4AD9A-7D29-3C65-24DE-E9876C3962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88" y="12405"/>
            <a:ext cx="8570624" cy="642206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4360" y="5984613"/>
            <a:ext cx="795528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200" dirty="0">
                <a:solidFill>
                  <a:srgbClr val="CC0000"/>
                </a:solidFill>
              </a:rPr>
              <a:t>Source:  US unemployment rate in log-scale reached all time high of 25% during Great Depression and low of 1% in 1945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0080" y="1143000"/>
            <a:ext cx="786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4723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5E44EB-A547-4EDE-1868-029627FD32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02" y="-1"/>
            <a:ext cx="8843402" cy="66264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4360" y="5984613"/>
            <a:ext cx="832104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200" dirty="0">
                <a:solidFill>
                  <a:srgbClr val="CC0000"/>
                </a:solidFill>
              </a:rPr>
              <a:t>US vacancy rate (orange) and unemployment rate (blue) move in opposite directions (Beveridge Curve). Source is </a:t>
            </a:r>
            <a:r>
              <a:rPr lang="en-US" sz="2200" dirty="0" err="1">
                <a:solidFill>
                  <a:srgbClr val="CC0000"/>
                </a:solidFill>
                <a:hlinkClick r:id="rId4"/>
              </a:rPr>
              <a:t>Michaillat</a:t>
            </a:r>
            <a:r>
              <a:rPr lang="en-US" sz="2200" dirty="0">
                <a:solidFill>
                  <a:srgbClr val="CC0000"/>
                </a:solidFill>
                <a:hlinkClick r:id="rId4"/>
              </a:rPr>
              <a:t> and </a:t>
            </a:r>
            <a:r>
              <a:rPr lang="en-US" sz="2200" dirty="0" err="1">
                <a:solidFill>
                  <a:srgbClr val="CC0000"/>
                </a:solidFill>
                <a:hlinkClick r:id="rId4"/>
              </a:rPr>
              <a:t>Saez</a:t>
            </a:r>
            <a:r>
              <a:rPr lang="en-US" sz="2200" dirty="0">
                <a:solidFill>
                  <a:srgbClr val="CC0000"/>
                </a:solidFill>
                <a:hlinkClick r:id="rId4"/>
              </a:rPr>
              <a:t> ‘24</a:t>
            </a:r>
            <a:endParaRPr lang="en-US" sz="2200" dirty="0">
              <a:solidFill>
                <a:srgbClr val="CC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0080" y="1143000"/>
            <a:ext cx="786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78675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72440" y="0"/>
            <a:ext cx="8199120" cy="6140302"/>
          </a:xfrm>
          <a:solidFill>
            <a:schemeClr val="bg1"/>
          </a:solidFill>
        </p:spPr>
        <p:txBody>
          <a:bodyPr tIns="0" bIns="0">
            <a:noAutofit/>
          </a:bodyPr>
          <a:lstStyle/>
          <a:p>
            <a:pPr marL="0" indent="0" algn="ctr">
              <a:spcBef>
                <a:spcPts val="1800"/>
              </a:spcBef>
              <a:buClr>
                <a:srgbClr val="0000FF"/>
              </a:buClr>
              <a:buNone/>
            </a:pPr>
            <a:r>
              <a:rPr lang="en-US" dirty="0">
                <a:solidFill>
                  <a:srgbClr val="003399"/>
                </a:solidFill>
              </a:rPr>
              <a:t>Types and Sources of Unemployment</a:t>
            </a:r>
          </a:p>
          <a:p>
            <a:pPr marL="365760" indent="-365760">
              <a:spcBef>
                <a:spcPts val="1800"/>
              </a:spcBef>
              <a:buClr>
                <a:srgbClr val="003399"/>
              </a:buClr>
            </a:pPr>
            <a:r>
              <a:rPr lang="en-US" sz="2800" dirty="0"/>
              <a:t>Cyclical unemployment</a:t>
            </a:r>
          </a:p>
          <a:p>
            <a:pPr marL="1497330" lvl="1" indent="-365760">
              <a:spcBef>
                <a:spcPts val="1800"/>
              </a:spcBef>
              <a:buClr>
                <a:srgbClr val="003399"/>
              </a:buClr>
            </a:pPr>
            <a:r>
              <a:rPr lang="en-US" sz="2400" dirty="0"/>
              <a:t>Caused by output being below potential during recessions</a:t>
            </a:r>
          </a:p>
          <a:p>
            <a:pPr marL="365760" indent="-365760">
              <a:spcBef>
                <a:spcPts val="1800"/>
              </a:spcBef>
              <a:buClr>
                <a:srgbClr val="003399"/>
              </a:buClr>
            </a:pPr>
            <a:r>
              <a:rPr lang="en-US" sz="2800" dirty="0"/>
              <a:t>Structural unemployment</a:t>
            </a:r>
          </a:p>
          <a:p>
            <a:pPr marL="1497330" lvl="1" indent="-365760">
              <a:spcBef>
                <a:spcPts val="1200"/>
              </a:spcBef>
              <a:buClr>
                <a:srgbClr val="003399"/>
              </a:buClr>
            </a:pPr>
            <a:r>
              <a:rPr lang="en-US" sz="2400" dirty="0"/>
              <a:t>Caused by job rationing due to permanent causes (e.g., minimum wage or unions in perfect competitive model)</a:t>
            </a:r>
          </a:p>
          <a:p>
            <a:pPr marL="365760" indent="-365760">
              <a:spcBef>
                <a:spcPts val="1800"/>
              </a:spcBef>
              <a:buClr>
                <a:srgbClr val="003399"/>
              </a:buClr>
            </a:pPr>
            <a:r>
              <a:rPr lang="en-US" sz="2800" dirty="0"/>
              <a:t>Frictional unemployment</a:t>
            </a:r>
          </a:p>
          <a:p>
            <a:pPr marL="1497330" lvl="1" indent="-365760">
              <a:spcBef>
                <a:spcPts val="1200"/>
              </a:spcBef>
              <a:buClr>
                <a:srgbClr val="003399"/>
              </a:buClr>
            </a:pPr>
            <a:r>
              <a:rPr lang="en-US" sz="2400" dirty="0"/>
              <a:t>Caused by turnover and job search</a:t>
            </a:r>
          </a:p>
          <a:p>
            <a:pPr marL="0" indent="0">
              <a:spcBef>
                <a:spcPts val="3000"/>
              </a:spcBef>
              <a:buClr>
                <a:srgbClr val="003399"/>
              </a:buClr>
              <a:buNone/>
            </a:pPr>
            <a:r>
              <a:rPr lang="en-US" sz="2800" dirty="0"/>
              <a:t>Normal or natural unemployment consists of structural and frictional unemployment.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54401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0080" y="374623"/>
            <a:ext cx="7863840" cy="53091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850" dirty="0">
                <a:solidFill>
                  <a:srgbClr val="003399"/>
                </a:solidFill>
              </a:rPr>
              <a:t>Unemployment 1971–2022, U.S., Japan, and France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0080" y="6046857"/>
            <a:ext cx="7955280" cy="353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700" dirty="0">
                <a:solidFill>
                  <a:srgbClr val="CC0000"/>
                </a:solidFill>
              </a:rPr>
              <a:t>Source:  FRED; data from the OECD.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0080" y="1143000"/>
            <a:ext cx="786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971800" y="3505200"/>
            <a:ext cx="533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4" name="FRED Graph Chart" descr="FRED Graph">
            <a:hlinkClick r:id="rId2" tooltip="View this chart in your browser. "/>
          </p:cNvPr>
          <p:cNvPicPr preferRelativeResize="0">
            <a:picLocks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4360" y="1161920"/>
            <a:ext cx="7955280" cy="466344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438400" y="4176025"/>
            <a:ext cx="901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A00408"/>
                </a:solidFill>
              </a:rPr>
              <a:t>Japan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49010" y="1768714"/>
            <a:ext cx="1345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France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05200" y="2972874"/>
            <a:ext cx="671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3399"/>
                </a:solidFill>
              </a:rPr>
              <a:t>U.S.</a:t>
            </a:r>
          </a:p>
        </p:txBody>
      </p:sp>
    </p:spTree>
    <p:extLst>
      <p:ext uri="{BB962C8B-B14F-4D97-AF65-F5344CB8AC3E}">
        <p14:creationId xmlns:p14="http://schemas.microsoft.com/office/powerpoint/2010/main" val="29815782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72440" y="152400"/>
            <a:ext cx="8199120" cy="6019800"/>
          </a:xfrm>
          <a:solidFill>
            <a:schemeClr val="bg1"/>
          </a:solidFill>
        </p:spPr>
        <p:txBody>
          <a:bodyPr tIns="0" bIns="0">
            <a:noAutofit/>
          </a:bodyPr>
          <a:lstStyle/>
          <a:p>
            <a:pPr marL="0" indent="0" algn="ctr">
              <a:spcBef>
                <a:spcPts val="1800"/>
              </a:spcBef>
              <a:buClr>
                <a:srgbClr val="0000FF"/>
              </a:buClr>
              <a:buNone/>
            </a:pPr>
            <a:r>
              <a:rPr lang="en-US" dirty="0">
                <a:solidFill>
                  <a:srgbClr val="003399"/>
                </a:solidFill>
              </a:rPr>
              <a:t>Frictional Unemployment</a:t>
            </a:r>
          </a:p>
          <a:p>
            <a:pPr marL="365760" indent="-365760">
              <a:spcBef>
                <a:spcPts val="3000"/>
              </a:spcBef>
              <a:buClr>
                <a:srgbClr val="003399"/>
              </a:buClr>
            </a:pPr>
            <a:r>
              <a:rPr lang="en-US" sz="2800" dirty="0"/>
              <a:t>It takes time to match workers and jobs.</a:t>
            </a:r>
          </a:p>
          <a:p>
            <a:pPr marL="365760" indent="-365760">
              <a:spcBef>
                <a:spcPts val="3000"/>
              </a:spcBef>
              <a:buClr>
                <a:srgbClr val="003399"/>
              </a:buClr>
            </a:pPr>
            <a:r>
              <a:rPr lang="en-US" sz="2800" dirty="0"/>
              <a:t>At the micro level, the economy is constantly changing with lots of jobs getting destroyed and new jobs created</a:t>
            </a:r>
          </a:p>
          <a:p>
            <a:pPr marL="365760" indent="-365760">
              <a:spcBef>
                <a:spcPts val="3000"/>
              </a:spcBef>
              <a:buClr>
                <a:srgbClr val="003399"/>
              </a:buClr>
            </a:pPr>
            <a:r>
              <a:rPr lang="en-US" sz="2800" dirty="0"/>
              <a:t>As a result, at any time there are both unemployed workers and job vacancies for employers are trying to fill.</a:t>
            </a:r>
          </a:p>
          <a:p>
            <a:pPr marL="365760" indent="-365760">
              <a:spcBef>
                <a:spcPts val="3000"/>
              </a:spcBef>
              <a:buClr>
                <a:srgbClr val="003399"/>
              </a:buClr>
            </a:pPr>
            <a:r>
              <a:rPr lang="en-US" sz="2800" dirty="0"/>
              <a:t>This process is sometimes described as “churn.”</a:t>
            </a:r>
          </a:p>
        </p:txBody>
      </p:sp>
    </p:spTree>
    <p:extLst>
      <p:ext uri="{BB962C8B-B14F-4D97-AF65-F5344CB8AC3E}">
        <p14:creationId xmlns:p14="http://schemas.microsoft.com/office/powerpoint/2010/main" val="315474464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40080" y="411480"/>
            <a:ext cx="7863840" cy="6035040"/>
          </a:xfrm>
          <a:solidFill>
            <a:schemeClr val="bg1"/>
          </a:solidFill>
        </p:spPr>
        <p:txBody>
          <a:bodyPr tIns="0" bIns="0">
            <a:noAutofit/>
          </a:bodyPr>
          <a:lstStyle/>
          <a:p>
            <a:pPr marL="0" indent="0" algn="ctr">
              <a:spcBef>
                <a:spcPts val="1800"/>
              </a:spcBef>
              <a:buClr>
                <a:srgbClr val="0000FF"/>
              </a:buClr>
              <a:buNone/>
            </a:pPr>
            <a:r>
              <a:rPr lang="en-US" dirty="0">
                <a:solidFill>
                  <a:srgbClr val="003399"/>
                </a:solidFill>
              </a:rPr>
              <a:t>The Natural Rate of Unemployment</a:t>
            </a:r>
          </a:p>
          <a:p>
            <a:pPr marL="365760" indent="-365760">
              <a:spcBef>
                <a:spcPts val="3000"/>
              </a:spcBef>
              <a:buClr>
                <a:srgbClr val="003399"/>
              </a:buClr>
            </a:pPr>
            <a:r>
              <a:rPr lang="en-US" sz="2400" dirty="0"/>
              <a:t>The economy’s normal or usual unemployment rate.</a:t>
            </a:r>
          </a:p>
          <a:p>
            <a:pPr marL="365760" indent="-365760">
              <a:spcBef>
                <a:spcPts val="2400"/>
              </a:spcBef>
              <a:buClr>
                <a:srgbClr val="003399"/>
              </a:buClr>
            </a:pPr>
            <a:r>
              <a:rPr lang="en-US" sz="2400" dirty="0"/>
              <a:t>The natural rate of unemployment is more than zero.</a:t>
            </a:r>
          </a:p>
          <a:p>
            <a:pPr marL="365760" indent="-365760">
              <a:spcBef>
                <a:spcPts val="3000"/>
              </a:spcBef>
              <a:buClr>
                <a:srgbClr val="003399"/>
              </a:buClr>
            </a:pPr>
            <a:r>
              <a:rPr lang="en-US" sz="2400" dirty="0"/>
              <a:t>Vacancies (jobs that firms try to fill) move in the opposite direction as unemployment (Beveridge curve). </a:t>
            </a:r>
          </a:p>
          <a:p>
            <a:pPr marL="765810" lvl="1" indent="-365760">
              <a:spcBef>
                <a:spcPts val="3000"/>
              </a:spcBef>
              <a:buClr>
                <a:srgbClr val="003399"/>
              </a:buClr>
            </a:pPr>
            <a:r>
              <a:rPr lang="en-US" sz="2200" dirty="0"/>
              <a:t>In recessions: too few vacancies, too much unemployment</a:t>
            </a:r>
          </a:p>
          <a:p>
            <a:pPr marL="765810" lvl="1" indent="-365760">
              <a:spcBef>
                <a:spcPts val="3000"/>
              </a:spcBef>
              <a:buClr>
                <a:srgbClr val="003399"/>
              </a:buClr>
            </a:pPr>
            <a:r>
              <a:rPr lang="en-US" sz="2200" dirty="0"/>
              <a:t>In booms: too many vacancies, too little unemployment</a:t>
            </a:r>
          </a:p>
          <a:p>
            <a:pPr marL="365760" indent="-365760">
              <a:spcBef>
                <a:spcPts val="2400"/>
              </a:spcBef>
              <a:buClr>
                <a:srgbClr val="003399"/>
              </a:buClr>
            </a:pPr>
            <a:r>
              <a:rPr lang="en-US" sz="2400" dirty="0"/>
              <a:t>Labor market is efficient when number of vacancies are the same as number of unemployed (unemployment wastes resources but so does trying to fill vacancies)</a:t>
            </a:r>
          </a:p>
        </p:txBody>
      </p:sp>
    </p:spTree>
    <p:extLst>
      <p:ext uri="{BB962C8B-B14F-4D97-AF65-F5344CB8AC3E}">
        <p14:creationId xmlns:p14="http://schemas.microsoft.com/office/powerpoint/2010/main" val="309671385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07F63E2-3BA2-AB93-6E6F-6292B8F22C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-10634"/>
            <a:ext cx="8915399" cy="6680408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02741E6-9A30-9CF2-71AB-6737A0897D63}"/>
              </a:ext>
            </a:extLst>
          </p:cNvPr>
          <p:cNvSpPr txBox="1"/>
          <p:nvPr/>
        </p:nvSpPr>
        <p:spPr>
          <a:xfrm>
            <a:off x="76200" y="5334000"/>
            <a:ext cx="905344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C00000"/>
                </a:solidFill>
              </a:rPr>
              <a:t>Source: </a:t>
            </a:r>
            <a:r>
              <a:rPr lang="en-US" sz="2200" dirty="0">
                <a:solidFill>
                  <a:srgbClr val="C00000"/>
                </a:solidFill>
                <a:hlinkClick r:id="rId4"/>
              </a:rPr>
              <a:t>Michaillat and Saez (2024)</a:t>
            </a:r>
            <a:r>
              <a:rPr lang="en-US" sz="2200" dirty="0">
                <a:solidFill>
                  <a:srgbClr val="C00000"/>
                </a:solidFill>
              </a:rPr>
              <a:t>: labor market too slack when unemployed </a:t>
            </a:r>
          </a:p>
          <a:p>
            <a:r>
              <a:rPr lang="en-US" sz="2200" dirty="0">
                <a:solidFill>
                  <a:srgbClr val="C00000"/>
                </a:solidFill>
              </a:rPr>
              <a:t>exceed vacancies  (common)  and too tight when vacancies exceed </a:t>
            </a:r>
          </a:p>
          <a:p>
            <a:r>
              <a:rPr lang="en-US" sz="2200" dirty="0">
                <a:solidFill>
                  <a:srgbClr val="C00000"/>
                </a:solidFill>
              </a:rPr>
              <a:t>unemployed (rare)</a:t>
            </a:r>
          </a:p>
        </p:txBody>
      </p:sp>
    </p:spTree>
    <p:extLst>
      <p:ext uri="{BB962C8B-B14F-4D97-AF65-F5344CB8AC3E}">
        <p14:creationId xmlns:p14="http://schemas.microsoft.com/office/powerpoint/2010/main" val="352841955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40080" y="411480"/>
            <a:ext cx="7863840" cy="6035040"/>
          </a:xfrm>
          <a:solidFill>
            <a:schemeClr val="bg1"/>
          </a:solidFill>
        </p:spPr>
        <p:txBody>
          <a:bodyPr tIns="0" bIns="0">
            <a:noAutofit/>
          </a:bodyPr>
          <a:lstStyle/>
          <a:p>
            <a:pPr marL="0" indent="0" algn="ctr">
              <a:spcBef>
                <a:spcPts val="1800"/>
              </a:spcBef>
              <a:buClr>
                <a:srgbClr val="0000FF"/>
              </a:buClr>
              <a:buNone/>
            </a:pPr>
            <a:r>
              <a:rPr lang="en-US" dirty="0">
                <a:solidFill>
                  <a:srgbClr val="003399"/>
                </a:solidFill>
              </a:rPr>
              <a:t>References</a:t>
            </a:r>
          </a:p>
          <a:p>
            <a:pPr marL="365760" indent="-365760">
              <a:spcBef>
                <a:spcPts val="2400"/>
              </a:spcBef>
              <a:buClr>
                <a:srgbClr val="003399"/>
              </a:buClr>
            </a:pPr>
            <a:r>
              <a:rPr lang="en-US" sz="2800" dirty="0">
                <a:hlinkClick r:id="rId3"/>
              </a:rPr>
              <a:t>CORE-The Economy</a:t>
            </a:r>
            <a:r>
              <a:rPr lang="en-US" sz="2800" dirty="0"/>
              <a:t>, Chapter 13.</a:t>
            </a:r>
          </a:p>
          <a:p>
            <a:pPr marL="365760" indent="-365760">
              <a:spcBef>
                <a:spcPts val="2400"/>
              </a:spcBef>
              <a:buClr>
                <a:srgbClr val="003399"/>
              </a:buClr>
            </a:pPr>
            <a:r>
              <a:rPr lang="en-US" sz="2800" dirty="0"/>
              <a:t>Principles of Economics, Chapters 17 and 18.</a:t>
            </a:r>
          </a:p>
        </p:txBody>
      </p:sp>
    </p:spTree>
    <p:extLst>
      <p:ext uri="{BB962C8B-B14F-4D97-AF65-F5344CB8AC3E}">
        <p14:creationId xmlns:p14="http://schemas.microsoft.com/office/powerpoint/2010/main" val="660115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40080" y="411480"/>
            <a:ext cx="7863840" cy="6035040"/>
          </a:xfrm>
          <a:solidFill>
            <a:schemeClr val="bg1"/>
          </a:solidFill>
        </p:spPr>
        <p:txBody>
          <a:bodyPr tIns="0" bIns="0">
            <a:noAutofit/>
          </a:bodyPr>
          <a:lstStyle/>
          <a:p>
            <a:pPr marL="0" indent="0" algn="ctr">
              <a:spcBef>
                <a:spcPts val="1800"/>
              </a:spcBef>
              <a:buClr>
                <a:srgbClr val="0000FF"/>
              </a:buClr>
              <a:buNone/>
            </a:pPr>
            <a:r>
              <a:rPr lang="en-US" dirty="0">
                <a:solidFill>
                  <a:srgbClr val="003399"/>
                </a:solidFill>
              </a:rPr>
              <a:t>Real Gross Domestic Product (Real GDP)</a:t>
            </a:r>
          </a:p>
          <a:p>
            <a:pPr marL="365760" indent="-365760">
              <a:spcBef>
                <a:spcPts val="3000"/>
              </a:spcBef>
              <a:buClr>
                <a:srgbClr val="003399"/>
              </a:buClr>
            </a:pPr>
            <a:r>
              <a:rPr lang="en-US" sz="2800" dirty="0"/>
              <a:t>The market value of the final goods and services newly produced in a country during some period of time, adjusted for price changes.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26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40080" y="411480"/>
            <a:ext cx="7863840" cy="6035040"/>
          </a:xfrm>
          <a:solidFill>
            <a:schemeClr val="bg1"/>
          </a:solidFill>
        </p:spPr>
        <p:txBody>
          <a:bodyPr tIns="0" bIns="0">
            <a:noAutofit/>
          </a:bodyPr>
          <a:lstStyle/>
          <a:p>
            <a:pPr marL="0" indent="0" algn="ctr">
              <a:spcBef>
                <a:spcPts val="1800"/>
              </a:spcBef>
              <a:buClr>
                <a:srgbClr val="0000FF"/>
              </a:buClr>
              <a:buNone/>
            </a:pPr>
            <a:r>
              <a:rPr lang="en-US" dirty="0">
                <a:solidFill>
                  <a:srgbClr val="003399"/>
                </a:solidFill>
              </a:rPr>
              <a:t>Economists’ Definition of “Real”</a:t>
            </a:r>
          </a:p>
          <a:p>
            <a:pPr marL="365760" indent="-365760">
              <a:spcBef>
                <a:spcPts val="3000"/>
              </a:spcBef>
              <a:buClr>
                <a:srgbClr val="003399"/>
              </a:buClr>
            </a:pPr>
            <a:r>
              <a:rPr lang="en-US" sz="2800" dirty="0"/>
              <a:t>Adjusted for changes in prices or equivalently, keeping prices constant</a:t>
            </a:r>
          </a:p>
          <a:p>
            <a:pPr marL="365760" indent="-365760">
              <a:spcBef>
                <a:spcPts val="2400"/>
              </a:spcBef>
              <a:buClr>
                <a:srgbClr val="003399"/>
              </a:buClr>
            </a:pPr>
            <a:r>
              <a:rPr lang="en-US" sz="2800" dirty="0">
                <a:solidFill>
                  <a:schemeClr val="tx1"/>
                </a:solidFill>
              </a:rPr>
              <a:t>Another way to say it:</a:t>
            </a:r>
            <a:r>
              <a:rPr lang="en-US" sz="2800" dirty="0"/>
              <a:t> Measured in terms of goods and services, rather than dollars.</a:t>
            </a:r>
            <a:endParaRPr lang="en-US" sz="2800" dirty="0">
              <a:solidFill>
                <a:schemeClr val="tx1"/>
              </a:solidFill>
            </a:endParaRPr>
          </a:p>
          <a:p>
            <a:pPr marL="365760" indent="-365760">
              <a:spcBef>
                <a:spcPts val="2400"/>
              </a:spcBef>
              <a:buClr>
                <a:srgbClr val="003399"/>
              </a:buClr>
            </a:pPr>
            <a:r>
              <a:rPr lang="en-US" sz="2800" dirty="0"/>
              <a:t>In contrast, “nominal” means measured in terms of dollars.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234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381000"/>
                <a:ext cx="7863840" cy="6035040"/>
              </a:xfrm>
              <a:solidFill>
                <a:schemeClr val="bg1"/>
              </a:solidFill>
            </p:spPr>
            <p:txBody>
              <a:bodyPr tIns="0" bIns="0">
                <a:noAutofit/>
              </a:bodyPr>
              <a:lstStyle/>
              <a:p>
                <a:pPr marL="0" indent="0" algn="ctr">
                  <a:spcBef>
                    <a:spcPts val="1800"/>
                  </a:spcBef>
                  <a:buClr>
                    <a:srgbClr val="0000FF"/>
                  </a:buClr>
                  <a:buNone/>
                </a:pPr>
                <a:r>
                  <a:rPr lang="en-US" b="1" i="1" dirty="0">
                    <a:solidFill>
                      <a:srgbClr val="003399"/>
                    </a:solidFill>
                  </a:rPr>
                  <a:t>Nominal</a:t>
                </a:r>
                <a:r>
                  <a:rPr lang="en-US" dirty="0">
                    <a:solidFill>
                      <a:srgbClr val="003399"/>
                    </a:solidFill>
                  </a:rPr>
                  <a:t> GDP</a:t>
                </a:r>
              </a:p>
              <a:p>
                <a:pPr marL="365760" indent="-365760">
                  <a:spcBef>
                    <a:spcPts val="1800"/>
                  </a:spcBef>
                  <a:buClr>
                    <a:srgbClr val="003399"/>
                  </a:buClr>
                </a:pPr>
                <a:r>
                  <a:rPr lang="en-US" sz="2700" dirty="0"/>
                  <a:t>Nominal GDP: The market value of the final goods and services newly produced in a country during some period of time, </a:t>
                </a:r>
                <a:r>
                  <a:rPr lang="en-US" sz="2700" b="1" i="1" u="sng" dirty="0"/>
                  <a:t>not</a:t>
                </a:r>
                <a:r>
                  <a:rPr lang="en-US" sz="2700" dirty="0"/>
                  <a:t> adjusted for price changes.</a:t>
                </a:r>
              </a:p>
              <a:p>
                <a:pPr marL="365760" indent="-365760">
                  <a:spcBef>
                    <a:spcPts val="1800"/>
                  </a:spcBef>
                  <a:buClr>
                    <a:srgbClr val="003399"/>
                  </a:buClr>
                </a:pPr>
                <a:r>
                  <a:rPr lang="en-US" sz="2700" dirty="0">
                    <a:solidFill>
                      <a:schemeClr val="tx1"/>
                    </a:solidFill>
                  </a:rPr>
                  <a:t>Thus, for the United States, it is measured in dollars.</a:t>
                </a:r>
              </a:p>
              <a:p>
                <a:pPr marL="365760" indent="-365760">
                  <a:spcBef>
                    <a:spcPts val="1800"/>
                  </a:spcBef>
                  <a:buClr>
                    <a:srgbClr val="003399"/>
                  </a:buClr>
                </a:pPr>
                <a:r>
                  <a:rPr lang="en-US" sz="2700" dirty="0"/>
                  <a:t>Example: Nominal GDP in 2022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7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7"/>
                          </m:rPr>
                          <a:rPr lang="en-US" sz="2700" b="0" i="0" smtClean="0">
                            <a:latin typeface="Cambria Math"/>
                          </a:rPr>
                          <m:t>i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7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700" b="0" i="0" smtClean="0">
                                <a:latin typeface="Cambria Math"/>
                              </a:rPr>
                              <m:t>P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700" b="0" i="0" smtClean="0">
                                <a:latin typeface="Cambria Math"/>
                              </a:rPr>
                              <m:t>i</m:t>
                            </m:r>
                            <m:r>
                              <a:rPr lang="en-US" sz="2700" b="0" i="0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sz="2700" b="0" i="1" smtClean="0">
                                <a:latin typeface="Cambria Math"/>
                              </a:rPr>
                              <m:t>20</m:t>
                            </m:r>
                            <m:r>
                              <a:rPr lang="en-US" sz="2700" b="0" i="1" smtClean="0">
                                <a:latin typeface="Cambria Math" panose="02040503050406030204" pitchFamily="18" charset="0"/>
                              </a:rPr>
                              <m:t>22</m:t>
                            </m:r>
                          </m:sub>
                        </m:sSub>
                        <m:r>
                          <a:rPr lang="en-US" sz="2700" b="0" i="0" smtClean="0">
                            <a:latin typeface="Cambria Math"/>
                          </a:rPr>
                          <m:t>•</m:t>
                        </m:r>
                        <m:sSub>
                          <m:sSubPr>
                            <m:ctrlPr>
                              <a:rPr lang="en-US" sz="27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700" b="0" i="0" smtClean="0">
                                <a:latin typeface="Cambria Math"/>
                              </a:rPr>
                              <m:t>Q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700" b="0" i="0" smtClean="0">
                                <a:latin typeface="Cambria Math"/>
                              </a:rPr>
                              <m:t>i</m:t>
                            </m:r>
                            <m:r>
                              <a:rPr lang="en-US" sz="2700" b="0" i="0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sz="2700" b="0" i="1" smtClean="0">
                                <a:latin typeface="Cambria Math"/>
                              </a:rPr>
                              <m:t>20</m:t>
                            </m:r>
                            <m:r>
                              <a:rPr lang="en-US" sz="2700" b="0" i="1" smtClean="0">
                                <a:latin typeface="Cambria Math" panose="02040503050406030204" pitchFamily="18" charset="0"/>
                              </a:rPr>
                              <m:t>22</m:t>
                            </m:r>
                          </m:sub>
                        </m:sSub>
                        <m:r>
                          <a:rPr lang="en-US" sz="2700" b="0" i="0" smtClean="0">
                            <a:latin typeface="Cambria Math"/>
                          </a:rPr>
                          <m:t>,</m:t>
                        </m:r>
                      </m:e>
                    </m:nary>
                  </m:oMath>
                </a14:m>
                <a:endParaRPr lang="en-US" sz="2700" dirty="0">
                  <a:solidFill>
                    <a:schemeClr val="tx1"/>
                  </a:solidFill>
                </a:endParaRPr>
              </a:p>
              <a:p>
                <a:pPr marL="0" indent="0">
                  <a:spcBef>
                    <a:spcPts val="1800"/>
                  </a:spcBef>
                  <a:buClr>
                    <a:srgbClr val="003399"/>
                  </a:buClr>
                  <a:buNone/>
                </a:pPr>
                <a:r>
                  <a:rPr lang="en-US" sz="2700" dirty="0"/>
                  <a:t>where i represents each possible good in the economy (and ∑ is the symbol for a sum).</a:t>
                </a:r>
              </a:p>
              <a:p>
                <a:pPr marL="365760" indent="-365760">
                  <a:spcBef>
                    <a:spcPts val="1800"/>
                  </a:spcBef>
                  <a:buClr>
                    <a:srgbClr val="003399"/>
                  </a:buClr>
                </a:pPr>
                <a:r>
                  <a:rPr lang="en-US" sz="2700" dirty="0"/>
                  <a:t>Note that we use 2022 prices in computing 2022 nominal GDP, 2021 prices in computing 2021 nominal GDP, ….</a:t>
                </a:r>
                <a:endParaRPr lang="en-US" sz="27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381000"/>
                <a:ext cx="7863840" cy="6035040"/>
              </a:xfrm>
              <a:blipFill>
                <a:blip r:embed="rId3"/>
                <a:stretch>
                  <a:fillRect l="-1473" t="-2121" r="-1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3162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640080" y="0"/>
                <a:ext cx="7863840" cy="6035040"/>
              </a:xfrm>
              <a:solidFill>
                <a:schemeClr val="bg1"/>
              </a:solidFill>
            </p:spPr>
            <p:txBody>
              <a:bodyPr tIns="0" bIns="0">
                <a:noAutofit/>
              </a:bodyPr>
              <a:lstStyle/>
              <a:p>
                <a:pPr marL="0" indent="0" algn="ctr">
                  <a:spcBef>
                    <a:spcPts val="1800"/>
                  </a:spcBef>
                  <a:buClr>
                    <a:srgbClr val="0000FF"/>
                  </a:buClr>
                  <a:buNone/>
                </a:pPr>
                <a:r>
                  <a:rPr lang="en-US" dirty="0">
                    <a:solidFill>
                      <a:srgbClr val="003399"/>
                    </a:solidFill>
                  </a:rPr>
                  <a:t>Calculating </a:t>
                </a:r>
                <a:r>
                  <a:rPr lang="en-US" b="1" i="1" dirty="0">
                    <a:solidFill>
                      <a:srgbClr val="003399"/>
                    </a:solidFill>
                  </a:rPr>
                  <a:t>Real</a:t>
                </a:r>
                <a:r>
                  <a:rPr lang="en-US" dirty="0">
                    <a:solidFill>
                      <a:srgbClr val="003399"/>
                    </a:solidFill>
                  </a:rPr>
                  <a:t> GDP</a:t>
                </a:r>
              </a:p>
              <a:p>
                <a:pPr lvl="0">
                  <a:spcBef>
                    <a:spcPts val="1800"/>
                  </a:spcBef>
                  <a:buClr>
                    <a:srgbClr val="003399"/>
                  </a:buClr>
                </a:pPr>
                <a:r>
                  <a:rPr lang="en-US" sz="2800" dirty="0"/>
                  <a:t>Problem is that prices for same goods change from year to year. </a:t>
                </a:r>
              </a:p>
              <a:p>
                <a:pPr lvl="0">
                  <a:spcBef>
                    <a:spcPts val="1800"/>
                  </a:spcBef>
                  <a:buClr>
                    <a:srgbClr val="003399"/>
                  </a:buClr>
                </a:pPr>
                <a:r>
                  <a:rPr lang="en-US" sz="2800" dirty="0"/>
                  <a:t>Need to use the same prices to control for price changes. We typically use the prices for a base year.</a:t>
                </a:r>
              </a:p>
              <a:p>
                <a:pPr lvl="0">
                  <a:spcBef>
                    <a:spcPts val="1800"/>
                  </a:spcBef>
                  <a:buClr>
                    <a:srgbClr val="003399"/>
                  </a:buClr>
                </a:pPr>
                <a:r>
                  <a:rPr lang="en-US" sz="2800" dirty="0"/>
                  <a:t>Example: If 2022 is the base year:</a:t>
                </a:r>
              </a:p>
              <a:p>
                <a:pPr marL="0" indent="0" algn="ctr">
                  <a:spcBef>
                    <a:spcPts val="1800"/>
                  </a:spcBef>
                  <a:buNone/>
                </a:pPr>
                <a:r>
                  <a:rPr lang="en-US" sz="2800" dirty="0"/>
                  <a:t>2023 real GDP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</a:rPr>
                          <m:t>i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/>
                              </a:rPr>
                              <m:t>P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/>
                              </a:rPr>
                              <m:t>i</m:t>
                            </m:r>
                            <m:r>
                              <a:rPr lang="en-US" sz="2800">
                                <a:latin typeface="Cambria Math"/>
                              </a:rPr>
                              <m:t>,20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>
                            <a:latin typeface="Cambria Math"/>
                          </a:rPr>
                          <m:t>•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/>
                              </a:rPr>
                              <m:t>Q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/>
                              </a:rPr>
                              <m:t>i</m:t>
                            </m:r>
                            <m:r>
                              <a:rPr lang="en-US" sz="2800">
                                <a:latin typeface="Cambria Math"/>
                              </a:rPr>
                              <m:t>,</m:t>
                            </m:r>
                            <m:r>
                              <a:rPr lang="en-US" sz="2800" i="1" smtClean="0">
                                <a:latin typeface="Cambria Math"/>
                              </a:rPr>
                              <m:t>20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2800" i="1">
                            <a:latin typeface="Cambria Math"/>
                          </a:rPr>
                          <m:t>.</m:t>
                        </m:r>
                      </m:e>
                    </m:nary>
                  </m:oMath>
                </a14:m>
                <a:endParaRPr lang="en-US" sz="2800" dirty="0"/>
              </a:p>
              <a:p>
                <a:pPr marL="365760" lvl="0" indent="-365760">
                  <a:spcBef>
                    <a:spcPts val="2000"/>
                  </a:spcBef>
                  <a:buClr>
                    <a:srgbClr val="003399"/>
                  </a:buClr>
                </a:pPr>
                <a:r>
                  <a:rPr lang="en-US" sz="2800" dirty="0"/>
                  <a:t>If 2022 is the base year, 2023 real GDP is value of the final goods and services newly produced in the United States in 2023 using 2022 prices</a:t>
                </a:r>
              </a:p>
              <a:p>
                <a:pPr marL="365760" lvl="0" indent="-365760">
                  <a:spcBef>
                    <a:spcPts val="2000"/>
                  </a:spcBef>
                  <a:buClr>
                    <a:srgbClr val="003399"/>
                  </a:buClr>
                </a:pPr>
                <a:r>
                  <a:rPr lang="en-US" sz="2800" dirty="0"/>
                  <a:t>2023 real GDP is comparable to 2022 GDP</a:t>
                </a:r>
              </a:p>
            </p:txBody>
          </p:sp>
        </mc:Choice>
        <mc:Fallback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0080" y="0"/>
                <a:ext cx="7863840" cy="6035040"/>
              </a:xfrm>
              <a:blipFill>
                <a:blip r:embed="rId3"/>
                <a:stretch>
                  <a:fillRect l="-1452" t="-2101" r="-2581" b="-13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2867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640080" y="411480"/>
                <a:ext cx="7863840" cy="6035040"/>
              </a:xfrm>
              <a:solidFill>
                <a:schemeClr val="bg1"/>
              </a:solidFill>
            </p:spPr>
            <p:txBody>
              <a:bodyPr tIns="0" bIns="0">
                <a:noAutofit/>
              </a:bodyPr>
              <a:lstStyle/>
              <a:p>
                <a:pPr marL="0" indent="0" algn="ctr">
                  <a:spcBef>
                    <a:spcPts val="1800"/>
                  </a:spcBef>
                  <a:buClr>
                    <a:srgbClr val="0000FF"/>
                  </a:buClr>
                  <a:buNone/>
                </a:pPr>
                <a:r>
                  <a:rPr lang="en-US" dirty="0">
                    <a:solidFill>
                      <a:srgbClr val="003399"/>
                    </a:solidFill>
                  </a:rPr>
                  <a:t>Growth Rate of Real GDP</a:t>
                </a:r>
              </a:p>
              <a:p>
                <a:pPr marL="365760" indent="-365760">
                  <a:spcBef>
                    <a:spcPts val="3000"/>
                  </a:spcBef>
                  <a:buClr>
                    <a:srgbClr val="003399"/>
                  </a:buClr>
                </a:pPr>
                <a:r>
                  <a:rPr lang="en-US" sz="2800" dirty="0"/>
                  <a:t>The percentage change in real GDP from one year to the next.</a:t>
                </a:r>
              </a:p>
              <a:p>
                <a:pPr marL="365760" indent="-365760">
                  <a:spcBef>
                    <a:spcPts val="2400"/>
                  </a:spcBef>
                  <a:buClr>
                    <a:srgbClr val="003399"/>
                  </a:buClr>
                </a:pPr>
                <a:r>
                  <a:rPr lang="en-US" sz="2800" dirty="0"/>
                  <a:t>Note on percentage changes:</a:t>
                </a:r>
              </a:p>
              <a:p>
                <a:pPr marL="731520" indent="-365760">
                  <a:spcBef>
                    <a:spcPts val="1800"/>
                  </a:spcBef>
                  <a:buClr>
                    <a:srgbClr val="003399"/>
                  </a:buClr>
                </a:pPr>
                <a:r>
                  <a:rPr lang="en-US" sz="2800" dirty="0"/>
                  <a:t>Let X be some variable, and let subscripts denote time periods.</a:t>
                </a:r>
              </a:p>
              <a:p>
                <a:pPr marL="731520" indent="-365760">
                  <a:spcBef>
                    <a:spcPts val="1800"/>
                  </a:spcBef>
                  <a:buClr>
                    <a:srgbClr val="003399"/>
                  </a:buClr>
                </a:pPr>
                <a:r>
                  <a:rPr lang="en-US" sz="2800" dirty="0"/>
                  <a:t>Then the percentage change in X from period </a:t>
                </a:r>
              </a:p>
              <a:p>
                <a:pPr marL="731520" indent="0">
                  <a:spcBef>
                    <a:spcPts val="0"/>
                  </a:spcBef>
                  <a:buClr>
                    <a:srgbClr val="003399"/>
                  </a:buClr>
                  <a:buNone/>
                </a:pPr>
                <a:r>
                  <a:rPr lang="en-US" sz="2800" dirty="0"/>
                  <a:t>t − 1 to period t is defined as:</a:t>
                </a:r>
              </a:p>
              <a:p>
                <a:pPr marL="0" indent="0">
                  <a:lnSpc>
                    <a:spcPct val="50000"/>
                  </a:lnSpc>
                  <a:spcBef>
                    <a:spcPts val="0"/>
                  </a:spcBef>
                  <a:buClr>
                    <a:srgbClr val="003399"/>
                  </a:buClr>
                  <a:buNone/>
                </a:pPr>
                <a:endParaRPr lang="en-US" sz="2800" dirty="0"/>
              </a:p>
              <a:p>
                <a:pPr marL="0" indent="0">
                  <a:spcBef>
                    <a:spcPts val="0"/>
                  </a:spcBef>
                  <a:buClr>
                    <a:srgbClr val="003399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sub>
                          </m:sSub>
                          <m:r>
                            <a:rPr lang="en-US" sz="2800" i="0">
                              <a:latin typeface="Cambria Math"/>
                            </a:rPr>
                            <m:t> − 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  <m: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den>
                      </m:f>
                      <m:r>
                        <a:rPr lang="en-US" sz="2800" i="0">
                          <a:latin typeface="Cambria Math"/>
                        </a:rPr>
                        <m:t>•100.</m:t>
                      </m:r>
                    </m:oMath>
                  </m:oMathPara>
                </a14:m>
                <a:endParaRPr lang="en-US" sz="2800" dirty="0"/>
              </a:p>
              <a:p>
                <a:pPr marL="0" indent="0">
                  <a:spcBef>
                    <a:spcPts val="1800"/>
                  </a:spcBef>
                  <a:buClr>
                    <a:srgbClr val="003399"/>
                  </a:buClr>
                  <a:buNone/>
                </a:pPr>
                <a:endParaRPr lang="en-US" sz="2800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0080" y="411480"/>
                <a:ext cx="7863840" cy="6035040"/>
              </a:xfrm>
              <a:blipFill>
                <a:blip r:embed="rId3"/>
                <a:stretch>
                  <a:fillRect l="-1395" t="-2121" r="-5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11475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3459</Words>
  <Application>Microsoft Macintosh PowerPoint</Application>
  <PresentationFormat>On-screen Show (4:3)</PresentationFormat>
  <Paragraphs>330</Paragraphs>
  <Slides>47</Slides>
  <Notes>46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1" baseType="lpstr">
      <vt:lpstr>Arial</vt:lpstr>
      <vt:lpstr>Calibri</vt:lpstr>
      <vt:lpstr>Cambria Math</vt:lpstr>
      <vt:lpstr>Office Theme</vt:lpstr>
      <vt:lpstr>Lecture 14 Macroeconomic measurement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2011-01-19T08:19:55Z</dcterms:created>
  <dcterms:modified xsi:type="dcterms:W3CDTF">2024-10-30T21:48:57Z</dcterms:modified>
</cp:coreProperties>
</file>