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39.xml" ContentType="application/vnd.openxmlformats-officedocument.presentationml.notesSlide+xml"/>
  <Override PartName="/ppt/charts/chart2.xml" ContentType="application/vnd.openxmlformats-officedocument.drawingml.chart+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68" r:id="rId1"/>
  </p:sldMasterIdLst>
  <p:notesMasterIdLst>
    <p:notesMasterId r:id="rId71"/>
  </p:notesMasterIdLst>
  <p:handoutMasterIdLst>
    <p:handoutMasterId r:id="rId72"/>
  </p:handoutMasterIdLst>
  <p:sldIdLst>
    <p:sldId id="778" r:id="rId2"/>
    <p:sldId id="1086" r:id="rId3"/>
    <p:sldId id="1656" r:id="rId4"/>
    <p:sldId id="1639" r:id="rId5"/>
    <p:sldId id="1646" r:id="rId6"/>
    <p:sldId id="1659" r:id="rId7"/>
    <p:sldId id="1641" r:id="rId8"/>
    <p:sldId id="1499" r:id="rId9"/>
    <p:sldId id="1505" r:id="rId10"/>
    <p:sldId id="1546" r:id="rId11"/>
    <p:sldId id="1619" r:id="rId12"/>
    <p:sldId id="1556" r:id="rId13"/>
    <p:sldId id="1700" r:id="rId14"/>
    <p:sldId id="1558" r:id="rId15"/>
    <p:sldId id="1616" r:id="rId16"/>
    <p:sldId id="1713" r:id="rId17"/>
    <p:sldId id="1701" r:id="rId18"/>
    <p:sldId id="1560" r:id="rId19"/>
    <p:sldId id="1561" r:id="rId20"/>
    <p:sldId id="1628" r:id="rId21"/>
    <p:sldId id="1563" r:id="rId22"/>
    <p:sldId id="1703" r:id="rId23"/>
    <p:sldId id="1714" r:id="rId24"/>
    <p:sldId id="1622" r:id="rId25"/>
    <p:sldId id="1629" r:id="rId26"/>
    <p:sldId id="1702" r:id="rId27"/>
    <p:sldId id="1566" r:id="rId28"/>
    <p:sldId id="1568" r:id="rId29"/>
    <p:sldId id="1699" r:id="rId30"/>
    <p:sldId id="1567" r:id="rId31"/>
    <p:sldId id="1590" r:id="rId32"/>
    <p:sldId id="1569" r:id="rId33"/>
    <p:sldId id="1601" r:id="rId34"/>
    <p:sldId id="1575" r:id="rId35"/>
    <p:sldId id="1591" r:id="rId36"/>
    <p:sldId id="1602" r:id="rId37"/>
    <p:sldId id="1638" r:id="rId38"/>
    <p:sldId id="1626" r:id="rId39"/>
    <p:sldId id="1603" r:id="rId40"/>
    <p:sldId id="1576" r:id="rId41"/>
    <p:sldId id="1593" r:id="rId42"/>
    <p:sldId id="1578" r:id="rId43"/>
    <p:sldId id="1594" r:id="rId44"/>
    <p:sldId id="1657" r:id="rId45"/>
    <p:sldId id="1658" r:id="rId46"/>
    <p:sldId id="1643" r:id="rId47"/>
    <p:sldId id="1627" r:id="rId48"/>
    <p:sldId id="1652" r:id="rId49"/>
    <p:sldId id="1708" r:id="rId50"/>
    <p:sldId id="1595" r:id="rId51"/>
    <p:sldId id="1604" r:id="rId52"/>
    <p:sldId id="1705" r:id="rId53"/>
    <p:sldId id="1704" r:id="rId54"/>
    <p:sldId id="1583" r:id="rId55"/>
    <p:sldId id="1584" r:id="rId56"/>
    <p:sldId id="1600" r:id="rId57"/>
    <p:sldId id="1581" r:id="rId58"/>
    <p:sldId id="1630" r:id="rId59"/>
    <p:sldId id="1582" r:id="rId60"/>
    <p:sldId id="1597" r:id="rId61"/>
    <p:sldId id="1605" r:id="rId62"/>
    <p:sldId id="1585" r:id="rId63"/>
    <p:sldId id="1010" r:id="rId64"/>
    <p:sldId id="1587" r:id="rId65"/>
    <p:sldId id="1606" r:id="rId66"/>
    <p:sldId id="1611" r:id="rId67"/>
    <p:sldId id="1706" r:id="rId68"/>
    <p:sldId id="1711" r:id="rId69"/>
    <p:sldId id="1304" r:id="rId7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863D"/>
    <a:srgbClr val="CC0000"/>
    <a:srgbClr val="A50021"/>
    <a:srgbClr val="660066"/>
    <a:srgbClr val="CC3300"/>
    <a:srgbClr val="FF0066"/>
    <a:srgbClr val="1F497D"/>
    <a:srgbClr val="0000CC"/>
    <a:srgbClr val="C705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96" autoAdjust="0"/>
    <p:restoredTop sz="94626" autoAdjust="0"/>
  </p:normalViewPr>
  <p:slideViewPr>
    <p:cSldViewPr>
      <p:cViewPr varScale="1">
        <p:scale>
          <a:sx n="121" d="100"/>
          <a:sy n="121" d="100"/>
        </p:scale>
        <p:origin x="1952" y="168"/>
      </p:cViewPr>
      <p:guideLst>
        <p:guide orient="horz" pos="2160"/>
        <p:guide pos="2880"/>
      </p:guideLst>
    </p:cSldViewPr>
  </p:slideViewPr>
  <p:notesTextViewPr>
    <p:cViewPr>
      <p:scale>
        <a:sx n="100" d="100"/>
        <a:sy n="100" d="100"/>
      </p:scale>
      <p:origin x="0" y="0"/>
    </p:cViewPr>
  </p:notesTextViewPr>
  <p:notesViewPr>
    <p:cSldViewPr>
      <p:cViewPr varScale="1">
        <p:scale>
          <a:sx n="83" d="100"/>
          <a:sy n="83" d="100"/>
        </p:scale>
        <p:origin x="3810" y="10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Christy\Documents\Econ2\Lecture%2021%20Planned%20Aggregate%20Expenditure%20and%20Output\DJIA.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Christy\Documents\Econ2\Lecture%2021%20Planned%20Aggregate%20Expenditure%20and%20Output\GDP.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963616093127245"/>
          <c:y val="4.4580432880672524E-2"/>
          <c:w val="0.84914470326625835"/>
          <c:h val="0.78826434059872952"/>
        </c:manualLayout>
      </c:layout>
      <c:lineChart>
        <c:grouping val="standard"/>
        <c:varyColors val="0"/>
        <c:ser>
          <c:idx val="0"/>
          <c:order val="0"/>
          <c:spPr>
            <a:ln w="25400">
              <a:solidFill>
                <a:srgbClr val="003399"/>
              </a:solidFill>
            </a:ln>
          </c:spPr>
          <c:marker>
            <c:symbol val="none"/>
          </c:marker>
          <c:cat>
            <c:numRef>
              <c:f>M1109BUSM293NNBR!$C$33:$C$285</c:f>
              <c:numCache>
                <c:formatCode>mmm\-yy</c:formatCode>
                <c:ptCount val="253"/>
                <c:pt idx="0">
                  <c:v>5449</c:v>
                </c:pt>
                <c:pt idx="1">
                  <c:v>5480</c:v>
                </c:pt>
                <c:pt idx="2">
                  <c:v>5511</c:v>
                </c:pt>
                <c:pt idx="3">
                  <c:v>5539</c:v>
                </c:pt>
                <c:pt idx="4">
                  <c:v>5570</c:v>
                </c:pt>
                <c:pt idx="5">
                  <c:v>5600</c:v>
                </c:pt>
                <c:pt idx="6">
                  <c:v>5631</c:v>
                </c:pt>
                <c:pt idx="7">
                  <c:v>5661</c:v>
                </c:pt>
                <c:pt idx="8">
                  <c:v>5692</c:v>
                </c:pt>
                <c:pt idx="9">
                  <c:v>5723</c:v>
                </c:pt>
                <c:pt idx="10">
                  <c:v>5753</c:v>
                </c:pt>
                <c:pt idx="11">
                  <c:v>5784</c:v>
                </c:pt>
                <c:pt idx="12">
                  <c:v>5814</c:v>
                </c:pt>
                <c:pt idx="13">
                  <c:v>5845</c:v>
                </c:pt>
                <c:pt idx="14">
                  <c:v>5876</c:v>
                </c:pt>
                <c:pt idx="15">
                  <c:v>5905</c:v>
                </c:pt>
                <c:pt idx="16">
                  <c:v>5936</c:v>
                </c:pt>
                <c:pt idx="17">
                  <c:v>5966</c:v>
                </c:pt>
                <c:pt idx="18">
                  <c:v>5997</c:v>
                </c:pt>
                <c:pt idx="19">
                  <c:v>6027</c:v>
                </c:pt>
                <c:pt idx="20">
                  <c:v>6058</c:v>
                </c:pt>
                <c:pt idx="21">
                  <c:v>6089</c:v>
                </c:pt>
                <c:pt idx="22">
                  <c:v>6119</c:v>
                </c:pt>
                <c:pt idx="23">
                  <c:v>6150</c:v>
                </c:pt>
                <c:pt idx="24">
                  <c:v>6180</c:v>
                </c:pt>
                <c:pt idx="25">
                  <c:v>6211</c:v>
                </c:pt>
                <c:pt idx="26">
                  <c:v>6242</c:v>
                </c:pt>
                <c:pt idx="27">
                  <c:v>6270</c:v>
                </c:pt>
                <c:pt idx="28">
                  <c:v>6301</c:v>
                </c:pt>
                <c:pt idx="29">
                  <c:v>6331</c:v>
                </c:pt>
                <c:pt idx="30">
                  <c:v>6362</c:v>
                </c:pt>
                <c:pt idx="31">
                  <c:v>6392</c:v>
                </c:pt>
                <c:pt idx="32">
                  <c:v>6423</c:v>
                </c:pt>
                <c:pt idx="33">
                  <c:v>6454</c:v>
                </c:pt>
                <c:pt idx="34">
                  <c:v>6484</c:v>
                </c:pt>
                <c:pt idx="35">
                  <c:v>6515</c:v>
                </c:pt>
                <c:pt idx="36">
                  <c:v>6545</c:v>
                </c:pt>
                <c:pt idx="37">
                  <c:v>6576</c:v>
                </c:pt>
                <c:pt idx="38">
                  <c:v>6607</c:v>
                </c:pt>
                <c:pt idx="39">
                  <c:v>6635</c:v>
                </c:pt>
                <c:pt idx="40">
                  <c:v>6666</c:v>
                </c:pt>
                <c:pt idx="41">
                  <c:v>6696</c:v>
                </c:pt>
                <c:pt idx="42">
                  <c:v>6727</c:v>
                </c:pt>
                <c:pt idx="43">
                  <c:v>6757</c:v>
                </c:pt>
                <c:pt idx="44">
                  <c:v>6788</c:v>
                </c:pt>
                <c:pt idx="45">
                  <c:v>6819</c:v>
                </c:pt>
                <c:pt idx="46">
                  <c:v>6849</c:v>
                </c:pt>
                <c:pt idx="47">
                  <c:v>6880</c:v>
                </c:pt>
                <c:pt idx="48">
                  <c:v>6910</c:v>
                </c:pt>
                <c:pt idx="49">
                  <c:v>6941</c:v>
                </c:pt>
                <c:pt idx="50">
                  <c:v>6972</c:v>
                </c:pt>
                <c:pt idx="51">
                  <c:v>7000</c:v>
                </c:pt>
                <c:pt idx="52">
                  <c:v>7031</c:v>
                </c:pt>
                <c:pt idx="53">
                  <c:v>7061</c:v>
                </c:pt>
                <c:pt idx="54">
                  <c:v>7092</c:v>
                </c:pt>
                <c:pt idx="55">
                  <c:v>7122</c:v>
                </c:pt>
                <c:pt idx="56">
                  <c:v>7153</c:v>
                </c:pt>
                <c:pt idx="57">
                  <c:v>7184</c:v>
                </c:pt>
                <c:pt idx="58">
                  <c:v>7214</c:v>
                </c:pt>
                <c:pt idx="59">
                  <c:v>7245</c:v>
                </c:pt>
                <c:pt idx="60">
                  <c:v>7275</c:v>
                </c:pt>
                <c:pt idx="61">
                  <c:v>7306</c:v>
                </c:pt>
                <c:pt idx="62">
                  <c:v>7337</c:v>
                </c:pt>
                <c:pt idx="63">
                  <c:v>7366</c:v>
                </c:pt>
                <c:pt idx="64">
                  <c:v>7397</c:v>
                </c:pt>
                <c:pt idx="65">
                  <c:v>7427</c:v>
                </c:pt>
                <c:pt idx="66">
                  <c:v>7458</c:v>
                </c:pt>
                <c:pt idx="67">
                  <c:v>7488</c:v>
                </c:pt>
                <c:pt idx="68">
                  <c:v>7519</c:v>
                </c:pt>
                <c:pt idx="69">
                  <c:v>7550</c:v>
                </c:pt>
                <c:pt idx="70">
                  <c:v>7580</c:v>
                </c:pt>
                <c:pt idx="71">
                  <c:v>7611</c:v>
                </c:pt>
                <c:pt idx="72">
                  <c:v>7641</c:v>
                </c:pt>
                <c:pt idx="73">
                  <c:v>7672</c:v>
                </c:pt>
                <c:pt idx="74">
                  <c:v>7703</c:v>
                </c:pt>
                <c:pt idx="75">
                  <c:v>7731</c:v>
                </c:pt>
                <c:pt idx="76">
                  <c:v>7762</c:v>
                </c:pt>
                <c:pt idx="77">
                  <c:v>7792</c:v>
                </c:pt>
                <c:pt idx="78">
                  <c:v>7823</c:v>
                </c:pt>
                <c:pt idx="79">
                  <c:v>7853</c:v>
                </c:pt>
                <c:pt idx="80">
                  <c:v>7884</c:v>
                </c:pt>
                <c:pt idx="81">
                  <c:v>7915</c:v>
                </c:pt>
                <c:pt idx="82">
                  <c:v>7945</c:v>
                </c:pt>
                <c:pt idx="83">
                  <c:v>7976</c:v>
                </c:pt>
                <c:pt idx="84">
                  <c:v>8006</c:v>
                </c:pt>
                <c:pt idx="85">
                  <c:v>8037</c:v>
                </c:pt>
                <c:pt idx="86">
                  <c:v>8068</c:v>
                </c:pt>
                <c:pt idx="87">
                  <c:v>8096</c:v>
                </c:pt>
                <c:pt idx="88">
                  <c:v>8127</c:v>
                </c:pt>
                <c:pt idx="89">
                  <c:v>8157</c:v>
                </c:pt>
                <c:pt idx="90">
                  <c:v>8188</c:v>
                </c:pt>
                <c:pt idx="91">
                  <c:v>8218</c:v>
                </c:pt>
                <c:pt idx="92">
                  <c:v>8249</c:v>
                </c:pt>
                <c:pt idx="93">
                  <c:v>8280</c:v>
                </c:pt>
                <c:pt idx="94">
                  <c:v>8310</c:v>
                </c:pt>
                <c:pt idx="95">
                  <c:v>8341</c:v>
                </c:pt>
                <c:pt idx="96">
                  <c:v>8371</c:v>
                </c:pt>
                <c:pt idx="97">
                  <c:v>8402</c:v>
                </c:pt>
                <c:pt idx="98">
                  <c:v>8433</c:v>
                </c:pt>
                <c:pt idx="99">
                  <c:v>8461</c:v>
                </c:pt>
                <c:pt idx="100">
                  <c:v>8492</c:v>
                </c:pt>
                <c:pt idx="101">
                  <c:v>8522</c:v>
                </c:pt>
                <c:pt idx="102">
                  <c:v>8553</c:v>
                </c:pt>
                <c:pt idx="103">
                  <c:v>8583</c:v>
                </c:pt>
                <c:pt idx="104">
                  <c:v>8614</c:v>
                </c:pt>
                <c:pt idx="105">
                  <c:v>8645</c:v>
                </c:pt>
                <c:pt idx="106">
                  <c:v>8675</c:v>
                </c:pt>
                <c:pt idx="107">
                  <c:v>8706</c:v>
                </c:pt>
                <c:pt idx="108">
                  <c:v>8736</c:v>
                </c:pt>
                <c:pt idx="109">
                  <c:v>8767</c:v>
                </c:pt>
                <c:pt idx="110">
                  <c:v>8798</c:v>
                </c:pt>
                <c:pt idx="111">
                  <c:v>8827</c:v>
                </c:pt>
                <c:pt idx="112">
                  <c:v>8858</c:v>
                </c:pt>
                <c:pt idx="113">
                  <c:v>8888</c:v>
                </c:pt>
                <c:pt idx="114">
                  <c:v>8919</c:v>
                </c:pt>
                <c:pt idx="115">
                  <c:v>8949</c:v>
                </c:pt>
                <c:pt idx="116">
                  <c:v>8980</c:v>
                </c:pt>
                <c:pt idx="117">
                  <c:v>9011</c:v>
                </c:pt>
                <c:pt idx="118">
                  <c:v>9041</c:v>
                </c:pt>
                <c:pt idx="119">
                  <c:v>9072</c:v>
                </c:pt>
                <c:pt idx="120">
                  <c:v>9102</c:v>
                </c:pt>
                <c:pt idx="121">
                  <c:v>9133</c:v>
                </c:pt>
                <c:pt idx="122">
                  <c:v>9164</c:v>
                </c:pt>
                <c:pt idx="123">
                  <c:v>9192</c:v>
                </c:pt>
                <c:pt idx="124">
                  <c:v>9223</c:v>
                </c:pt>
                <c:pt idx="125">
                  <c:v>9253</c:v>
                </c:pt>
                <c:pt idx="126">
                  <c:v>9284</c:v>
                </c:pt>
                <c:pt idx="127">
                  <c:v>9314</c:v>
                </c:pt>
                <c:pt idx="128">
                  <c:v>9345</c:v>
                </c:pt>
                <c:pt idx="129">
                  <c:v>9376</c:v>
                </c:pt>
                <c:pt idx="130">
                  <c:v>9406</c:v>
                </c:pt>
                <c:pt idx="131">
                  <c:v>9437</c:v>
                </c:pt>
                <c:pt idx="132">
                  <c:v>9467</c:v>
                </c:pt>
                <c:pt idx="133">
                  <c:v>9498</c:v>
                </c:pt>
                <c:pt idx="134">
                  <c:v>9529</c:v>
                </c:pt>
                <c:pt idx="135">
                  <c:v>9557</c:v>
                </c:pt>
                <c:pt idx="136">
                  <c:v>9588</c:v>
                </c:pt>
                <c:pt idx="137">
                  <c:v>9618</c:v>
                </c:pt>
                <c:pt idx="138">
                  <c:v>9649</c:v>
                </c:pt>
                <c:pt idx="139">
                  <c:v>9679</c:v>
                </c:pt>
                <c:pt idx="140">
                  <c:v>9710</c:v>
                </c:pt>
                <c:pt idx="141">
                  <c:v>9741</c:v>
                </c:pt>
                <c:pt idx="142">
                  <c:v>9771</c:v>
                </c:pt>
                <c:pt idx="143">
                  <c:v>9802</c:v>
                </c:pt>
                <c:pt idx="144">
                  <c:v>9832</c:v>
                </c:pt>
                <c:pt idx="145">
                  <c:v>9863</c:v>
                </c:pt>
                <c:pt idx="146">
                  <c:v>9894</c:v>
                </c:pt>
                <c:pt idx="147">
                  <c:v>9922</c:v>
                </c:pt>
                <c:pt idx="148">
                  <c:v>9953</c:v>
                </c:pt>
                <c:pt idx="149">
                  <c:v>9983</c:v>
                </c:pt>
                <c:pt idx="150">
                  <c:v>10014</c:v>
                </c:pt>
                <c:pt idx="151">
                  <c:v>10044</c:v>
                </c:pt>
                <c:pt idx="152">
                  <c:v>10075</c:v>
                </c:pt>
                <c:pt idx="153">
                  <c:v>10106</c:v>
                </c:pt>
                <c:pt idx="154">
                  <c:v>10136</c:v>
                </c:pt>
                <c:pt idx="155">
                  <c:v>10167</c:v>
                </c:pt>
                <c:pt idx="156">
                  <c:v>10197</c:v>
                </c:pt>
                <c:pt idx="157">
                  <c:v>10228</c:v>
                </c:pt>
                <c:pt idx="158">
                  <c:v>10259</c:v>
                </c:pt>
                <c:pt idx="159">
                  <c:v>10288</c:v>
                </c:pt>
                <c:pt idx="160">
                  <c:v>10319</c:v>
                </c:pt>
                <c:pt idx="161">
                  <c:v>10349</c:v>
                </c:pt>
                <c:pt idx="162">
                  <c:v>10380</c:v>
                </c:pt>
                <c:pt idx="163">
                  <c:v>10410</c:v>
                </c:pt>
                <c:pt idx="164">
                  <c:v>10441</c:v>
                </c:pt>
                <c:pt idx="165">
                  <c:v>10472</c:v>
                </c:pt>
                <c:pt idx="166">
                  <c:v>10502</c:v>
                </c:pt>
                <c:pt idx="167">
                  <c:v>10533</c:v>
                </c:pt>
                <c:pt idx="168">
                  <c:v>10563</c:v>
                </c:pt>
                <c:pt idx="169">
                  <c:v>10594</c:v>
                </c:pt>
                <c:pt idx="170">
                  <c:v>10625</c:v>
                </c:pt>
                <c:pt idx="171">
                  <c:v>10653</c:v>
                </c:pt>
                <c:pt idx="172">
                  <c:v>10684</c:v>
                </c:pt>
                <c:pt idx="173">
                  <c:v>10714</c:v>
                </c:pt>
                <c:pt idx="174">
                  <c:v>10745</c:v>
                </c:pt>
                <c:pt idx="175">
                  <c:v>10775</c:v>
                </c:pt>
                <c:pt idx="176">
                  <c:v>10806</c:v>
                </c:pt>
                <c:pt idx="177">
                  <c:v>10837</c:v>
                </c:pt>
                <c:pt idx="178">
                  <c:v>10867</c:v>
                </c:pt>
                <c:pt idx="179">
                  <c:v>10898</c:v>
                </c:pt>
                <c:pt idx="180">
                  <c:v>10928</c:v>
                </c:pt>
                <c:pt idx="181">
                  <c:v>10959</c:v>
                </c:pt>
                <c:pt idx="182">
                  <c:v>10990</c:v>
                </c:pt>
                <c:pt idx="183">
                  <c:v>11018</c:v>
                </c:pt>
                <c:pt idx="184">
                  <c:v>11049</c:v>
                </c:pt>
                <c:pt idx="185">
                  <c:v>11079</c:v>
                </c:pt>
                <c:pt idx="186">
                  <c:v>11110</c:v>
                </c:pt>
                <c:pt idx="187">
                  <c:v>11140</c:v>
                </c:pt>
                <c:pt idx="188">
                  <c:v>11171</c:v>
                </c:pt>
                <c:pt idx="189">
                  <c:v>11202</c:v>
                </c:pt>
                <c:pt idx="190">
                  <c:v>11232</c:v>
                </c:pt>
                <c:pt idx="191">
                  <c:v>11263</c:v>
                </c:pt>
                <c:pt idx="192">
                  <c:v>11293</c:v>
                </c:pt>
                <c:pt idx="193">
                  <c:v>11324</c:v>
                </c:pt>
                <c:pt idx="194">
                  <c:v>11355</c:v>
                </c:pt>
                <c:pt idx="195">
                  <c:v>11383</c:v>
                </c:pt>
                <c:pt idx="196">
                  <c:v>11414</c:v>
                </c:pt>
                <c:pt idx="197">
                  <c:v>11444</c:v>
                </c:pt>
                <c:pt idx="198">
                  <c:v>11475</c:v>
                </c:pt>
                <c:pt idx="199">
                  <c:v>11505</c:v>
                </c:pt>
                <c:pt idx="200">
                  <c:v>11536</c:v>
                </c:pt>
                <c:pt idx="201">
                  <c:v>11567</c:v>
                </c:pt>
                <c:pt idx="202">
                  <c:v>11597</c:v>
                </c:pt>
                <c:pt idx="203">
                  <c:v>11628</c:v>
                </c:pt>
                <c:pt idx="204">
                  <c:v>11658</c:v>
                </c:pt>
                <c:pt idx="205">
                  <c:v>11689</c:v>
                </c:pt>
                <c:pt idx="206">
                  <c:v>11720</c:v>
                </c:pt>
                <c:pt idx="207">
                  <c:v>11749</c:v>
                </c:pt>
                <c:pt idx="208">
                  <c:v>11780</c:v>
                </c:pt>
                <c:pt idx="209">
                  <c:v>11810</c:v>
                </c:pt>
                <c:pt idx="210">
                  <c:v>11841</c:v>
                </c:pt>
                <c:pt idx="211">
                  <c:v>11871</c:v>
                </c:pt>
                <c:pt idx="212">
                  <c:v>11902</c:v>
                </c:pt>
                <c:pt idx="213">
                  <c:v>11933</c:v>
                </c:pt>
                <c:pt idx="214">
                  <c:v>11963</c:v>
                </c:pt>
                <c:pt idx="215">
                  <c:v>11994</c:v>
                </c:pt>
                <c:pt idx="216">
                  <c:v>12024</c:v>
                </c:pt>
                <c:pt idx="217">
                  <c:v>12055</c:v>
                </c:pt>
                <c:pt idx="218">
                  <c:v>12086</c:v>
                </c:pt>
                <c:pt idx="219">
                  <c:v>12114</c:v>
                </c:pt>
                <c:pt idx="220">
                  <c:v>12145</c:v>
                </c:pt>
                <c:pt idx="221">
                  <c:v>12175</c:v>
                </c:pt>
                <c:pt idx="222">
                  <c:v>12206</c:v>
                </c:pt>
                <c:pt idx="223">
                  <c:v>12236</c:v>
                </c:pt>
                <c:pt idx="224">
                  <c:v>12267</c:v>
                </c:pt>
                <c:pt idx="225">
                  <c:v>12298</c:v>
                </c:pt>
                <c:pt idx="226">
                  <c:v>12328</c:v>
                </c:pt>
                <c:pt idx="227">
                  <c:v>12359</c:v>
                </c:pt>
                <c:pt idx="228">
                  <c:v>12389</c:v>
                </c:pt>
                <c:pt idx="229">
                  <c:v>12420</c:v>
                </c:pt>
                <c:pt idx="230">
                  <c:v>12451</c:v>
                </c:pt>
                <c:pt idx="231">
                  <c:v>12479</c:v>
                </c:pt>
                <c:pt idx="232">
                  <c:v>12510</c:v>
                </c:pt>
                <c:pt idx="233">
                  <c:v>12540</c:v>
                </c:pt>
                <c:pt idx="234">
                  <c:v>12571</c:v>
                </c:pt>
                <c:pt idx="235">
                  <c:v>12601</c:v>
                </c:pt>
                <c:pt idx="236">
                  <c:v>12632</c:v>
                </c:pt>
                <c:pt idx="237">
                  <c:v>12663</c:v>
                </c:pt>
                <c:pt idx="238">
                  <c:v>12693</c:v>
                </c:pt>
                <c:pt idx="239">
                  <c:v>12724</c:v>
                </c:pt>
                <c:pt idx="240">
                  <c:v>12754</c:v>
                </c:pt>
                <c:pt idx="241">
                  <c:v>12785</c:v>
                </c:pt>
                <c:pt idx="242">
                  <c:v>12816</c:v>
                </c:pt>
                <c:pt idx="243">
                  <c:v>12844</c:v>
                </c:pt>
                <c:pt idx="244">
                  <c:v>12875</c:v>
                </c:pt>
                <c:pt idx="245">
                  <c:v>12905</c:v>
                </c:pt>
                <c:pt idx="246">
                  <c:v>12936</c:v>
                </c:pt>
                <c:pt idx="247">
                  <c:v>12966</c:v>
                </c:pt>
                <c:pt idx="248">
                  <c:v>12997</c:v>
                </c:pt>
                <c:pt idx="249">
                  <c:v>13028</c:v>
                </c:pt>
                <c:pt idx="250">
                  <c:v>13058</c:v>
                </c:pt>
                <c:pt idx="251">
                  <c:v>13089</c:v>
                </c:pt>
                <c:pt idx="252">
                  <c:v>13119</c:v>
                </c:pt>
              </c:numCache>
            </c:numRef>
          </c:cat>
          <c:val>
            <c:numRef>
              <c:f>M1109BUSM293NNBR!$B$33:$B$285</c:f>
              <c:numCache>
                <c:formatCode>0.00</c:formatCode>
                <c:ptCount val="253"/>
                <c:pt idx="0">
                  <c:v>55</c:v>
                </c:pt>
                <c:pt idx="1">
                  <c:v>56.55</c:v>
                </c:pt>
                <c:pt idx="2">
                  <c:v>56</c:v>
                </c:pt>
                <c:pt idx="3">
                  <c:v>58.3</c:v>
                </c:pt>
                <c:pt idx="4">
                  <c:v>66.45</c:v>
                </c:pt>
                <c:pt idx="5">
                  <c:v>65.95</c:v>
                </c:pt>
                <c:pt idx="6">
                  <c:v>68.400000000000006</c:v>
                </c:pt>
                <c:pt idx="7">
                  <c:v>71.849999999999994</c:v>
                </c:pt>
                <c:pt idx="8">
                  <c:v>79.25</c:v>
                </c:pt>
                <c:pt idx="9">
                  <c:v>85.5</c:v>
                </c:pt>
                <c:pt idx="10">
                  <c:v>92.35</c:v>
                </c:pt>
                <c:pt idx="11">
                  <c:v>94.35</c:v>
                </c:pt>
                <c:pt idx="12">
                  <c:v>97</c:v>
                </c:pt>
                <c:pt idx="13">
                  <c:v>94.7</c:v>
                </c:pt>
                <c:pt idx="14">
                  <c:v>93.55</c:v>
                </c:pt>
                <c:pt idx="15">
                  <c:v>93.3</c:v>
                </c:pt>
                <c:pt idx="16">
                  <c:v>89.75</c:v>
                </c:pt>
                <c:pt idx="17">
                  <c:v>90.15</c:v>
                </c:pt>
                <c:pt idx="18">
                  <c:v>90.65</c:v>
                </c:pt>
                <c:pt idx="19">
                  <c:v>88.45</c:v>
                </c:pt>
                <c:pt idx="20">
                  <c:v>91</c:v>
                </c:pt>
                <c:pt idx="21">
                  <c:v>97.45</c:v>
                </c:pt>
                <c:pt idx="22">
                  <c:v>102.1</c:v>
                </c:pt>
                <c:pt idx="23">
                  <c:v>107.9</c:v>
                </c:pt>
                <c:pt idx="24">
                  <c:v>98.5</c:v>
                </c:pt>
                <c:pt idx="25">
                  <c:v>97.15</c:v>
                </c:pt>
                <c:pt idx="26">
                  <c:v>90.95</c:v>
                </c:pt>
                <c:pt idx="27">
                  <c:v>94.65</c:v>
                </c:pt>
                <c:pt idx="28">
                  <c:v>93.9</c:v>
                </c:pt>
                <c:pt idx="29">
                  <c:v>93.35</c:v>
                </c:pt>
                <c:pt idx="30">
                  <c:v>96.95</c:v>
                </c:pt>
                <c:pt idx="31">
                  <c:v>92.9</c:v>
                </c:pt>
                <c:pt idx="32">
                  <c:v>88.65</c:v>
                </c:pt>
                <c:pt idx="33">
                  <c:v>83.6</c:v>
                </c:pt>
                <c:pt idx="34">
                  <c:v>79.05</c:v>
                </c:pt>
                <c:pt idx="35">
                  <c:v>71.400000000000006</c:v>
                </c:pt>
                <c:pt idx="36">
                  <c:v>70.2</c:v>
                </c:pt>
                <c:pt idx="37">
                  <c:v>76.599999999999994</c:v>
                </c:pt>
                <c:pt idx="38">
                  <c:v>79.95</c:v>
                </c:pt>
                <c:pt idx="39">
                  <c:v>78.05</c:v>
                </c:pt>
                <c:pt idx="40">
                  <c:v>77.650000000000006</c:v>
                </c:pt>
                <c:pt idx="41">
                  <c:v>81.05</c:v>
                </c:pt>
                <c:pt idx="42">
                  <c:v>80.45</c:v>
                </c:pt>
                <c:pt idx="43">
                  <c:v>81.849999999999994</c:v>
                </c:pt>
                <c:pt idx="44">
                  <c:v>81.95</c:v>
                </c:pt>
                <c:pt idx="45">
                  <c:v>82.5</c:v>
                </c:pt>
                <c:pt idx="46">
                  <c:v>86.25</c:v>
                </c:pt>
                <c:pt idx="47">
                  <c:v>84</c:v>
                </c:pt>
                <c:pt idx="48">
                  <c:v>82.5</c:v>
                </c:pt>
                <c:pt idx="49">
                  <c:v>81.650000000000006</c:v>
                </c:pt>
                <c:pt idx="50">
                  <c:v>82.45</c:v>
                </c:pt>
                <c:pt idx="51">
                  <c:v>86.55</c:v>
                </c:pt>
                <c:pt idx="52">
                  <c:v>91.15</c:v>
                </c:pt>
                <c:pt idx="53">
                  <c:v>99.4</c:v>
                </c:pt>
                <c:pt idx="54">
                  <c:v>103.6</c:v>
                </c:pt>
                <c:pt idx="55">
                  <c:v>109.7</c:v>
                </c:pt>
                <c:pt idx="56">
                  <c:v>103.25</c:v>
                </c:pt>
                <c:pt idx="57">
                  <c:v>108.2</c:v>
                </c:pt>
                <c:pt idx="58">
                  <c:v>113.9</c:v>
                </c:pt>
                <c:pt idx="59">
                  <c:v>111.6</c:v>
                </c:pt>
                <c:pt idx="60">
                  <c:v>105.8</c:v>
                </c:pt>
                <c:pt idx="61">
                  <c:v>105.9</c:v>
                </c:pt>
                <c:pt idx="62">
                  <c:v>96.5</c:v>
                </c:pt>
                <c:pt idx="63">
                  <c:v>97.95</c:v>
                </c:pt>
                <c:pt idx="64">
                  <c:v>99.45</c:v>
                </c:pt>
                <c:pt idx="65">
                  <c:v>91.1</c:v>
                </c:pt>
                <c:pt idx="66">
                  <c:v>91.7</c:v>
                </c:pt>
                <c:pt idx="67">
                  <c:v>90.7</c:v>
                </c:pt>
                <c:pt idx="68">
                  <c:v>85.25</c:v>
                </c:pt>
                <c:pt idx="69">
                  <c:v>86.5</c:v>
                </c:pt>
                <c:pt idx="70">
                  <c:v>84.85</c:v>
                </c:pt>
                <c:pt idx="71">
                  <c:v>79.3</c:v>
                </c:pt>
                <c:pt idx="72">
                  <c:v>72.2</c:v>
                </c:pt>
                <c:pt idx="73">
                  <c:v>74.75</c:v>
                </c:pt>
                <c:pt idx="74">
                  <c:v>75.7</c:v>
                </c:pt>
                <c:pt idx="75">
                  <c:v>75.05</c:v>
                </c:pt>
                <c:pt idx="76">
                  <c:v>77</c:v>
                </c:pt>
                <c:pt idx="77">
                  <c:v>76.7</c:v>
                </c:pt>
                <c:pt idx="78">
                  <c:v>69.2</c:v>
                </c:pt>
                <c:pt idx="79">
                  <c:v>68.599999999999994</c:v>
                </c:pt>
                <c:pt idx="80">
                  <c:v>66.95</c:v>
                </c:pt>
                <c:pt idx="81">
                  <c:v>69.349999999999994</c:v>
                </c:pt>
                <c:pt idx="82">
                  <c:v>71.7</c:v>
                </c:pt>
                <c:pt idx="83">
                  <c:v>75.7</c:v>
                </c:pt>
                <c:pt idx="84">
                  <c:v>79.8</c:v>
                </c:pt>
                <c:pt idx="85">
                  <c:v>80.599999999999994</c:v>
                </c:pt>
                <c:pt idx="86">
                  <c:v>83.75</c:v>
                </c:pt>
                <c:pt idx="87">
                  <c:v>87.2</c:v>
                </c:pt>
                <c:pt idx="88">
                  <c:v>91.3</c:v>
                </c:pt>
                <c:pt idx="89">
                  <c:v>93.95</c:v>
                </c:pt>
                <c:pt idx="90">
                  <c:v>93.55</c:v>
                </c:pt>
                <c:pt idx="91">
                  <c:v>95</c:v>
                </c:pt>
                <c:pt idx="92">
                  <c:v>98.5</c:v>
                </c:pt>
                <c:pt idx="93">
                  <c:v>99.2</c:v>
                </c:pt>
                <c:pt idx="94">
                  <c:v>99.75</c:v>
                </c:pt>
                <c:pt idx="95">
                  <c:v>95.75</c:v>
                </c:pt>
                <c:pt idx="96">
                  <c:v>97</c:v>
                </c:pt>
                <c:pt idx="97">
                  <c:v>98.2</c:v>
                </c:pt>
                <c:pt idx="98">
                  <c:v>100.8</c:v>
                </c:pt>
                <c:pt idx="99">
                  <c:v>103.9</c:v>
                </c:pt>
                <c:pt idx="100">
                  <c:v>100.55</c:v>
                </c:pt>
                <c:pt idx="101">
                  <c:v>95.5</c:v>
                </c:pt>
                <c:pt idx="102">
                  <c:v>92.55</c:v>
                </c:pt>
                <c:pt idx="103">
                  <c:v>89.3</c:v>
                </c:pt>
                <c:pt idx="104">
                  <c:v>90.45</c:v>
                </c:pt>
                <c:pt idx="105">
                  <c:v>90.75</c:v>
                </c:pt>
                <c:pt idx="106">
                  <c:v>88.15</c:v>
                </c:pt>
                <c:pt idx="107">
                  <c:v>90.65</c:v>
                </c:pt>
                <c:pt idx="108">
                  <c:v>94.1</c:v>
                </c:pt>
                <c:pt idx="109">
                  <c:v>97.8</c:v>
                </c:pt>
                <c:pt idx="110">
                  <c:v>98.8</c:v>
                </c:pt>
                <c:pt idx="111">
                  <c:v>95.6</c:v>
                </c:pt>
                <c:pt idx="112">
                  <c:v>91.95</c:v>
                </c:pt>
                <c:pt idx="113">
                  <c:v>90.4</c:v>
                </c:pt>
                <c:pt idx="114">
                  <c:v>93.3</c:v>
                </c:pt>
                <c:pt idx="115">
                  <c:v>99.25</c:v>
                </c:pt>
                <c:pt idx="116">
                  <c:v>103.55</c:v>
                </c:pt>
                <c:pt idx="117">
                  <c:v>102.9</c:v>
                </c:pt>
                <c:pt idx="118">
                  <c:v>101.65</c:v>
                </c:pt>
                <c:pt idx="119">
                  <c:v>107.65</c:v>
                </c:pt>
                <c:pt idx="120">
                  <c:v>115.45</c:v>
                </c:pt>
                <c:pt idx="121">
                  <c:v>121.55</c:v>
                </c:pt>
                <c:pt idx="122">
                  <c:v>120.45</c:v>
                </c:pt>
                <c:pt idx="123">
                  <c:v>120.35</c:v>
                </c:pt>
                <c:pt idx="124">
                  <c:v>119.7</c:v>
                </c:pt>
                <c:pt idx="125">
                  <c:v>125.55</c:v>
                </c:pt>
                <c:pt idx="126">
                  <c:v>128.9</c:v>
                </c:pt>
                <c:pt idx="127">
                  <c:v>133.9</c:v>
                </c:pt>
                <c:pt idx="128">
                  <c:v>138.85</c:v>
                </c:pt>
                <c:pt idx="129">
                  <c:v>142.44999999999999</c:v>
                </c:pt>
                <c:pt idx="130">
                  <c:v>150.65</c:v>
                </c:pt>
                <c:pt idx="131">
                  <c:v>153.80000000000001</c:v>
                </c:pt>
                <c:pt idx="132">
                  <c:v>154.55000000000001</c:v>
                </c:pt>
                <c:pt idx="133">
                  <c:v>156.1</c:v>
                </c:pt>
                <c:pt idx="134">
                  <c:v>158.4</c:v>
                </c:pt>
                <c:pt idx="135">
                  <c:v>144.25</c:v>
                </c:pt>
                <c:pt idx="136">
                  <c:v>140.55000000000001</c:v>
                </c:pt>
                <c:pt idx="137">
                  <c:v>140.30000000000001</c:v>
                </c:pt>
                <c:pt idx="138">
                  <c:v>148.15</c:v>
                </c:pt>
                <c:pt idx="139">
                  <c:v>156.80000000000001</c:v>
                </c:pt>
                <c:pt idx="140">
                  <c:v>163.5</c:v>
                </c:pt>
                <c:pt idx="141">
                  <c:v>161.19999999999999</c:v>
                </c:pt>
                <c:pt idx="142">
                  <c:v>152.69999999999999</c:v>
                </c:pt>
                <c:pt idx="143">
                  <c:v>153.94999999999999</c:v>
                </c:pt>
                <c:pt idx="144">
                  <c:v>159.30000000000001</c:v>
                </c:pt>
                <c:pt idx="145">
                  <c:v>154.65</c:v>
                </c:pt>
                <c:pt idx="146">
                  <c:v>158.15</c:v>
                </c:pt>
                <c:pt idx="147">
                  <c:v>160.1</c:v>
                </c:pt>
                <c:pt idx="148">
                  <c:v>164.05</c:v>
                </c:pt>
                <c:pt idx="149">
                  <c:v>168.8</c:v>
                </c:pt>
                <c:pt idx="150">
                  <c:v>168.85</c:v>
                </c:pt>
                <c:pt idx="151">
                  <c:v>175.35</c:v>
                </c:pt>
                <c:pt idx="152">
                  <c:v>183.85</c:v>
                </c:pt>
                <c:pt idx="153">
                  <c:v>195.3</c:v>
                </c:pt>
                <c:pt idx="154">
                  <c:v>189.8</c:v>
                </c:pt>
                <c:pt idx="155">
                  <c:v>189.95</c:v>
                </c:pt>
                <c:pt idx="156">
                  <c:v>198</c:v>
                </c:pt>
                <c:pt idx="157">
                  <c:v>198.95</c:v>
                </c:pt>
                <c:pt idx="158">
                  <c:v>195.35</c:v>
                </c:pt>
                <c:pt idx="159">
                  <c:v>204.5</c:v>
                </c:pt>
                <c:pt idx="160">
                  <c:v>212.45</c:v>
                </c:pt>
                <c:pt idx="161">
                  <c:v>216.3</c:v>
                </c:pt>
                <c:pt idx="162">
                  <c:v>211.5</c:v>
                </c:pt>
                <c:pt idx="163">
                  <c:v>210.85</c:v>
                </c:pt>
                <c:pt idx="164">
                  <c:v>227.25</c:v>
                </c:pt>
                <c:pt idx="165">
                  <c:v>239.3</c:v>
                </c:pt>
                <c:pt idx="166">
                  <c:v>247.45</c:v>
                </c:pt>
                <c:pt idx="167">
                  <c:v>274.89999999999998</c:v>
                </c:pt>
                <c:pt idx="168">
                  <c:v>278.64999999999998</c:v>
                </c:pt>
                <c:pt idx="169">
                  <c:v>307.25</c:v>
                </c:pt>
                <c:pt idx="170">
                  <c:v>309</c:v>
                </c:pt>
                <c:pt idx="171">
                  <c:v>308.85000000000002</c:v>
                </c:pt>
                <c:pt idx="172">
                  <c:v>309.2</c:v>
                </c:pt>
                <c:pt idx="173">
                  <c:v>310.25</c:v>
                </c:pt>
                <c:pt idx="174">
                  <c:v>316.45</c:v>
                </c:pt>
                <c:pt idx="175">
                  <c:v>341.45</c:v>
                </c:pt>
                <c:pt idx="176">
                  <c:v>359.15</c:v>
                </c:pt>
                <c:pt idx="177">
                  <c:v>362.35</c:v>
                </c:pt>
                <c:pt idx="178">
                  <c:v>291.5</c:v>
                </c:pt>
                <c:pt idx="179">
                  <c:v>228.2</c:v>
                </c:pt>
                <c:pt idx="180">
                  <c:v>247.2</c:v>
                </c:pt>
                <c:pt idx="181">
                  <c:v>255.65</c:v>
                </c:pt>
                <c:pt idx="182">
                  <c:v>267.39999999999998</c:v>
                </c:pt>
                <c:pt idx="183">
                  <c:v>278.25</c:v>
                </c:pt>
                <c:pt idx="184">
                  <c:v>285.5</c:v>
                </c:pt>
                <c:pt idx="185">
                  <c:v>266.7</c:v>
                </c:pt>
                <c:pt idx="186">
                  <c:v>243.15</c:v>
                </c:pt>
                <c:pt idx="187">
                  <c:v>229.8</c:v>
                </c:pt>
                <c:pt idx="188">
                  <c:v>228.8</c:v>
                </c:pt>
                <c:pt idx="189">
                  <c:v>225</c:v>
                </c:pt>
                <c:pt idx="190">
                  <c:v>198.75</c:v>
                </c:pt>
                <c:pt idx="191">
                  <c:v>180.95</c:v>
                </c:pt>
                <c:pt idx="192">
                  <c:v>172.15</c:v>
                </c:pt>
                <c:pt idx="193">
                  <c:v>167.25</c:v>
                </c:pt>
                <c:pt idx="194">
                  <c:v>181.55</c:v>
                </c:pt>
                <c:pt idx="195">
                  <c:v>180.05</c:v>
                </c:pt>
                <c:pt idx="196">
                  <c:v>158</c:v>
                </c:pt>
                <c:pt idx="197">
                  <c:v>141.44999999999999</c:v>
                </c:pt>
                <c:pt idx="198">
                  <c:v>139.30000000000001</c:v>
                </c:pt>
                <c:pt idx="199">
                  <c:v>145.35</c:v>
                </c:pt>
                <c:pt idx="200">
                  <c:v>139.80000000000001</c:v>
                </c:pt>
                <c:pt idx="201">
                  <c:v>118.35</c:v>
                </c:pt>
                <c:pt idx="202">
                  <c:v>98.1</c:v>
                </c:pt>
                <c:pt idx="203">
                  <c:v>103.4</c:v>
                </c:pt>
                <c:pt idx="204">
                  <c:v>82.8</c:v>
                </c:pt>
                <c:pt idx="205">
                  <c:v>78.55</c:v>
                </c:pt>
                <c:pt idx="206">
                  <c:v>78.900000000000006</c:v>
                </c:pt>
                <c:pt idx="207">
                  <c:v>81.05</c:v>
                </c:pt>
                <c:pt idx="208">
                  <c:v>64.05</c:v>
                </c:pt>
                <c:pt idx="209">
                  <c:v>51.85</c:v>
                </c:pt>
                <c:pt idx="210">
                  <c:v>46.85</c:v>
                </c:pt>
                <c:pt idx="211">
                  <c:v>47.75</c:v>
                </c:pt>
                <c:pt idx="212">
                  <c:v>64.400000000000006</c:v>
                </c:pt>
                <c:pt idx="213">
                  <c:v>71</c:v>
                </c:pt>
                <c:pt idx="214">
                  <c:v>65.3</c:v>
                </c:pt>
                <c:pt idx="215">
                  <c:v>62.2</c:v>
                </c:pt>
                <c:pt idx="216">
                  <c:v>58.85</c:v>
                </c:pt>
                <c:pt idx="217">
                  <c:v>61.85</c:v>
                </c:pt>
                <c:pt idx="218">
                  <c:v>55.15</c:v>
                </c:pt>
                <c:pt idx="219">
                  <c:v>57.75</c:v>
                </c:pt>
                <c:pt idx="220">
                  <c:v>66.7</c:v>
                </c:pt>
                <c:pt idx="221">
                  <c:v>83.3</c:v>
                </c:pt>
                <c:pt idx="222">
                  <c:v>93.8</c:v>
                </c:pt>
                <c:pt idx="223">
                  <c:v>98.55</c:v>
                </c:pt>
                <c:pt idx="224">
                  <c:v>98.85</c:v>
                </c:pt>
                <c:pt idx="225">
                  <c:v>99.45</c:v>
                </c:pt>
                <c:pt idx="226">
                  <c:v>91.65</c:v>
                </c:pt>
                <c:pt idx="227">
                  <c:v>95.45</c:v>
                </c:pt>
                <c:pt idx="228">
                  <c:v>99.05</c:v>
                </c:pt>
                <c:pt idx="229">
                  <c:v>102.85</c:v>
                </c:pt>
                <c:pt idx="230">
                  <c:v>106.9</c:v>
                </c:pt>
                <c:pt idx="231">
                  <c:v>102.3</c:v>
                </c:pt>
                <c:pt idx="232">
                  <c:v>103.55</c:v>
                </c:pt>
                <c:pt idx="233">
                  <c:v>96.2</c:v>
                </c:pt>
                <c:pt idx="234">
                  <c:v>95.9</c:v>
                </c:pt>
                <c:pt idx="235">
                  <c:v>92.25</c:v>
                </c:pt>
                <c:pt idx="236">
                  <c:v>91.6</c:v>
                </c:pt>
                <c:pt idx="237">
                  <c:v>90.2</c:v>
                </c:pt>
                <c:pt idx="238">
                  <c:v>93</c:v>
                </c:pt>
                <c:pt idx="239">
                  <c:v>98.3</c:v>
                </c:pt>
                <c:pt idx="240">
                  <c:v>101.8</c:v>
                </c:pt>
                <c:pt idx="241">
                  <c:v>103.2</c:v>
                </c:pt>
                <c:pt idx="242">
                  <c:v>103.7</c:v>
                </c:pt>
                <c:pt idx="243">
                  <c:v>100</c:v>
                </c:pt>
                <c:pt idx="244">
                  <c:v>105.45</c:v>
                </c:pt>
                <c:pt idx="245">
                  <c:v>112.75</c:v>
                </c:pt>
                <c:pt idx="246">
                  <c:v>115.25</c:v>
                </c:pt>
                <c:pt idx="247">
                  <c:v>122.65</c:v>
                </c:pt>
                <c:pt idx="248">
                  <c:v>126.95</c:v>
                </c:pt>
                <c:pt idx="249">
                  <c:v>130.69999999999999</c:v>
                </c:pt>
                <c:pt idx="250">
                  <c:v>134.80000000000001</c:v>
                </c:pt>
                <c:pt idx="251">
                  <c:v>144.75</c:v>
                </c:pt>
                <c:pt idx="252">
                  <c:v>141.69999999999999</c:v>
                </c:pt>
              </c:numCache>
            </c:numRef>
          </c:val>
          <c:smooth val="0"/>
          <c:extLst>
            <c:ext xmlns:c16="http://schemas.microsoft.com/office/drawing/2014/chart" uri="{C3380CC4-5D6E-409C-BE32-E72D297353CC}">
              <c16:uniqueId val="{00000000-8FBB-4699-A464-C8B5E937F433}"/>
            </c:ext>
          </c:extLst>
        </c:ser>
        <c:dLbls>
          <c:showLegendKey val="0"/>
          <c:showVal val="0"/>
          <c:showCatName val="0"/>
          <c:showSerName val="0"/>
          <c:showPercent val="0"/>
          <c:showBubbleSize val="0"/>
        </c:dLbls>
        <c:smooth val="0"/>
        <c:axId val="76866048"/>
        <c:axId val="68678720"/>
      </c:lineChart>
      <c:dateAx>
        <c:axId val="76866048"/>
        <c:scaling>
          <c:orientation val="minMax"/>
        </c:scaling>
        <c:delete val="0"/>
        <c:axPos val="b"/>
        <c:numFmt formatCode="mmm\-yy" sourceLinked="1"/>
        <c:majorTickMark val="out"/>
        <c:minorTickMark val="none"/>
        <c:tickLblPos val="nextTo"/>
        <c:txPr>
          <a:bodyPr rot="-5400000" vert="horz"/>
          <a:lstStyle/>
          <a:p>
            <a:pPr>
              <a:defRPr sz="1400"/>
            </a:pPr>
            <a:endParaRPr lang="en-US"/>
          </a:p>
        </c:txPr>
        <c:crossAx val="68678720"/>
        <c:crosses val="autoZero"/>
        <c:auto val="1"/>
        <c:lblOffset val="100"/>
        <c:baseTimeUnit val="months"/>
        <c:majorUnit val="12"/>
        <c:majorTimeUnit val="months"/>
      </c:dateAx>
      <c:valAx>
        <c:axId val="68678720"/>
        <c:scaling>
          <c:orientation val="minMax"/>
        </c:scaling>
        <c:delete val="0"/>
        <c:axPos val="l"/>
        <c:majorGridlines>
          <c:spPr>
            <a:ln>
              <a:noFill/>
            </a:ln>
          </c:spPr>
        </c:majorGridlines>
        <c:title>
          <c:tx>
            <c:rich>
              <a:bodyPr rot="-5400000" vert="horz"/>
              <a:lstStyle/>
              <a:p>
                <a:pPr>
                  <a:defRPr sz="1600" b="0">
                    <a:solidFill>
                      <a:srgbClr val="003399"/>
                    </a:solidFill>
                  </a:defRPr>
                </a:pPr>
                <a:r>
                  <a:rPr lang="en-US" sz="1600" b="0" dirty="0">
                    <a:solidFill>
                      <a:srgbClr val="003399"/>
                    </a:solidFill>
                  </a:rPr>
                  <a:t>Dow</a:t>
                </a:r>
                <a:r>
                  <a:rPr lang="en-US" sz="1600" b="0" baseline="0" dirty="0">
                    <a:solidFill>
                      <a:srgbClr val="003399"/>
                    </a:solidFill>
                  </a:rPr>
                  <a:t> Jones Industrial Average (Index)</a:t>
                </a:r>
                <a:endParaRPr lang="en-US" sz="1600" b="0" dirty="0">
                  <a:solidFill>
                    <a:srgbClr val="003399"/>
                  </a:solidFill>
                </a:endParaRPr>
              </a:p>
            </c:rich>
          </c:tx>
          <c:layout>
            <c:manualLayout>
              <c:xMode val="edge"/>
              <c:yMode val="edge"/>
              <c:x val="0"/>
              <c:y val="6.8830356803225676E-2"/>
            </c:manualLayout>
          </c:layout>
          <c:overlay val="0"/>
        </c:title>
        <c:numFmt formatCode="0" sourceLinked="0"/>
        <c:majorTickMark val="out"/>
        <c:minorTickMark val="none"/>
        <c:tickLblPos val="nextTo"/>
        <c:txPr>
          <a:bodyPr/>
          <a:lstStyle/>
          <a:p>
            <a:pPr>
              <a:defRPr sz="1600" baseline="0"/>
            </a:pPr>
            <a:endParaRPr lang="en-US"/>
          </a:p>
        </c:txPr>
        <c:crossAx val="76866048"/>
        <c:crosses val="autoZero"/>
        <c:crossBetween val="midCat"/>
      </c:valAx>
      <c:spPr>
        <a:ln>
          <a:solidFill>
            <a:schemeClr val="bg1">
              <a:lumMod val="50000"/>
            </a:schemeClr>
          </a:solidFill>
        </a:ln>
      </c:spPr>
    </c:plotArea>
    <c:plotVisOnly val="1"/>
    <c:dispBlanksAs val="gap"/>
    <c:showDLblsOverMax val="0"/>
  </c:chart>
  <c:spPr>
    <a:ln>
      <a:noFill/>
    </a:ln>
  </c:sp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299650043744531"/>
          <c:y val="4.4580432880672524E-2"/>
          <c:w val="0.82578436376008557"/>
          <c:h val="0.82327351744075472"/>
        </c:manualLayout>
      </c:layout>
      <c:lineChart>
        <c:grouping val="standard"/>
        <c:varyColors val="0"/>
        <c:ser>
          <c:idx val="0"/>
          <c:order val="0"/>
          <c:spPr>
            <a:ln>
              <a:solidFill>
                <a:srgbClr val="003399"/>
              </a:solidFill>
            </a:ln>
          </c:spPr>
          <c:marker>
            <c:symbol val="none"/>
          </c:marker>
          <c:cat>
            <c:numRef>
              <c:f>Sheet1!$A$42:$A$72</c:f>
              <c:numCache>
                <c:formatCode>General</c:formatCode>
                <c:ptCount val="31"/>
                <c:pt idx="0">
                  <c:v>1909</c:v>
                </c:pt>
                <c:pt idx="1">
                  <c:v>1910</c:v>
                </c:pt>
                <c:pt idx="2">
                  <c:v>1911</c:v>
                </c:pt>
                <c:pt idx="3">
                  <c:v>1912</c:v>
                </c:pt>
                <c:pt idx="4">
                  <c:v>1913</c:v>
                </c:pt>
                <c:pt idx="5">
                  <c:v>1914</c:v>
                </c:pt>
                <c:pt idx="6">
                  <c:v>1915</c:v>
                </c:pt>
                <c:pt idx="7">
                  <c:v>1916</c:v>
                </c:pt>
                <c:pt idx="8">
                  <c:v>1917</c:v>
                </c:pt>
                <c:pt idx="9">
                  <c:v>1918</c:v>
                </c:pt>
                <c:pt idx="10">
                  <c:v>1919</c:v>
                </c:pt>
                <c:pt idx="11">
                  <c:v>1920</c:v>
                </c:pt>
                <c:pt idx="12">
                  <c:v>1921</c:v>
                </c:pt>
                <c:pt idx="13">
                  <c:v>1922</c:v>
                </c:pt>
                <c:pt idx="14">
                  <c:v>1923</c:v>
                </c:pt>
                <c:pt idx="15">
                  <c:v>1924</c:v>
                </c:pt>
                <c:pt idx="16">
                  <c:v>1925</c:v>
                </c:pt>
                <c:pt idx="17">
                  <c:v>1926</c:v>
                </c:pt>
                <c:pt idx="18">
                  <c:v>1927</c:v>
                </c:pt>
                <c:pt idx="19">
                  <c:v>1928</c:v>
                </c:pt>
                <c:pt idx="20">
                  <c:v>1929</c:v>
                </c:pt>
                <c:pt idx="21">
                  <c:v>1930</c:v>
                </c:pt>
                <c:pt idx="22">
                  <c:v>1931</c:v>
                </c:pt>
                <c:pt idx="23">
                  <c:v>1932</c:v>
                </c:pt>
                <c:pt idx="24">
                  <c:v>1933</c:v>
                </c:pt>
                <c:pt idx="25">
                  <c:v>1934</c:v>
                </c:pt>
                <c:pt idx="26">
                  <c:v>1935</c:v>
                </c:pt>
                <c:pt idx="27">
                  <c:v>1936</c:v>
                </c:pt>
                <c:pt idx="28">
                  <c:v>1937</c:v>
                </c:pt>
                <c:pt idx="29">
                  <c:v>1938</c:v>
                </c:pt>
                <c:pt idx="30">
                  <c:v>1939</c:v>
                </c:pt>
              </c:numCache>
            </c:numRef>
          </c:cat>
          <c:val>
            <c:numRef>
              <c:f>Sheet1!$D$42:$D$72</c:f>
              <c:numCache>
                <c:formatCode>General</c:formatCode>
                <c:ptCount val="31"/>
                <c:pt idx="0">
                  <c:v>549.25331905298754</c:v>
                </c:pt>
                <c:pt idx="1">
                  <c:v>571.61226155580596</c:v>
                </c:pt>
                <c:pt idx="2">
                  <c:v>583.47965445321302</c:v>
                </c:pt>
                <c:pt idx="3">
                  <c:v>606.19298083427282</c:v>
                </c:pt>
                <c:pt idx="4">
                  <c:v>632.07193799323557</c:v>
                </c:pt>
                <c:pt idx="5">
                  <c:v>617.3411829199548</c:v>
                </c:pt>
                <c:pt idx="6">
                  <c:v>659.7019684329199</c:v>
                </c:pt>
                <c:pt idx="7">
                  <c:v>709.5092824126267</c:v>
                </c:pt>
                <c:pt idx="8">
                  <c:v>705.63488387824123</c:v>
                </c:pt>
                <c:pt idx="9">
                  <c:v>742.20789571589626</c:v>
                </c:pt>
                <c:pt idx="10">
                  <c:v>750.27087344983079</c:v>
                </c:pt>
                <c:pt idx="11">
                  <c:v>741.72247914317916</c:v>
                </c:pt>
                <c:pt idx="12">
                  <c:v>724.21919137542272</c:v>
                </c:pt>
                <c:pt idx="13">
                  <c:v>766.76312485907545</c:v>
                </c:pt>
                <c:pt idx="14">
                  <c:v>868.24794673055237</c:v>
                </c:pt>
                <c:pt idx="15">
                  <c:v>893.96609103720391</c:v>
                </c:pt>
                <c:pt idx="16">
                  <c:v>915.90066629086789</c:v>
                </c:pt>
                <c:pt idx="17">
                  <c:v>975.34930636978572</c:v>
                </c:pt>
                <c:pt idx="18">
                  <c:v>984.77770434047341</c:v>
                </c:pt>
                <c:pt idx="19">
                  <c:v>996.57511386696729</c:v>
                </c:pt>
                <c:pt idx="20">
                  <c:v>1056.5999999999999</c:v>
                </c:pt>
                <c:pt idx="21" formatCode="0.0">
                  <c:v>966.7</c:v>
                </c:pt>
                <c:pt idx="22" formatCode="0.0">
                  <c:v>904.8</c:v>
                </c:pt>
                <c:pt idx="23" formatCode="0.0">
                  <c:v>788.2</c:v>
                </c:pt>
                <c:pt idx="24" formatCode="0.0">
                  <c:v>778.3</c:v>
                </c:pt>
                <c:pt idx="25" formatCode="0.0">
                  <c:v>862.2</c:v>
                </c:pt>
                <c:pt idx="26" formatCode="0.0">
                  <c:v>939</c:v>
                </c:pt>
                <c:pt idx="27" formatCode="0.0">
                  <c:v>1060.5</c:v>
                </c:pt>
                <c:pt idx="28" formatCode="0.0">
                  <c:v>1114.5999999999999</c:v>
                </c:pt>
                <c:pt idx="29" formatCode="0.0">
                  <c:v>1077.7</c:v>
                </c:pt>
                <c:pt idx="30" formatCode="0.0">
                  <c:v>1163.5999999999999</c:v>
                </c:pt>
              </c:numCache>
            </c:numRef>
          </c:val>
          <c:smooth val="0"/>
          <c:extLst>
            <c:ext xmlns:c16="http://schemas.microsoft.com/office/drawing/2014/chart" uri="{C3380CC4-5D6E-409C-BE32-E72D297353CC}">
              <c16:uniqueId val="{00000000-236A-43F0-9270-3A866103C75A}"/>
            </c:ext>
          </c:extLst>
        </c:ser>
        <c:dLbls>
          <c:showLegendKey val="0"/>
          <c:showVal val="0"/>
          <c:showCatName val="0"/>
          <c:showSerName val="0"/>
          <c:showPercent val="0"/>
          <c:showBubbleSize val="0"/>
        </c:dLbls>
        <c:smooth val="0"/>
        <c:axId val="76869120"/>
        <c:axId val="68681024"/>
      </c:lineChart>
      <c:catAx>
        <c:axId val="76869120"/>
        <c:scaling>
          <c:orientation val="minMax"/>
        </c:scaling>
        <c:delete val="0"/>
        <c:axPos val="b"/>
        <c:numFmt formatCode="General" sourceLinked="1"/>
        <c:majorTickMark val="out"/>
        <c:minorTickMark val="none"/>
        <c:tickLblPos val="nextTo"/>
        <c:txPr>
          <a:bodyPr rot="-5400000" vert="horz"/>
          <a:lstStyle/>
          <a:p>
            <a:pPr>
              <a:defRPr sz="1400" baseline="0"/>
            </a:pPr>
            <a:endParaRPr lang="en-US"/>
          </a:p>
        </c:txPr>
        <c:crossAx val="68681024"/>
        <c:crosses val="autoZero"/>
        <c:auto val="1"/>
        <c:lblAlgn val="ctr"/>
        <c:lblOffset val="100"/>
        <c:noMultiLvlLbl val="0"/>
      </c:catAx>
      <c:valAx>
        <c:axId val="68681024"/>
        <c:scaling>
          <c:orientation val="minMax"/>
          <c:min val="400"/>
        </c:scaling>
        <c:delete val="0"/>
        <c:axPos val="l"/>
        <c:majorGridlines>
          <c:spPr>
            <a:ln>
              <a:noFill/>
            </a:ln>
          </c:spPr>
        </c:majorGridlines>
        <c:title>
          <c:tx>
            <c:rich>
              <a:bodyPr rot="-5400000" vert="horz"/>
              <a:lstStyle/>
              <a:p>
                <a:pPr>
                  <a:defRPr sz="1600" b="0">
                    <a:solidFill>
                      <a:srgbClr val="003399"/>
                    </a:solidFill>
                  </a:defRPr>
                </a:pPr>
                <a:r>
                  <a:rPr lang="en-US" sz="1600" b="0" dirty="0">
                    <a:solidFill>
                      <a:srgbClr val="003399"/>
                    </a:solidFill>
                  </a:rPr>
                  <a:t>Real GDP in Chained 2009 Dollars</a:t>
                </a:r>
              </a:p>
            </c:rich>
          </c:tx>
          <c:layout>
            <c:manualLayout>
              <c:xMode val="edge"/>
              <c:yMode val="edge"/>
              <c:x val="0"/>
              <c:y val="0.12497123321541329"/>
            </c:manualLayout>
          </c:layout>
          <c:overlay val="0"/>
        </c:title>
        <c:numFmt formatCode="General" sourceLinked="1"/>
        <c:majorTickMark val="out"/>
        <c:minorTickMark val="none"/>
        <c:tickLblPos val="nextTo"/>
        <c:txPr>
          <a:bodyPr/>
          <a:lstStyle/>
          <a:p>
            <a:pPr>
              <a:defRPr sz="1600"/>
            </a:pPr>
            <a:endParaRPr lang="en-US"/>
          </a:p>
        </c:txPr>
        <c:crossAx val="76869120"/>
        <c:crosses val="autoZero"/>
        <c:crossBetween val="midCat"/>
      </c:valAx>
      <c:spPr>
        <a:ln>
          <a:solidFill>
            <a:schemeClr val="bg1">
              <a:lumMod val="50000"/>
            </a:schemeClr>
          </a:solidFill>
        </a:ln>
      </c:spPr>
    </c:plotArea>
    <c:plotVisOnly val="1"/>
    <c:dispBlanksAs val="gap"/>
    <c:showDLblsOverMax val="0"/>
  </c:chart>
  <c:spPr>
    <a:ln>
      <a:noFill/>
    </a:ln>
  </c:sp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0.49566</cdr:x>
      <cdr:y>0.67754</cdr:y>
    </cdr:from>
    <cdr:to>
      <cdr:x>0.76186</cdr:x>
      <cdr:y>0.76812</cdr:y>
    </cdr:to>
    <cdr:sp macro="" textlink="">
      <cdr:nvSpPr>
        <cdr:cNvPr id="2" name="TextBox 1"/>
        <cdr:cNvSpPr txBox="1"/>
      </cdr:nvSpPr>
      <cdr:spPr>
        <a:xfrm xmlns:a="http://schemas.openxmlformats.org/drawingml/2006/main">
          <a:off x="3263265" y="2849880"/>
          <a:ext cx="1752600" cy="381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dirty="0">
              <a:solidFill>
                <a:srgbClr val="CC0000"/>
              </a:solidFill>
            </a:rPr>
            <a:t>September 1929</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7840" cy="464820"/>
          </a:xfrm>
          <a:prstGeom prst="rect">
            <a:avLst/>
          </a:prstGeom>
        </p:spPr>
        <p:txBody>
          <a:bodyPr vert="horz" lIns="93154" tIns="46578" rIns="93154" bIns="46578" rtlCol="0"/>
          <a:lstStyle>
            <a:lvl1pPr algn="l">
              <a:defRPr sz="1200"/>
            </a:lvl1pPr>
          </a:lstStyle>
          <a:p>
            <a:endParaRPr lang="en-US" dirty="0"/>
          </a:p>
        </p:txBody>
      </p:sp>
      <p:sp>
        <p:nvSpPr>
          <p:cNvPr id="3" name="Date Placeholder 2"/>
          <p:cNvSpPr>
            <a:spLocks noGrp="1"/>
          </p:cNvSpPr>
          <p:nvPr>
            <p:ph type="dt" sz="quarter" idx="1"/>
          </p:nvPr>
        </p:nvSpPr>
        <p:spPr>
          <a:xfrm>
            <a:off x="3970940" y="0"/>
            <a:ext cx="3037840" cy="464820"/>
          </a:xfrm>
          <a:prstGeom prst="rect">
            <a:avLst/>
          </a:prstGeom>
        </p:spPr>
        <p:txBody>
          <a:bodyPr vert="horz" lIns="93154" tIns="46578" rIns="93154" bIns="46578" rtlCol="0"/>
          <a:lstStyle>
            <a:lvl1pPr algn="r">
              <a:defRPr sz="1200"/>
            </a:lvl1pPr>
          </a:lstStyle>
          <a:p>
            <a:fld id="{E5A66F56-A5C5-4E5C-98EA-3FFA400B1030}" type="datetimeFigureOut">
              <a:rPr lang="en-US" smtClean="0"/>
              <a:pPr/>
              <a:t>11/6/24</a:t>
            </a:fld>
            <a:endParaRPr lang="en-US" dirty="0"/>
          </a:p>
        </p:txBody>
      </p:sp>
      <p:sp>
        <p:nvSpPr>
          <p:cNvPr id="4" name="Footer Placeholder 3"/>
          <p:cNvSpPr>
            <a:spLocks noGrp="1"/>
          </p:cNvSpPr>
          <p:nvPr>
            <p:ph type="ftr" sz="quarter" idx="2"/>
          </p:nvPr>
        </p:nvSpPr>
        <p:spPr>
          <a:xfrm>
            <a:off x="2" y="8829966"/>
            <a:ext cx="3037840" cy="464820"/>
          </a:xfrm>
          <a:prstGeom prst="rect">
            <a:avLst/>
          </a:prstGeom>
        </p:spPr>
        <p:txBody>
          <a:bodyPr vert="horz" lIns="93154" tIns="46578" rIns="93154" bIns="46578"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40" y="8829966"/>
            <a:ext cx="3037840" cy="464820"/>
          </a:xfrm>
          <a:prstGeom prst="rect">
            <a:avLst/>
          </a:prstGeom>
        </p:spPr>
        <p:txBody>
          <a:bodyPr vert="horz" lIns="93154" tIns="46578" rIns="93154" bIns="46578" rtlCol="0" anchor="b"/>
          <a:lstStyle>
            <a:lvl1pPr algn="r">
              <a:defRPr sz="1200"/>
            </a:lvl1pPr>
          </a:lstStyle>
          <a:p>
            <a:fld id="{9B30214C-2DF2-4DBB-A967-E418902A82AD}" type="slidenum">
              <a:rPr lang="en-US" smtClean="0"/>
              <a:pPr/>
              <a:t>‹#›</a:t>
            </a:fld>
            <a:endParaRPr lang="en-US" dirty="0"/>
          </a:p>
        </p:txBody>
      </p:sp>
    </p:spTree>
    <p:extLst>
      <p:ext uri="{BB962C8B-B14F-4D97-AF65-F5344CB8AC3E}">
        <p14:creationId xmlns:p14="http://schemas.microsoft.com/office/powerpoint/2010/main" val="21830698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7840" cy="464820"/>
          </a:xfrm>
          <a:prstGeom prst="rect">
            <a:avLst/>
          </a:prstGeom>
        </p:spPr>
        <p:txBody>
          <a:bodyPr vert="horz" lIns="93154" tIns="46578" rIns="93154" bIns="46578" rtlCol="0"/>
          <a:lstStyle>
            <a:lvl1pPr algn="l">
              <a:defRPr sz="1200"/>
            </a:lvl1pPr>
          </a:lstStyle>
          <a:p>
            <a:endParaRPr lang="en-US" dirty="0"/>
          </a:p>
        </p:txBody>
      </p:sp>
      <p:sp>
        <p:nvSpPr>
          <p:cNvPr id="3" name="Date Placeholder 2"/>
          <p:cNvSpPr>
            <a:spLocks noGrp="1"/>
          </p:cNvSpPr>
          <p:nvPr>
            <p:ph type="dt" idx="1"/>
          </p:nvPr>
        </p:nvSpPr>
        <p:spPr>
          <a:xfrm>
            <a:off x="3970940" y="0"/>
            <a:ext cx="3037840" cy="464820"/>
          </a:xfrm>
          <a:prstGeom prst="rect">
            <a:avLst/>
          </a:prstGeom>
        </p:spPr>
        <p:txBody>
          <a:bodyPr vert="horz" lIns="93154" tIns="46578" rIns="93154" bIns="46578" rtlCol="0"/>
          <a:lstStyle>
            <a:lvl1pPr algn="r">
              <a:defRPr sz="1200"/>
            </a:lvl1pPr>
          </a:lstStyle>
          <a:p>
            <a:fld id="{9C68A976-CB51-4B99-8C3F-8CD9B0C35D47}" type="datetimeFigureOut">
              <a:rPr lang="en-US" smtClean="0"/>
              <a:pPr/>
              <a:t>11/6/24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54" tIns="46578" rIns="93154" bIns="46578"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54" tIns="46578" rIns="93154" bIns="4657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8829966"/>
            <a:ext cx="3037840" cy="464820"/>
          </a:xfrm>
          <a:prstGeom prst="rect">
            <a:avLst/>
          </a:prstGeom>
        </p:spPr>
        <p:txBody>
          <a:bodyPr vert="horz" lIns="93154" tIns="46578" rIns="93154" bIns="46578"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40" y="8829966"/>
            <a:ext cx="3037840" cy="464820"/>
          </a:xfrm>
          <a:prstGeom prst="rect">
            <a:avLst/>
          </a:prstGeom>
        </p:spPr>
        <p:txBody>
          <a:bodyPr vert="horz" lIns="93154" tIns="46578" rIns="93154" bIns="46578" rtlCol="0" anchor="b"/>
          <a:lstStyle>
            <a:lvl1pPr algn="r">
              <a:defRPr sz="1200"/>
            </a:lvl1pPr>
          </a:lstStyle>
          <a:p>
            <a:fld id="{D3291083-C2A9-40DF-A677-C5772AEAFE49}" type="slidenum">
              <a:rPr lang="en-US" smtClean="0"/>
              <a:pPr/>
              <a:t>‹#›</a:t>
            </a:fld>
            <a:endParaRPr lang="en-US" dirty="0"/>
          </a:p>
        </p:txBody>
      </p:sp>
    </p:spTree>
    <p:extLst>
      <p:ext uri="{BB962C8B-B14F-4D97-AF65-F5344CB8AC3E}">
        <p14:creationId xmlns:p14="http://schemas.microsoft.com/office/powerpoint/2010/main" val="1723140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291083-C2A9-40DF-A677-C5772AEAFE49}"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291083-C2A9-40DF-A677-C5772AEAFE49}" type="slidenum">
              <a:rPr lang="en-US" smtClean="0"/>
              <a:pPr/>
              <a:t>11</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291083-C2A9-40DF-A677-C5772AEAFE49}" type="slidenum">
              <a:rPr lang="en-US" smtClean="0"/>
              <a:pPr/>
              <a:t>12</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291083-C2A9-40DF-A677-C5772AEAFE49}" type="slidenum">
              <a:rPr lang="en-US" smtClean="0"/>
              <a:pPr/>
              <a:t>13</a:t>
            </a:fld>
            <a:endParaRPr lang="en-US" dirty="0"/>
          </a:p>
        </p:txBody>
      </p:sp>
    </p:spTree>
    <p:extLst>
      <p:ext uri="{BB962C8B-B14F-4D97-AF65-F5344CB8AC3E}">
        <p14:creationId xmlns:p14="http://schemas.microsoft.com/office/powerpoint/2010/main" val="10933887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291083-C2A9-40DF-A677-C5772AEAFE49}" type="slidenum">
              <a:rPr lang="en-US" smtClean="0"/>
              <a:pPr/>
              <a:t>14</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291083-C2A9-40DF-A677-C5772AEAFE49}" type="slidenum">
              <a:rPr lang="en-US" smtClean="0"/>
              <a:pPr/>
              <a:t>15</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701675"/>
            <a:ext cx="4679950" cy="35115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291083-C2A9-40DF-A677-C5772AEAFE49}" type="slidenum">
              <a:rPr lang="en-US" smtClean="0"/>
              <a:pPr/>
              <a:t>16</a:t>
            </a:fld>
            <a:endParaRPr lang="en-US" dirty="0"/>
          </a:p>
        </p:txBody>
      </p:sp>
    </p:spTree>
    <p:extLst>
      <p:ext uri="{BB962C8B-B14F-4D97-AF65-F5344CB8AC3E}">
        <p14:creationId xmlns:p14="http://schemas.microsoft.com/office/powerpoint/2010/main" val="37214127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291083-C2A9-40DF-A677-C5772AEAFE49}" type="slidenum">
              <a:rPr lang="en-US" smtClean="0"/>
              <a:pPr/>
              <a:t>17</a:t>
            </a:fld>
            <a:endParaRPr lang="en-US" dirty="0"/>
          </a:p>
        </p:txBody>
      </p:sp>
    </p:spTree>
    <p:extLst>
      <p:ext uri="{BB962C8B-B14F-4D97-AF65-F5344CB8AC3E}">
        <p14:creationId xmlns:p14="http://schemas.microsoft.com/office/powerpoint/2010/main" val="27235546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291083-C2A9-40DF-A677-C5772AEAFE49}" type="slidenum">
              <a:rPr lang="en-US" smtClean="0"/>
              <a:pPr/>
              <a:t>18</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291083-C2A9-40DF-A677-C5772AEAFE49}" type="slidenum">
              <a:rPr lang="en-US" smtClean="0"/>
              <a:pPr/>
              <a:t>19</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291083-C2A9-40DF-A677-C5772AEAFE49}" type="slidenum">
              <a:rPr lang="en-US" smtClean="0"/>
              <a:pPr/>
              <a:t>20</a:t>
            </a:fld>
            <a:endParaRPr lang="en-US" dirty="0"/>
          </a:p>
        </p:txBody>
      </p:sp>
    </p:spTree>
    <p:extLst>
      <p:ext uri="{BB962C8B-B14F-4D97-AF65-F5344CB8AC3E}">
        <p14:creationId xmlns:p14="http://schemas.microsoft.com/office/powerpoint/2010/main" val="2668707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291083-C2A9-40DF-A677-C5772AEAFE49}"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291083-C2A9-40DF-A677-C5772AEAFE49}" type="slidenum">
              <a:rPr lang="en-US" smtClean="0"/>
              <a:pPr/>
              <a:t>21</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291083-C2A9-40DF-A677-C5772AEAFE49}" type="slidenum">
              <a:rPr lang="en-US" smtClean="0"/>
              <a:pPr/>
              <a:t>22</a:t>
            </a:fld>
            <a:endParaRPr lang="en-US" dirty="0"/>
          </a:p>
        </p:txBody>
      </p:sp>
    </p:spTree>
    <p:extLst>
      <p:ext uri="{BB962C8B-B14F-4D97-AF65-F5344CB8AC3E}">
        <p14:creationId xmlns:p14="http://schemas.microsoft.com/office/powerpoint/2010/main" val="24858873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701675"/>
            <a:ext cx="4679950" cy="35115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291083-C2A9-40DF-A677-C5772AEAFE49}" type="slidenum">
              <a:rPr lang="en-US" smtClean="0"/>
              <a:pPr/>
              <a:t>23</a:t>
            </a:fld>
            <a:endParaRPr lang="en-US" dirty="0"/>
          </a:p>
        </p:txBody>
      </p:sp>
    </p:spTree>
    <p:extLst>
      <p:ext uri="{BB962C8B-B14F-4D97-AF65-F5344CB8AC3E}">
        <p14:creationId xmlns:p14="http://schemas.microsoft.com/office/powerpoint/2010/main" val="14510377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291083-C2A9-40DF-A677-C5772AEAFE49}" type="slidenum">
              <a:rPr lang="en-US" smtClean="0"/>
              <a:pPr/>
              <a:t>24</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291083-C2A9-40DF-A677-C5772AEAFE49}" type="slidenum">
              <a:rPr lang="en-US" smtClean="0"/>
              <a:pPr/>
              <a:t>25</a:t>
            </a:fld>
            <a:endParaRPr lang="en-US" dirty="0"/>
          </a:p>
        </p:txBody>
      </p:sp>
    </p:spTree>
    <p:extLst>
      <p:ext uri="{BB962C8B-B14F-4D97-AF65-F5344CB8AC3E}">
        <p14:creationId xmlns:p14="http://schemas.microsoft.com/office/powerpoint/2010/main" val="19163185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291083-C2A9-40DF-A677-C5772AEAFE49}" type="slidenum">
              <a:rPr lang="en-US" smtClean="0"/>
              <a:pPr/>
              <a:t>26</a:t>
            </a:fld>
            <a:endParaRPr lang="en-US" dirty="0"/>
          </a:p>
        </p:txBody>
      </p:sp>
    </p:spTree>
    <p:extLst>
      <p:ext uri="{BB962C8B-B14F-4D97-AF65-F5344CB8AC3E}">
        <p14:creationId xmlns:p14="http://schemas.microsoft.com/office/powerpoint/2010/main" val="40263835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291083-C2A9-40DF-A677-C5772AEAFE49}" type="slidenum">
              <a:rPr lang="en-US" smtClean="0"/>
              <a:pPr/>
              <a:t>27</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291083-C2A9-40DF-A677-C5772AEAFE49}" type="slidenum">
              <a:rPr lang="en-US" smtClean="0"/>
              <a:pPr/>
              <a:t>28</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701675"/>
            <a:ext cx="4679950" cy="35115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291083-C2A9-40DF-A677-C5772AEAFE49}" type="slidenum">
              <a:rPr lang="en-US" smtClean="0"/>
              <a:pPr/>
              <a:t>29</a:t>
            </a:fld>
            <a:endParaRPr lang="en-US" dirty="0"/>
          </a:p>
        </p:txBody>
      </p:sp>
    </p:spTree>
    <p:extLst>
      <p:ext uri="{BB962C8B-B14F-4D97-AF65-F5344CB8AC3E}">
        <p14:creationId xmlns:p14="http://schemas.microsoft.com/office/powerpoint/2010/main" val="12640375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291083-C2A9-40DF-A677-C5772AEAFE49}" type="slidenum">
              <a:rPr lang="en-US" smtClean="0"/>
              <a:pPr/>
              <a:t>32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3291083-C2A9-40DF-A677-C5772AEAFE49}" type="slidenum">
              <a:rPr lang="en-US" smtClean="0"/>
              <a:pPr/>
              <a:t>3</a:t>
            </a:fld>
            <a:endParaRPr lang="en-US" dirty="0"/>
          </a:p>
        </p:txBody>
      </p:sp>
    </p:spTree>
    <p:extLst>
      <p:ext uri="{BB962C8B-B14F-4D97-AF65-F5344CB8AC3E}">
        <p14:creationId xmlns:p14="http://schemas.microsoft.com/office/powerpoint/2010/main" val="11859441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291083-C2A9-40DF-A677-C5772AEAFE49}" type="slidenum">
              <a:rPr lang="en-US" smtClean="0"/>
              <a:pPr/>
              <a:t>33</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291083-C2A9-40DF-A677-C5772AEAFE49}" type="slidenum">
              <a:rPr lang="en-US" smtClean="0"/>
              <a:pPr/>
              <a:t>36</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291083-C2A9-40DF-A677-C5772AEAFE49}" type="slidenum">
              <a:rPr lang="en-US" smtClean="0"/>
              <a:pPr/>
              <a:t>37</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291083-C2A9-40DF-A677-C5772AEAFE49}" type="slidenum">
              <a:rPr lang="en-US" smtClean="0"/>
              <a:pPr/>
              <a:t>39</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291083-C2A9-40DF-A677-C5772AEAFE49}" type="slidenum">
              <a:rPr lang="en-US" smtClean="0"/>
              <a:pPr/>
              <a:t>49</a:t>
            </a:fld>
            <a:endParaRPr lang="en-US" dirty="0"/>
          </a:p>
        </p:txBody>
      </p:sp>
    </p:spTree>
    <p:extLst>
      <p:ext uri="{BB962C8B-B14F-4D97-AF65-F5344CB8AC3E}">
        <p14:creationId xmlns:p14="http://schemas.microsoft.com/office/powerpoint/2010/main" val="5966051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291083-C2A9-40DF-A677-C5772AEAFE49}" type="slidenum">
              <a:rPr lang="en-US" smtClean="0"/>
              <a:pPr/>
              <a:t>53</a:t>
            </a:fld>
            <a:endParaRPr lang="en-US" dirty="0"/>
          </a:p>
        </p:txBody>
      </p:sp>
    </p:spTree>
    <p:extLst>
      <p:ext uri="{BB962C8B-B14F-4D97-AF65-F5344CB8AC3E}">
        <p14:creationId xmlns:p14="http://schemas.microsoft.com/office/powerpoint/2010/main" val="221410633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291083-C2A9-40DF-A677-C5772AEAFE49}" type="slidenum">
              <a:rPr lang="en-US" smtClean="0"/>
              <a:pPr/>
              <a:t>54</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291083-C2A9-40DF-A677-C5772AEAFE49}" type="slidenum">
              <a:rPr lang="en-US" smtClean="0"/>
              <a:pPr/>
              <a:t>55</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291083-C2A9-40DF-A677-C5772AEAFE49}" type="slidenum">
              <a:rPr lang="en-US" smtClean="0"/>
              <a:pPr/>
              <a:t>56</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291083-C2A9-40DF-A677-C5772AEAFE49}" type="slidenum">
              <a:rPr lang="en-US" smtClean="0"/>
              <a:pPr/>
              <a:t>58</a:t>
            </a:fld>
            <a:endParaRPr lang="en-US" dirty="0"/>
          </a:p>
        </p:txBody>
      </p:sp>
    </p:spTree>
    <p:extLst>
      <p:ext uri="{BB962C8B-B14F-4D97-AF65-F5344CB8AC3E}">
        <p14:creationId xmlns:p14="http://schemas.microsoft.com/office/powerpoint/2010/main" val="41001232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291083-C2A9-40DF-A677-C5772AEAFE49}" type="slidenum">
              <a:rPr lang="en-US" smtClean="0"/>
              <a:pPr/>
              <a:t>4</a:t>
            </a:fld>
            <a:endParaRPr lang="en-US" dirty="0"/>
          </a:p>
        </p:txBody>
      </p:sp>
    </p:spTree>
    <p:extLst>
      <p:ext uri="{BB962C8B-B14F-4D97-AF65-F5344CB8AC3E}">
        <p14:creationId xmlns:p14="http://schemas.microsoft.com/office/powerpoint/2010/main" val="235193066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6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3291083-C2A9-40DF-A677-C5772AEAFE49}" type="slidenum">
              <a:rPr lang="en-US" smtClean="0"/>
              <a:pPr/>
              <a:t>63</a:t>
            </a:fld>
            <a:endParaRPr lang="en-US" dirty="0"/>
          </a:p>
        </p:txBody>
      </p:sp>
    </p:spTree>
    <p:extLst>
      <p:ext uri="{BB962C8B-B14F-4D97-AF65-F5344CB8AC3E}">
        <p14:creationId xmlns:p14="http://schemas.microsoft.com/office/powerpoint/2010/main" val="213225787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3291083-C2A9-40DF-A677-C5772AEAFE49}" type="slidenum">
              <a:rPr lang="en-US" smtClean="0"/>
              <a:pPr/>
              <a:t>64</a:t>
            </a:fld>
            <a:endParaRPr lang="en-US" dirty="0"/>
          </a:p>
        </p:txBody>
      </p:sp>
    </p:spTree>
    <p:extLst>
      <p:ext uri="{BB962C8B-B14F-4D97-AF65-F5344CB8AC3E}">
        <p14:creationId xmlns:p14="http://schemas.microsoft.com/office/powerpoint/2010/main" val="129306777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3291083-C2A9-40DF-A677-C5772AEAFE49}" type="slidenum">
              <a:rPr lang="en-US" smtClean="0"/>
              <a:pPr/>
              <a:t>65</a:t>
            </a:fld>
            <a:endParaRPr lang="en-US" dirty="0"/>
          </a:p>
        </p:txBody>
      </p:sp>
    </p:spTree>
    <p:extLst>
      <p:ext uri="{BB962C8B-B14F-4D97-AF65-F5344CB8AC3E}">
        <p14:creationId xmlns:p14="http://schemas.microsoft.com/office/powerpoint/2010/main" val="273392483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291083-C2A9-40DF-A677-C5772AEAFE49}" type="slidenum">
              <a:rPr lang="en-US" smtClean="0"/>
              <a:pPr/>
              <a:t>66</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291083-C2A9-40DF-A677-C5772AEAFE49}" type="slidenum">
              <a:rPr lang="en-US" smtClean="0"/>
              <a:pPr/>
              <a:t>67</a:t>
            </a:fld>
            <a:endParaRPr lang="en-US" dirty="0"/>
          </a:p>
        </p:txBody>
      </p:sp>
    </p:spTree>
    <p:extLst>
      <p:ext uri="{BB962C8B-B14F-4D97-AF65-F5344CB8AC3E}">
        <p14:creationId xmlns:p14="http://schemas.microsoft.com/office/powerpoint/2010/main" val="111989690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291083-C2A9-40DF-A677-C5772AEAFE49}" type="slidenum">
              <a:rPr lang="en-US" smtClean="0"/>
              <a:pPr/>
              <a:t>68</a:t>
            </a:fld>
            <a:endParaRPr lang="en-US" dirty="0"/>
          </a:p>
        </p:txBody>
      </p:sp>
    </p:spTree>
    <p:extLst>
      <p:ext uri="{BB962C8B-B14F-4D97-AF65-F5344CB8AC3E}">
        <p14:creationId xmlns:p14="http://schemas.microsoft.com/office/powerpoint/2010/main" val="18699995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291083-C2A9-40DF-A677-C5772AEAFE49}" type="slidenum">
              <a:rPr lang="en-US" smtClean="0"/>
              <a:pPr/>
              <a:t>69</a:t>
            </a:fld>
            <a:endParaRPr lang="en-US" dirty="0"/>
          </a:p>
        </p:txBody>
      </p:sp>
    </p:spTree>
    <p:extLst>
      <p:ext uri="{BB962C8B-B14F-4D97-AF65-F5344CB8AC3E}">
        <p14:creationId xmlns:p14="http://schemas.microsoft.com/office/powerpoint/2010/main" val="31519106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291083-C2A9-40DF-A677-C5772AEAFE49}" type="slidenum">
              <a:rPr lang="en-US" smtClean="0"/>
              <a:pPr/>
              <a:t>6</a:t>
            </a:fld>
            <a:endParaRPr lang="en-US" dirty="0"/>
          </a:p>
        </p:txBody>
      </p:sp>
    </p:spTree>
    <p:extLst>
      <p:ext uri="{BB962C8B-B14F-4D97-AF65-F5344CB8AC3E}">
        <p14:creationId xmlns:p14="http://schemas.microsoft.com/office/powerpoint/2010/main" val="25824056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291083-C2A9-40DF-A677-C5772AEAFE49}" type="slidenum">
              <a:rPr lang="en-US" smtClean="0"/>
              <a:pPr/>
              <a:t>7</a:t>
            </a:fld>
            <a:endParaRPr lang="en-US" dirty="0"/>
          </a:p>
        </p:txBody>
      </p:sp>
    </p:spTree>
    <p:extLst>
      <p:ext uri="{BB962C8B-B14F-4D97-AF65-F5344CB8AC3E}">
        <p14:creationId xmlns:p14="http://schemas.microsoft.com/office/powerpoint/2010/main" val="27584098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291083-C2A9-40DF-A677-C5772AEAFE49}" type="slidenum">
              <a:rPr lang="en-US" smtClean="0"/>
              <a:pPr/>
              <a:t>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291083-C2A9-40DF-A677-C5772AEAFE49}" type="slidenum">
              <a:rPr lang="en-US" smtClean="0"/>
              <a:pPr/>
              <a:t>9</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1675"/>
            <a:ext cx="4683125" cy="3511550"/>
          </a:xfrm>
        </p:spPr>
      </p:sp>
      <p:sp>
        <p:nvSpPr>
          <p:cNvPr id="3" name="Notes Placeholder 2"/>
          <p:cNvSpPr>
            <a:spLocks noGrp="1"/>
          </p:cNvSpPr>
          <p:nvPr>
            <p:ph type="body" idx="1"/>
          </p:nvPr>
        </p:nvSpPr>
        <p:spPr/>
        <p:txBody>
          <a:bodyPr>
            <a:normAutofit/>
          </a:bodyPr>
          <a:lstStyle/>
          <a:p>
            <a:endParaRPr lang="en-US" sz="1600" dirty="0"/>
          </a:p>
        </p:txBody>
      </p:sp>
      <p:sp>
        <p:nvSpPr>
          <p:cNvPr id="4" name="Slide Number Placeholder 3"/>
          <p:cNvSpPr>
            <a:spLocks noGrp="1"/>
          </p:cNvSpPr>
          <p:nvPr>
            <p:ph type="sldNum" sz="quarter" idx="10"/>
          </p:nvPr>
        </p:nvSpPr>
        <p:spPr/>
        <p:txBody>
          <a:bodyPr/>
          <a:lstStyle/>
          <a:p>
            <a:fld id="{D3291083-C2A9-40DF-A677-C5772AEAFE49}" type="slidenum">
              <a:rPr lang="en-US" smtClean="0"/>
              <a:pPr/>
              <a:t>10</a:t>
            </a:fld>
            <a:endParaRPr lang="en-US" dirty="0"/>
          </a:p>
        </p:txBody>
      </p:sp>
    </p:spTree>
    <p:extLst>
      <p:ext uri="{BB962C8B-B14F-4D97-AF65-F5344CB8AC3E}">
        <p14:creationId xmlns:p14="http://schemas.microsoft.com/office/powerpoint/2010/main" val="17372590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CCD1625-AA3B-46DA-BA66-9D7F7C02BD33}" type="datetimeFigureOut">
              <a:rPr lang="en-US" smtClean="0"/>
              <a:pPr/>
              <a:t>11/6/24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9A058D-C55E-4EC3-9ACB-26470E640C6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CD1625-AA3B-46DA-BA66-9D7F7C02BD33}" type="datetimeFigureOut">
              <a:rPr lang="en-US" smtClean="0"/>
              <a:pPr/>
              <a:t>11/6/24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9A058D-C55E-4EC3-9ACB-26470E640C6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1"/>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CD1625-AA3B-46DA-BA66-9D7F7C02BD33}" type="datetimeFigureOut">
              <a:rPr lang="en-US" smtClean="0"/>
              <a:pPr/>
              <a:t>11/6/24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9A058D-C55E-4EC3-9ACB-26470E640C6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CD1625-AA3B-46DA-BA66-9D7F7C02BD33}" type="datetimeFigureOut">
              <a:rPr lang="en-US" smtClean="0"/>
              <a:pPr/>
              <a:t>11/6/24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9A058D-C55E-4EC3-9ACB-26470E640C6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CD1625-AA3B-46DA-BA66-9D7F7C02BD33}" type="datetimeFigureOut">
              <a:rPr lang="en-US" smtClean="0"/>
              <a:pPr/>
              <a:t>11/6/24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9A058D-C55E-4EC3-9ACB-26470E640C6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CCD1625-AA3B-46DA-BA66-9D7F7C02BD33}" type="datetimeFigureOut">
              <a:rPr lang="en-US" smtClean="0"/>
              <a:pPr/>
              <a:t>11/6/24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9A058D-C55E-4EC3-9ACB-26470E640C6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CCD1625-AA3B-46DA-BA66-9D7F7C02BD33}" type="datetimeFigureOut">
              <a:rPr lang="en-US" smtClean="0"/>
              <a:pPr/>
              <a:t>11/6/24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89A058D-C55E-4EC3-9ACB-26470E640C6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CCD1625-AA3B-46DA-BA66-9D7F7C02BD33}" type="datetimeFigureOut">
              <a:rPr lang="en-US" smtClean="0"/>
              <a:pPr/>
              <a:t>11/6/24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89A058D-C55E-4EC3-9ACB-26470E640C6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CD1625-AA3B-46DA-BA66-9D7F7C02BD33}" type="datetimeFigureOut">
              <a:rPr lang="en-US" smtClean="0"/>
              <a:pPr/>
              <a:t>11/6/24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89A058D-C55E-4EC3-9ACB-26470E640C6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1" y="273053"/>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CD1625-AA3B-46DA-BA66-9D7F7C02BD33}" type="datetimeFigureOut">
              <a:rPr lang="en-US" smtClean="0"/>
              <a:pPr/>
              <a:t>11/6/24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9A058D-C55E-4EC3-9ACB-26470E640C6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CD1625-AA3B-46DA-BA66-9D7F7C02BD33}" type="datetimeFigureOut">
              <a:rPr lang="en-US" smtClean="0"/>
              <a:pPr/>
              <a:t>11/6/24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9A058D-C55E-4EC3-9ACB-26470E640C6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3"/>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3"/>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CD1625-AA3B-46DA-BA66-9D7F7C02BD33}" type="datetimeFigureOut">
              <a:rPr lang="en-US" smtClean="0"/>
              <a:pPr/>
              <a:t>11/6/24</a:t>
            </a:fld>
            <a:endParaRPr lang="en-US" dirty="0"/>
          </a:p>
        </p:txBody>
      </p:sp>
      <p:sp>
        <p:nvSpPr>
          <p:cNvPr id="5" name="Footer Placeholder 4"/>
          <p:cNvSpPr>
            <a:spLocks noGrp="1"/>
          </p:cNvSpPr>
          <p:nvPr>
            <p:ph type="ftr" sz="quarter" idx="3"/>
          </p:nvPr>
        </p:nvSpPr>
        <p:spPr>
          <a:xfrm>
            <a:off x="3124200" y="6356353"/>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3"/>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9A058D-C55E-4EC3-9ACB-26470E640C6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www.sca.isr.umich.edu/"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fred.stlouisfed.org/graph/?g=12aXz"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https://fred.stlouisfed.org/graph/?g=12b1f" TargetMode="Externa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hyperlink" Target="https://www.jstor.org/stable/pdf/2937892.pdf"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bit.ly/3eZYtoi"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hyperlink" Target="https://www.core-econ.org/the-economy/book/text/0-3-contents.html"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0080" y="1905003"/>
            <a:ext cx="7863840" cy="1523999"/>
          </a:xfrm>
        </p:spPr>
        <p:txBody>
          <a:bodyPr>
            <a:normAutofit/>
          </a:bodyPr>
          <a:lstStyle/>
          <a:p>
            <a:r>
              <a:rPr lang="en-US" sz="4000" cap="small" dirty="0">
                <a:solidFill>
                  <a:srgbClr val="003399"/>
                </a:solidFill>
              </a:rPr>
              <a:t>Lecture 16</a:t>
            </a:r>
            <a:br>
              <a:rPr lang="en-US" sz="4000" dirty="0"/>
            </a:br>
            <a:r>
              <a:rPr lang="en-US" sz="3400" dirty="0"/>
              <a:t>Short-run Macro Fluctuations</a:t>
            </a:r>
          </a:p>
        </p:txBody>
      </p:sp>
      <p:pic>
        <p:nvPicPr>
          <p:cNvPr id="4" name="Picture 3"/>
          <p:cNvPicPr>
            <a:picLocks noChangeAspect="1"/>
          </p:cNvPicPr>
          <p:nvPr/>
        </p:nvPicPr>
        <p:blipFill>
          <a:blip r:embed="rId3" cstate="print"/>
          <a:srcRect/>
          <a:stretch>
            <a:fillRect/>
          </a:stretch>
        </p:blipFill>
        <p:spPr bwMode="auto">
          <a:xfrm>
            <a:off x="1066801" y="4114800"/>
            <a:ext cx="1282763" cy="1282762"/>
          </a:xfrm>
          <a:prstGeom prst="rect">
            <a:avLst/>
          </a:prstGeom>
          <a:noFill/>
          <a:ln w="9525">
            <a:noFill/>
            <a:miter lim="800000"/>
            <a:headEnd/>
            <a:tailEnd/>
          </a:ln>
        </p:spPr>
      </p:pic>
      <p:sp>
        <p:nvSpPr>
          <p:cNvPr id="6" name="Title 1"/>
          <p:cNvSpPr txBox="1">
            <a:spLocks/>
          </p:cNvSpPr>
          <p:nvPr/>
        </p:nvSpPr>
        <p:spPr>
          <a:xfrm>
            <a:off x="640080" y="411480"/>
            <a:ext cx="7863840" cy="762000"/>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b="0" i="0" u="none" strike="noStrike" kern="1200" cap="none" spc="0" normalizeH="0" baseline="0" noProof="0" dirty="0">
                <a:ln>
                  <a:noFill/>
                </a:ln>
                <a:solidFill>
                  <a:schemeClr val="tx1"/>
                </a:solidFill>
                <a:effectLst/>
                <a:uLnTx/>
                <a:uFillTx/>
                <a:latin typeface="+mj-lt"/>
                <a:ea typeface="+mj-ea"/>
                <a:cs typeface="+mj-cs"/>
              </a:rPr>
              <a:t>Economics</a:t>
            </a:r>
            <a:r>
              <a:rPr kumimoji="0" lang="en-US" b="0" i="0" u="none" strike="noStrike" kern="1200" cap="none" spc="0" normalizeH="0" noProof="0" dirty="0">
                <a:ln>
                  <a:noFill/>
                </a:ln>
                <a:solidFill>
                  <a:schemeClr val="tx1"/>
                </a:solidFill>
                <a:effectLst/>
                <a:uLnTx/>
                <a:uFillTx/>
                <a:latin typeface="+mj-lt"/>
                <a:ea typeface="+mj-ea"/>
                <a:cs typeface="+mj-cs"/>
              </a:rPr>
              <a:t> 2                                                                                                Emmanuel </a:t>
            </a:r>
            <a:r>
              <a:rPr kumimoji="0" lang="en-US" b="0" i="0" u="none" strike="noStrike" kern="1200" cap="none" spc="0" normalizeH="0" noProof="0" dirty="0" err="1">
                <a:ln>
                  <a:noFill/>
                </a:ln>
                <a:solidFill>
                  <a:schemeClr val="tx1"/>
                </a:solidFill>
                <a:effectLst/>
                <a:uLnTx/>
                <a:uFillTx/>
                <a:latin typeface="+mj-lt"/>
                <a:ea typeface="+mj-ea"/>
                <a:cs typeface="+mj-cs"/>
              </a:rPr>
              <a:t>Saez</a:t>
            </a:r>
            <a:endParaRPr kumimoji="0" lang="en-US" b="0" i="0" u="none" strike="noStrike" kern="1200" cap="none" spc="0" normalizeH="0" noProof="0" dirty="0">
              <a:ln>
                <a:noFill/>
              </a:ln>
              <a:solidFill>
                <a:schemeClr val="tx1"/>
              </a:solidFill>
              <a:effectLst/>
              <a:uLnTx/>
              <a:uFillTx/>
              <a:latin typeface="+mj-lt"/>
              <a:ea typeface="+mj-ea"/>
              <a:cs typeface="+mj-cs"/>
            </a:endParaRPr>
          </a:p>
          <a:p>
            <a:pPr marL="0" marR="0" lvl="0" indent="0" defTabSz="914400" rtl="0" eaLnBrk="1" fontAlgn="auto" latinLnBrk="0" hangingPunct="1">
              <a:lnSpc>
                <a:spcPct val="100000"/>
              </a:lnSpc>
              <a:spcBef>
                <a:spcPct val="0"/>
              </a:spcBef>
              <a:spcAft>
                <a:spcPts val="0"/>
              </a:spcAft>
              <a:buClrTx/>
              <a:buSzTx/>
              <a:buFontTx/>
              <a:buNone/>
              <a:tabLst/>
              <a:defRPr/>
            </a:pPr>
            <a:r>
              <a:rPr lang="en-US" dirty="0">
                <a:latin typeface="+mj-lt"/>
                <a:ea typeface="+mj-ea"/>
                <a:cs typeface="+mj-cs"/>
              </a:rPr>
              <a:t>Fall 2024</a:t>
            </a:r>
            <a:endParaRPr kumimoji="0" lang="en-US" b="0" i="0" u="none" strike="noStrike" kern="1200" cap="none" spc="0" normalizeH="0" baseline="0" noProof="0" dirty="0">
              <a:ln>
                <a:noFill/>
              </a:ln>
              <a:solidFill>
                <a:schemeClr val="tx1"/>
              </a:solidFill>
              <a:effectLst/>
              <a:uLnTx/>
              <a:uFillTx/>
              <a:latin typeface="+mj-lt"/>
              <a:ea typeface="+mj-ea"/>
              <a:cs typeface="+mj-cs"/>
            </a:endParaRPr>
          </a:p>
        </p:txBody>
      </p:sp>
      <p:sp>
        <p:nvSpPr>
          <p:cNvPr id="7" name="Subtitle 6">
            <a:extLst>
              <a:ext uri="{FF2B5EF4-FFF2-40B4-BE49-F238E27FC236}">
                <a16:creationId xmlns:a16="http://schemas.microsoft.com/office/drawing/2014/main" id="{55C3E359-076D-B624-8E42-B30EF8D02767}"/>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7945932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40080" y="0"/>
            <a:ext cx="7863840" cy="6035040"/>
          </a:xfrm>
          <a:solidFill>
            <a:schemeClr val="bg1"/>
          </a:solidFill>
        </p:spPr>
        <p:txBody>
          <a:bodyPr tIns="0" bIns="0">
            <a:noAutofit/>
          </a:bodyPr>
          <a:lstStyle/>
          <a:p>
            <a:pPr marL="0" indent="0" algn="ctr">
              <a:spcBef>
                <a:spcPts val="1800"/>
              </a:spcBef>
              <a:buClr>
                <a:srgbClr val="0000FF"/>
              </a:buClr>
              <a:buNone/>
            </a:pPr>
            <a:r>
              <a:rPr lang="en-US" dirty="0">
                <a:solidFill>
                  <a:srgbClr val="003399"/>
                </a:solidFill>
              </a:rPr>
              <a:t>The Composition of GDP</a:t>
            </a:r>
          </a:p>
          <a:p>
            <a:pPr marL="1097280" indent="-365760">
              <a:spcBef>
                <a:spcPts val="4200"/>
              </a:spcBef>
              <a:buClr>
                <a:srgbClr val="003399"/>
              </a:buClr>
            </a:pPr>
            <a:r>
              <a:rPr lang="en-US" sz="2800" dirty="0"/>
              <a:t>Recall that GDP Y=C+I+G+NX</a:t>
            </a:r>
          </a:p>
          <a:p>
            <a:pPr marL="1097280" indent="-365760">
              <a:spcBef>
                <a:spcPts val="4200"/>
              </a:spcBef>
              <a:buClr>
                <a:srgbClr val="003399"/>
              </a:buClr>
            </a:pPr>
            <a:r>
              <a:rPr lang="en-US" sz="2800" dirty="0"/>
              <a:t>Consumption (C) [65-70% of US GDP]</a:t>
            </a:r>
          </a:p>
          <a:p>
            <a:pPr marL="1097280" indent="-365760">
              <a:spcBef>
                <a:spcPts val="2400"/>
              </a:spcBef>
              <a:buClr>
                <a:srgbClr val="003399"/>
              </a:buClr>
            </a:pPr>
            <a:r>
              <a:rPr lang="en-US" sz="2800" dirty="0"/>
              <a:t>Investment (I) [15-20% of US GDP]</a:t>
            </a:r>
          </a:p>
          <a:p>
            <a:pPr marL="1097280" indent="-365760">
              <a:spcBef>
                <a:spcPts val="2400"/>
              </a:spcBef>
              <a:buClr>
                <a:srgbClr val="003399"/>
              </a:buClr>
            </a:pPr>
            <a:r>
              <a:rPr lang="en-US" sz="2800" dirty="0"/>
              <a:t>Government purchases (G) [15-20%]</a:t>
            </a:r>
          </a:p>
          <a:p>
            <a:pPr marL="1097280" indent="-365760">
              <a:spcBef>
                <a:spcPts val="2400"/>
              </a:spcBef>
              <a:buClr>
                <a:srgbClr val="003399"/>
              </a:buClr>
            </a:pPr>
            <a:r>
              <a:rPr lang="en-US" sz="2800" dirty="0"/>
              <a:t>Net Exports = Exports - Imports (NX) [-3%]</a:t>
            </a:r>
          </a:p>
          <a:p>
            <a:pPr marL="0" indent="0">
              <a:spcBef>
                <a:spcPts val="2400"/>
              </a:spcBef>
              <a:buClr>
                <a:srgbClr val="003399"/>
              </a:buClr>
              <a:buNone/>
            </a:pPr>
            <a:endParaRPr lang="en-US" sz="2800" dirty="0"/>
          </a:p>
        </p:txBody>
      </p:sp>
    </p:spTree>
    <p:extLst>
      <p:ext uri="{BB962C8B-B14F-4D97-AF65-F5344CB8AC3E}">
        <p14:creationId xmlns:p14="http://schemas.microsoft.com/office/powerpoint/2010/main" val="29530080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40080" y="411480"/>
            <a:ext cx="7863840" cy="6035040"/>
          </a:xfrm>
          <a:noFill/>
        </p:spPr>
        <p:txBody>
          <a:bodyPr tIns="0" bIns="0">
            <a:noAutofit/>
          </a:bodyPr>
          <a:lstStyle/>
          <a:p>
            <a:pPr marL="0" indent="0" algn="ctr">
              <a:spcBef>
                <a:spcPts val="1800"/>
              </a:spcBef>
              <a:buClr>
                <a:srgbClr val="0000FF"/>
              </a:buClr>
              <a:buNone/>
            </a:pPr>
            <a:r>
              <a:rPr lang="en-US" dirty="0">
                <a:solidFill>
                  <a:srgbClr val="003399"/>
                </a:solidFill>
              </a:rPr>
              <a:t>Three Terms that Mean the Same Thing</a:t>
            </a:r>
          </a:p>
          <a:p>
            <a:pPr marL="365760" indent="-365760">
              <a:spcBef>
                <a:spcPts val="2400"/>
              </a:spcBef>
              <a:buClr>
                <a:srgbClr val="003399"/>
              </a:buClr>
            </a:pPr>
            <a:r>
              <a:rPr lang="en-US" sz="2800" dirty="0"/>
              <a:t>Planned aggregate expenditure.</a:t>
            </a:r>
          </a:p>
          <a:p>
            <a:pPr marL="365760" indent="-365760">
              <a:spcBef>
                <a:spcPts val="2400"/>
              </a:spcBef>
              <a:buClr>
                <a:srgbClr val="003399"/>
              </a:buClr>
            </a:pPr>
            <a:r>
              <a:rPr lang="en-US" sz="2800" dirty="0"/>
              <a:t>Planned spending.</a:t>
            </a:r>
          </a:p>
          <a:p>
            <a:pPr marL="365760" indent="-365760">
              <a:spcBef>
                <a:spcPts val="2400"/>
              </a:spcBef>
              <a:buClr>
                <a:srgbClr val="003399"/>
              </a:buClr>
            </a:pPr>
            <a:r>
              <a:rPr lang="en-US" sz="2800" dirty="0"/>
              <a:t>Planned aggregate demand.</a:t>
            </a:r>
          </a:p>
          <a:p>
            <a:pPr marL="365760" indent="-365760">
              <a:spcBef>
                <a:spcPts val="2400"/>
              </a:spcBef>
              <a:buClr>
                <a:srgbClr val="003399"/>
              </a:buClr>
            </a:pPr>
            <a:r>
              <a:rPr lang="en-US" sz="2800" dirty="0"/>
              <a:t>All three terms refer to the total amount that people/businesses/govt in the economy plan to buy.</a:t>
            </a:r>
          </a:p>
          <a:p>
            <a:pPr marL="365760" indent="-365760">
              <a:spcBef>
                <a:spcPts val="2400"/>
              </a:spcBef>
              <a:buClr>
                <a:srgbClr val="003399"/>
              </a:buClr>
            </a:pPr>
            <a:r>
              <a:rPr lang="en-US" sz="2800" dirty="0">
                <a:solidFill>
                  <a:srgbClr val="CC0000"/>
                </a:solidFill>
              </a:rPr>
              <a:t>In the short run, if planned aggregate expenditure changes, output changes.</a:t>
            </a:r>
          </a:p>
        </p:txBody>
      </p:sp>
    </p:spTree>
    <p:extLst>
      <p:ext uri="{BB962C8B-B14F-4D97-AF65-F5344CB8AC3E}">
        <p14:creationId xmlns:p14="http://schemas.microsoft.com/office/powerpoint/2010/main" val="27720549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40080" y="152400"/>
            <a:ext cx="7863840" cy="6035040"/>
          </a:xfrm>
          <a:noFill/>
        </p:spPr>
        <p:txBody>
          <a:bodyPr tIns="0" bIns="0">
            <a:noAutofit/>
          </a:bodyPr>
          <a:lstStyle/>
          <a:p>
            <a:pPr marL="0" indent="0" algn="ctr">
              <a:spcBef>
                <a:spcPts val="1800"/>
              </a:spcBef>
              <a:buClr>
                <a:srgbClr val="0000FF"/>
              </a:buClr>
              <a:buNone/>
            </a:pPr>
            <a:r>
              <a:rPr lang="en-US" dirty="0">
                <a:solidFill>
                  <a:srgbClr val="003399"/>
                </a:solidFill>
              </a:rPr>
              <a:t>Why is Output Determined by Demand in the Short Run?</a:t>
            </a:r>
          </a:p>
          <a:p>
            <a:pPr marL="365760" indent="-365760">
              <a:spcBef>
                <a:spcPts val="3000"/>
              </a:spcBef>
              <a:buClr>
                <a:srgbClr val="003399"/>
              </a:buClr>
            </a:pPr>
            <a:r>
              <a:rPr lang="en-US" sz="2600" dirty="0"/>
              <a:t>Prices don’t change quickly or thoroughly enough to keep output at potential.</a:t>
            </a:r>
          </a:p>
          <a:p>
            <a:pPr marL="365760" indent="-365760">
              <a:spcBef>
                <a:spcPts val="3000"/>
              </a:spcBef>
              <a:buClr>
                <a:srgbClr val="003399"/>
              </a:buClr>
            </a:pPr>
            <a:r>
              <a:rPr lang="en-US" sz="2600" dirty="0"/>
              <a:t>Due to limited information, long-term contracts, dislike of “unfair” price changes by consumers, dislike of wage cuts by workers,  or other factors.</a:t>
            </a:r>
          </a:p>
          <a:p>
            <a:pPr marL="365760" indent="-365760">
              <a:spcBef>
                <a:spcPts val="3000"/>
              </a:spcBef>
              <a:buClr>
                <a:srgbClr val="003399"/>
              </a:buClr>
            </a:pPr>
            <a:r>
              <a:rPr lang="en-US" sz="2600" b="1" dirty="0"/>
              <a:t>Keynesian revolution in economics: </a:t>
            </a:r>
            <a:r>
              <a:rPr lang="en-US" sz="2600" dirty="0"/>
              <a:t>after the Great Depression, Keynes built a framework to account for short-run macro fluctuations still in use in textbook macro</a:t>
            </a:r>
          </a:p>
        </p:txBody>
      </p:sp>
    </p:spTree>
    <p:extLst>
      <p:ext uri="{BB962C8B-B14F-4D97-AF65-F5344CB8AC3E}">
        <p14:creationId xmlns:p14="http://schemas.microsoft.com/office/powerpoint/2010/main" val="19791434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40080" y="0"/>
            <a:ext cx="7863840" cy="6035040"/>
          </a:xfrm>
          <a:noFill/>
        </p:spPr>
        <p:txBody>
          <a:bodyPr tIns="0" bIns="0">
            <a:noAutofit/>
          </a:bodyPr>
          <a:lstStyle/>
          <a:p>
            <a:pPr marL="0" indent="0" algn="ctr">
              <a:spcBef>
                <a:spcPts val="1800"/>
              </a:spcBef>
              <a:buClr>
                <a:srgbClr val="0000FF"/>
              </a:buClr>
              <a:buNone/>
            </a:pPr>
            <a:r>
              <a:rPr lang="en-US" dirty="0">
                <a:solidFill>
                  <a:srgbClr val="003399"/>
                </a:solidFill>
              </a:rPr>
              <a:t>Mom-and-Pop Restaurant Analogy</a:t>
            </a:r>
          </a:p>
          <a:p>
            <a:pPr marL="365760" indent="-365760">
              <a:spcBef>
                <a:spcPts val="3000"/>
              </a:spcBef>
              <a:buClr>
                <a:srgbClr val="003399"/>
              </a:buClr>
            </a:pPr>
            <a:r>
              <a:rPr lang="en-US" sz="2600" dirty="0"/>
              <a:t>Short-run: Prices in the restaurant are fixed and hence restaurant produces more or less simply based on demand fluctuations (busy vs. quiet days)</a:t>
            </a:r>
          </a:p>
          <a:p>
            <a:pPr marL="365760" indent="-365760">
              <a:spcBef>
                <a:spcPts val="3000"/>
              </a:spcBef>
              <a:buClr>
                <a:srgbClr val="003399"/>
              </a:buClr>
            </a:pPr>
            <a:r>
              <a:rPr lang="en-US" sz="2600" dirty="0"/>
              <a:t>Long-run: Prices adjust so that restaurant owners have normal workload: If demand is high, they increase prices to reduce it. If demand is low, they cut prices to increase it.</a:t>
            </a:r>
          </a:p>
          <a:p>
            <a:pPr marL="365760" indent="-365760">
              <a:spcBef>
                <a:spcPts val="3000"/>
              </a:spcBef>
              <a:buClr>
                <a:srgbClr val="003399"/>
              </a:buClr>
            </a:pPr>
            <a:r>
              <a:rPr lang="en-US" sz="2600" dirty="0"/>
              <a:t>If prices adjusted perfectly and immediately, there would be no short-term business fluctuations (absent a real shock like weather for agriculture or COVID). </a:t>
            </a:r>
          </a:p>
          <a:p>
            <a:pPr marL="365760" indent="-365760">
              <a:spcBef>
                <a:spcPts val="3000"/>
              </a:spcBef>
              <a:buClr>
                <a:srgbClr val="003399"/>
              </a:buClr>
            </a:pPr>
            <a:r>
              <a:rPr lang="en-US" sz="2600" dirty="0"/>
              <a:t>Keynes key contribution: need different analysis in short run vs. long run. </a:t>
            </a:r>
          </a:p>
        </p:txBody>
      </p:sp>
    </p:spTree>
    <p:extLst>
      <p:ext uri="{BB962C8B-B14F-4D97-AF65-F5344CB8AC3E}">
        <p14:creationId xmlns:p14="http://schemas.microsoft.com/office/powerpoint/2010/main" val="12401613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40080" y="411480"/>
            <a:ext cx="7863840" cy="6035040"/>
          </a:xfrm>
        </p:spPr>
        <p:txBody>
          <a:bodyPr/>
          <a:lstStyle/>
          <a:p>
            <a:pPr marL="571500" indent="-571500" algn="ctr">
              <a:lnSpc>
                <a:spcPct val="110000"/>
              </a:lnSpc>
              <a:spcBef>
                <a:spcPts val="1200"/>
              </a:spcBef>
              <a:buClr>
                <a:srgbClr val="FF0000"/>
              </a:buClr>
              <a:buNone/>
            </a:pPr>
            <a:endParaRPr lang="en-US" cap="small" dirty="0">
              <a:solidFill>
                <a:srgbClr val="FF0000"/>
              </a:solidFill>
            </a:endParaRPr>
          </a:p>
          <a:p>
            <a:pPr marL="0" algn="ctr">
              <a:buNone/>
            </a:pPr>
            <a:r>
              <a:rPr lang="en-US" cap="small" dirty="0">
                <a:solidFill>
                  <a:srgbClr val="CC0000"/>
                </a:solidFill>
              </a:rPr>
              <a:t>III.  Planned Aggregate Expenditure</a:t>
            </a:r>
            <a:endParaRPr lang="en-US" sz="3200" i="1" cap="small" dirty="0">
              <a:solidFill>
                <a:srgbClr val="CC0000"/>
              </a:solidFill>
            </a:endParaRPr>
          </a:p>
        </p:txBody>
      </p:sp>
    </p:spTree>
    <p:extLst>
      <p:ext uri="{BB962C8B-B14F-4D97-AF65-F5344CB8AC3E}">
        <p14:creationId xmlns:p14="http://schemas.microsoft.com/office/powerpoint/2010/main" val="30677478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40080" y="411480"/>
            <a:ext cx="7863840" cy="6035040"/>
          </a:xfrm>
          <a:noFill/>
        </p:spPr>
        <p:txBody>
          <a:bodyPr tIns="0" bIns="0">
            <a:noAutofit/>
          </a:bodyPr>
          <a:lstStyle/>
          <a:p>
            <a:pPr marL="0" indent="0" algn="ctr">
              <a:spcBef>
                <a:spcPts val="1800"/>
              </a:spcBef>
              <a:buClr>
                <a:srgbClr val="0000FF"/>
              </a:buClr>
              <a:buNone/>
            </a:pPr>
            <a:r>
              <a:rPr lang="en-US" dirty="0">
                <a:solidFill>
                  <a:srgbClr val="003399"/>
                </a:solidFill>
              </a:rPr>
              <a:t>Components of Planned Aggregate Expenditure (PAE)</a:t>
            </a:r>
          </a:p>
          <a:p>
            <a:pPr marL="365760" indent="-365760">
              <a:spcBef>
                <a:spcPts val="2400"/>
              </a:spcBef>
              <a:buClr>
                <a:srgbClr val="003399"/>
              </a:buClr>
            </a:pPr>
            <a:r>
              <a:rPr lang="en-US" sz="2800" dirty="0"/>
              <a:t>Recall that GDP is Y=C+I+G+NX</a:t>
            </a:r>
          </a:p>
          <a:p>
            <a:pPr marL="365760" indent="-365760">
              <a:spcBef>
                <a:spcPts val="2400"/>
              </a:spcBef>
              <a:buClr>
                <a:srgbClr val="003399"/>
              </a:buClr>
            </a:pPr>
            <a:r>
              <a:rPr lang="en-US" sz="2800" dirty="0"/>
              <a:t>Consumption (C)</a:t>
            </a:r>
          </a:p>
          <a:p>
            <a:pPr marL="365760" indent="-365760">
              <a:spcBef>
                <a:spcPts val="2400"/>
              </a:spcBef>
              <a:buClr>
                <a:srgbClr val="003399"/>
              </a:buClr>
            </a:pPr>
            <a:r>
              <a:rPr lang="en-US" sz="2800" dirty="0"/>
              <a:t>Planned investment (I</a:t>
            </a:r>
            <a:r>
              <a:rPr lang="en-US" sz="2800" baseline="30000" dirty="0"/>
              <a:t>p</a:t>
            </a:r>
            <a:r>
              <a:rPr lang="en-US" sz="2800" dirty="0"/>
              <a:t>)</a:t>
            </a:r>
          </a:p>
          <a:p>
            <a:pPr marL="365760" indent="-365760">
              <a:spcBef>
                <a:spcPts val="2400"/>
              </a:spcBef>
              <a:buClr>
                <a:srgbClr val="003399"/>
              </a:buClr>
            </a:pPr>
            <a:r>
              <a:rPr lang="en-US" sz="2800" dirty="0"/>
              <a:t>Government purchases (G)</a:t>
            </a:r>
          </a:p>
          <a:p>
            <a:pPr marL="365760" indent="-365760">
              <a:spcBef>
                <a:spcPts val="2400"/>
              </a:spcBef>
              <a:buClr>
                <a:srgbClr val="003399"/>
              </a:buClr>
            </a:pPr>
            <a:r>
              <a:rPr lang="en-US" sz="2800" dirty="0"/>
              <a:t>Net exports (NX) = Exports - Imports</a:t>
            </a:r>
          </a:p>
          <a:p>
            <a:pPr marL="0" indent="0" algn="ctr">
              <a:spcBef>
                <a:spcPts val="3600"/>
              </a:spcBef>
              <a:buClr>
                <a:srgbClr val="003399"/>
              </a:buClr>
              <a:buNone/>
            </a:pPr>
            <a:r>
              <a:rPr lang="en-US" sz="2800" dirty="0">
                <a:solidFill>
                  <a:srgbClr val="CC0000"/>
                </a:solidFill>
              </a:rPr>
              <a:t>PAE = C + I</a:t>
            </a:r>
            <a:r>
              <a:rPr lang="en-US" sz="2800" baseline="30000" dirty="0">
                <a:solidFill>
                  <a:srgbClr val="CC0000"/>
                </a:solidFill>
              </a:rPr>
              <a:t>p</a:t>
            </a:r>
            <a:r>
              <a:rPr lang="en-US" sz="2800" dirty="0">
                <a:solidFill>
                  <a:srgbClr val="CC0000"/>
                </a:solidFill>
              </a:rPr>
              <a:t> + G + NX</a:t>
            </a:r>
          </a:p>
        </p:txBody>
      </p:sp>
    </p:spTree>
    <p:extLst>
      <p:ext uri="{BB962C8B-B14F-4D97-AF65-F5344CB8AC3E}">
        <p14:creationId xmlns:p14="http://schemas.microsoft.com/office/powerpoint/2010/main" val="5037158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40080" y="76200"/>
            <a:ext cx="7863840" cy="6035040"/>
          </a:xfrm>
          <a:solidFill>
            <a:schemeClr val="bg1"/>
          </a:solidFill>
        </p:spPr>
        <p:txBody>
          <a:bodyPr tIns="0" bIns="0">
            <a:noAutofit/>
          </a:bodyPr>
          <a:lstStyle/>
          <a:p>
            <a:pPr marL="0" indent="0" algn="ctr">
              <a:spcBef>
                <a:spcPts val="1800"/>
              </a:spcBef>
              <a:buClr>
                <a:srgbClr val="0000FF"/>
              </a:buClr>
              <a:buNone/>
            </a:pPr>
            <a:r>
              <a:rPr lang="en-US" dirty="0">
                <a:solidFill>
                  <a:srgbClr val="003399"/>
                </a:solidFill>
              </a:rPr>
              <a:t>Quiz</a:t>
            </a:r>
          </a:p>
          <a:p>
            <a:pPr marL="0" indent="0">
              <a:spcBef>
                <a:spcPts val="1800"/>
              </a:spcBef>
              <a:buClr>
                <a:srgbClr val="0000FF"/>
              </a:buClr>
              <a:buNone/>
            </a:pPr>
            <a:r>
              <a:rPr lang="en-US" sz="2800" dirty="0"/>
              <a:t>Why are </a:t>
            </a:r>
            <a:r>
              <a:rPr lang="en-US" sz="2800" dirty="0">
                <a:solidFill>
                  <a:srgbClr val="C00000"/>
                </a:solidFill>
              </a:rPr>
              <a:t>net exports = exports minus imports</a:t>
            </a:r>
            <a:r>
              <a:rPr lang="en-US" sz="2800" dirty="0"/>
              <a:t> part of GDP?</a:t>
            </a:r>
          </a:p>
          <a:p>
            <a:pPr marL="365760" indent="-365760">
              <a:spcBef>
                <a:spcPts val="2400"/>
              </a:spcBef>
              <a:buClr>
                <a:srgbClr val="003399"/>
              </a:buClr>
            </a:pPr>
            <a:r>
              <a:rPr lang="en-US" sz="2400" dirty="0"/>
              <a:t>A. Because imports are consumed domestically but bought from abroad</a:t>
            </a:r>
          </a:p>
          <a:p>
            <a:pPr marL="365760" indent="-365760">
              <a:spcBef>
                <a:spcPts val="2400"/>
              </a:spcBef>
              <a:buClr>
                <a:srgbClr val="003399"/>
              </a:buClr>
            </a:pPr>
            <a:r>
              <a:rPr lang="en-US" sz="2400" dirty="0"/>
              <a:t>B. Because exports are domestic production that is sold abroad.</a:t>
            </a:r>
          </a:p>
          <a:p>
            <a:pPr marL="365760" indent="-365760">
              <a:spcBef>
                <a:spcPts val="2400"/>
              </a:spcBef>
              <a:buClr>
                <a:srgbClr val="003399"/>
              </a:buClr>
            </a:pPr>
            <a:r>
              <a:rPr lang="en-US" sz="2400" dirty="0"/>
              <a:t>C. Because imports are already counted in C but exports are not</a:t>
            </a:r>
          </a:p>
          <a:p>
            <a:pPr marL="365760" indent="-365760">
              <a:spcBef>
                <a:spcPts val="2400"/>
              </a:spcBef>
              <a:buClr>
                <a:srgbClr val="003399"/>
              </a:buClr>
            </a:pPr>
            <a:r>
              <a:rPr lang="en-US" sz="2400" dirty="0"/>
              <a:t>D. All of the above</a:t>
            </a:r>
          </a:p>
          <a:p>
            <a:pPr marL="365760" indent="-365760">
              <a:spcBef>
                <a:spcPts val="2400"/>
              </a:spcBef>
              <a:buClr>
                <a:srgbClr val="003399"/>
              </a:buClr>
            </a:pPr>
            <a:r>
              <a:rPr lang="en-US" sz="2400" dirty="0"/>
              <a:t>E. None of the above</a:t>
            </a:r>
          </a:p>
        </p:txBody>
      </p:sp>
    </p:spTree>
    <p:extLst>
      <p:ext uri="{BB962C8B-B14F-4D97-AF65-F5344CB8AC3E}">
        <p14:creationId xmlns:p14="http://schemas.microsoft.com/office/powerpoint/2010/main" val="6598902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7D9E40C-E82F-6021-6367-B3874A68BD81}"/>
              </a:ext>
            </a:extLst>
          </p:cNvPr>
          <p:cNvPicPr>
            <a:picLocks noChangeAspect="1"/>
          </p:cNvPicPr>
          <p:nvPr/>
        </p:nvPicPr>
        <p:blipFill>
          <a:blip r:embed="rId3"/>
          <a:stretch>
            <a:fillRect/>
          </a:stretch>
        </p:blipFill>
        <p:spPr>
          <a:xfrm>
            <a:off x="78310" y="1752600"/>
            <a:ext cx="8987379" cy="3893279"/>
          </a:xfrm>
          <a:prstGeom prst="rect">
            <a:avLst/>
          </a:prstGeom>
        </p:spPr>
      </p:pic>
      <p:sp>
        <p:nvSpPr>
          <p:cNvPr id="3" name="TextBox 2">
            <a:extLst>
              <a:ext uri="{FF2B5EF4-FFF2-40B4-BE49-F238E27FC236}">
                <a16:creationId xmlns:a16="http://schemas.microsoft.com/office/drawing/2014/main" id="{1C2FA265-9C92-816A-7A34-E06860EC6F15}"/>
              </a:ext>
            </a:extLst>
          </p:cNvPr>
          <p:cNvSpPr txBox="1"/>
          <p:nvPr/>
        </p:nvSpPr>
        <p:spPr>
          <a:xfrm>
            <a:off x="1752600" y="694156"/>
            <a:ext cx="6227026" cy="523220"/>
          </a:xfrm>
          <a:prstGeom prst="rect">
            <a:avLst/>
          </a:prstGeom>
          <a:noFill/>
        </p:spPr>
        <p:txBody>
          <a:bodyPr wrap="none" rtlCol="0">
            <a:spAutoFit/>
          </a:bodyPr>
          <a:lstStyle/>
          <a:p>
            <a:r>
              <a:rPr lang="en-US" sz="2800" dirty="0">
                <a:solidFill>
                  <a:srgbClr val="003399"/>
                </a:solidFill>
              </a:rPr>
              <a:t>Components of Aggregate Demand (GDP)</a:t>
            </a:r>
          </a:p>
        </p:txBody>
      </p:sp>
    </p:spTree>
    <p:extLst>
      <p:ext uri="{BB962C8B-B14F-4D97-AF65-F5344CB8AC3E}">
        <p14:creationId xmlns:p14="http://schemas.microsoft.com/office/powerpoint/2010/main" val="37274908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8600" y="411480"/>
            <a:ext cx="8610600" cy="6065520"/>
          </a:xfrm>
          <a:noFill/>
        </p:spPr>
        <p:txBody>
          <a:bodyPr tIns="0" bIns="0">
            <a:noAutofit/>
          </a:bodyPr>
          <a:lstStyle/>
          <a:p>
            <a:pPr marL="0" indent="0" algn="ctr">
              <a:spcBef>
                <a:spcPts val="1800"/>
              </a:spcBef>
              <a:buClr>
                <a:srgbClr val="0000FF"/>
              </a:buClr>
              <a:buNone/>
            </a:pPr>
            <a:r>
              <a:rPr lang="en-US" dirty="0">
                <a:solidFill>
                  <a:srgbClr val="003399"/>
                </a:solidFill>
              </a:rPr>
              <a:t>Short Run versus Long Run</a:t>
            </a:r>
          </a:p>
          <a:p>
            <a:pPr marL="365760" indent="-365760">
              <a:spcBef>
                <a:spcPts val="2400"/>
              </a:spcBef>
              <a:buClr>
                <a:srgbClr val="003399"/>
              </a:buClr>
            </a:pPr>
            <a:r>
              <a:rPr lang="en-US" sz="2800" dirty="0">
                <a:solidFill>
                  <a:srgbClr val="CC0000"/>
                </a:solidFill>
              </a:rPr>
              <a:t>In the short run:</a:t>
            </a:r>
          </a:p>
          <a:p>
            <a:pPr marL="1165860" lvl="2" indent="-365760">
              <a:spcBef>
                <a:spcPts val="1200"/>
              </a:spcBef>
              <a:buClr>
                <a:srgbClr val="003399"/>
              </a:buClr>
            </a:pPr>
            <a:r>
              <a:rPr lang="en-US" sz="2800" dirty="0"/>
              <a:t>PAE can be more than, less than, or equal to Y*.</a:t>
            </a:r>
          </a:p>
          <a:p>
            <a:pPr marL="1165860" lvl="2" indent="-365760">
              <a:spcBef>
                <a:spcPts val="1200"/>
              </a:spcBef>
              <a:buClr>
                <a:srgbClr val="003399"/>
              </a:buClr>
            </a:pPr>
            <a:r>
              <a:rPr lang="en-US" sz="2800" dirty="0"/>
              <a:t>Output responds to match PAE.</a:t>
            </a:r>
          </a:p>
          <a:p>
            <a:pPr marL="365760" indent="-365760">
              <a:spcBef>
                <a:spcPts val="2400"/>
              </a:spcBef>
              <a:buClr>
                <a:srgbClr val="003399"/>
              </a:buClr>
            </a:pPr>
            <a:r>
              <a:rPr lang="en-US" sz="2800" dirty="0">
                <a:solidFill>
                  <a:srgbClr val="CC0000"/>
                </a:solidFill>
              </a:rPr>
              <a:t>In the long run:</a:t>
            </a:r>
          </a:p>
          <a:p>
            <a:pPr marL="1165860" lvl="2" indent="-365760">
              <a:spcBef>
                <a:spcPts val="1200"/>
              </a:spcBef>
              <a:buClr>
                <a:srgbClr val="003399"/>
              </a:buClr>
            </a:pPr>
            <a:r>
              <a:rPr lang="en-US" sz="2800" dirty="0"/>
              <a:t>Output is at Y* (determined by normal capital, labor, and technology).</a:t>
            </a:r>
          </a:p>
          <a:p>
            <a:pPr marL="1165860" lvl="2" indent="-365760">
              <a:spcBef>
                <a:spcPts val="1200"/>
              </a:spcBef>
              <a:buClr>
                <a:srgbClr val="003399"/>
              </a:buClr>
            </a:pPr>
            <a:r>
              <a:rPr lang="en-US" sz="2800" dirty="0"/>
              <a:t>PAE adjusts to equal Y*.</a:t>
            </a:r>
          </a:p>
          <a:p>
            <a:pPr marL="1165860" lvl="2" indent="-365760">
              <a:spcBef>
                <a:spcPts val="1200"/>
              </a:spcBef>
              <a:buClr>
                <a:srgbClr val="003399"/>
              </a:buClr>
            </a:pPr>
            <a:r>
              <a:rPr lang="en-US" sz="2800" dirty="0"/>
              <a:t>Movement in r* (long-run interest rate) brings this about.</a:t>
            </a:r>
            <a:endParaRPr lang="en-US" sz="2800" dirty="0">
              <a:solidFill>
                <a:srgbClr val="CC0000"/>
              </a:solidFill>
            </a:endParaRPr>
          </a:p>
        </p:txBody>
      </p:sp>
    </p:spTree>
    <p:extLst>
      <p:ext uri="{BB962C8B-B14F-4D97-AF65-F5344CB8AC3E}">
        <p14:creationId xmlns:p14="http://schemas.microsoft.com/office/powerpoint/2010/main" val="36949523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40080" y="411480"/>
            <a:ext cx="7863840" cy="6035040"/>
          </a:xfrm>
        </p:spPr>
        <p:txBody>
          <a:bodyPr/>
          <a:lstStyle/>
          <a:p>
            <a:pPr marL="571500" indent="-571500" algn="ctr">
              <a:lnSpc>
                <a:spcPct val="110000"/>
              </a:lnSpc>
              <a:spcBef>
                <a:spcPts val="1200"/>
              </a:spcBef>
              <a:buClr>
                <a:srgbClr val="FF0000"/>
              </a:buClr>
              <a:buNone/>
            </a:pPr>
            <a:endParaRPr lang="en-US" cap="small" dirty="0">
              <a:solidFill>
                <a:srgbClr val="FF0000"/>
              </a:solidFill>
            </a:endParaRPr>
          </a:p>
          <a:p>
            <a:pPr marL="0" algn="ctr">
              <a:buNone/>
            </a:pPr>
            <a:r>
              <a:rPr lang="en-US" cap="small" dirty="0">
                <a:solidFill>
                  <a:srgbClr val="CC0000"/>
                </a:solidFill>
              </a:rPr>
              <a:t>IV.  Determinants of Each Component of PAE</a:t>
            </a:r>
            <a:endParaRPr lang="en-US" sz="3200" i="1" cap="small" dirty="0">
              <a:solidFill>
                <a:srgbClr val="CC0000"/>
              </a:solidFill>
            </a:endParaRPr>
          </a:p>
        </p:txBody>
      </p:sp>
    </p:spTree>
    <p:extLst>
      <p:ext uri="{BB962C8B-B14F-4D97-AF65-F5344CB8AC3E}">
        <p14:creationId xmlns:p14="http://schemas.microsoft.com/office/powerpoint/2010/main" val="17084372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40080" y="411480"/>
            <a:ext cx="7863840" cy="6035040"/>
          </a:xfrm>
        </p:spPr>
        <p:txBody>
          <a:bodyPr/>
          <a:lstStyle/>
          <a:p>
            <a:pPr marL="571500" indent="-571500" algn="ctr">
              <a:lnSpc>
                <a:spcPct val="110000"/>
              </a:lnSpc>
              <a:spcBef>
                <a:spcPts val="1200"/>
              </a:spcBef>
              <a:buClr>
                <a:srgbClr val="FF0000"/>
              </a:buClr>
              <a:buNone/>
            </a:pPr>
            <a:endParaRPr lang="en-US" cap="small" dirty="0">
              <a:solidFill>
                <a:srgbClr val="FF0000"/>
              </a:solidFill>
            </a:endParaRPr>
          </a:p>
          <a:p>
            <a:pPr marL="0" algn="ctr">
              <a:buNone/>
            </a:pPr>
            <a:r>
              <a:rPr lang="en-US" cap="small" dirty="0">
                <a:solidFill>
                  <a:srgbClr val="CC0000"/>
                </a:solidFill>
              </a:rPr>
              <a:t>I.  Overview of Short-Run Fluctuations</a:t>
            </a:r>
            <a:endParaRPr lang="en-US" sz="3200" i="1" cap="small" dirty="0">
              <a:solidFill>
                <a:srgbClr val="CC0000"/>
              </a:solidFill>
            </a:endParaRPr>
          </a:p>
        </p:txBody>
      </p:sp>
    </p:spTree>
    <p:extLst>
      <p:ext uri="{BB962C8B-B14F-4D97-AF65-F5344CB8AC3E}">
        <p14:creationId xmlns:p14="http://schemas.microsoft.com/office/powerpoint/2010/main" val="41588477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40080" y="411480"/>
            <a:ext cx="7863840" cy="6035040"/>
          </a:xfrm>
          <a:noFill/>
        </p:spPr>
        <p:txBody>
          <a:bodyPr tIns="0" bIns="0">
            <a:noAutofit/>
          </a:bodyPr>
          <a:lstStyle/>
          <a:p>
            <a:pPr marL="0" indent="0" algn="ctr">
              <a:spcBef>
                <a:spcPts val="1800"/>
              </a:spcBef>
              <a:buClr>
                <a:srgbClr val="0000FF"/>
              </a:buClr>
              <a:buNone/>
            </a:pPr>
            <a:r>
              <a:rPr lang="en-US" dirty="0">
                <a:solidFill>
                  <a:srgbClr val="003399"/>
                </a:solidFill>
              </a:rPr>
              <a:t>Determinants of Planned Investment (I</a:t>
            </a:r>
            <a:r>
              <a:rPr lang="en-US" baseline="30000" dirty="0">
                <a:solidFill>
                  <a:srgbClr val="003399"/>
                </a:solidFill>
              </a:rPr>
              <a:t>p</a:t>
            </a:r>
            <a:r>
              <a:rPr lang="en-US" dirty="0">
                <a:solidFill>
                  <a:srgbClr val="003399"/>
                </a:solidFill>
              </a:rPr>
              <a:t>)</a:t>
            </a:r>
          </a:p>
          <a:p>
            <a:pPr marL="365760" indent="-365760">
              <a:spcBef>
                <a:spcPts val="3000"/>
              </a:spcBef>
              <a:buClr>
                <a:srgbClr val="003399"/>
              </a:buClr>
            </a:pPr>
            <a:r>
              <a:rPr lang="en-US" sz="2800" dirty="0"/>
              <a:t>Real interest rate (r). A rise in the real interest rate reduces planned investment.</a:t>
            </a:r>
          </a:p>
          <a:p>
            <a:pPr marL="365760" indent="-365760">
              <a:spcBef>
                <a:spcPts val="2400"/>
              </a:spcBef>
              <a:buClr>
                <a:srgbClr val="003399"/>
              </a:buClr>
            </a:pPr>
            <a:r>
              <a:rPr lang="en-US" sz="2800" dirty="0"/>
              <a:t>Expectations about future demand (“animal spirits”)</a:t>
            </a:r>
          </a:p>
          <a:p>
            <a:pPr marL="365760" indent="-365760">
              <a:spcBef>
                <a:spcPts val="2400"/>
              </a:spcBef>
              <a:buClr>
                <a:srgbClr val="003399"/>
              </a:buClr>
            </a:pPr>
            <a:r>
              <a:rPr lang="en-US" sz="2800" dirty="0"/>
              <a:t>We talk about “planned investment” because we are leaving out the unplanned investment in inventories that happens when PAE is different from actual output.</a:t>
            </a:r>
          </a:p>
          <a:p>
            <a:pPr marL="365760" indent="-365760">
              <a:spcBef>
                <a:spcPts val="2400"/>
              </a:spcBef>
              <a:buClr>
                <a:srgbClr val="003399"/>
              </a:buClr>
            </a:pPr>
            <a:r>
              <a:rPr lang="en-US" sz="2800" dirty="0"/>
              <a:t>Note: inventory are goods produced but not yet sold (counted as investment in GDP)</a:t>
            </a:r>
          </a:p>
        </p:txBody>
      </p:sp>
    </p:spTree>
    <p:extLst>
      <p:ext uri="{BB962C8B-B14F-4D97-AF65-F5344CB8AC3E}">
        <p14:creationId xmlns:p14="http://schemas.microsoft.com/office/powerpoint/2010/main" val="10485005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40080" y="411480"/>
            <a:ext cx="7863840" cy="6035040"/>
          </a:xfrm>
          <a:noFill/>
        </p:spPr>
        <p:txBody>
          <a:bodyPr tIns="0" bIns="0">
            <a:noAutofit/>
          </a:bodyPr>
          <a:lstStyle/>
          <a:p>
            <a:pPr marL="0" indent="0" algn="ctr">
              <a:spcBef>
                <a:spcPts val="1800"/>
              </a:spcBef>
              <a:buClr>
                <a:srgbClr val="0000FF"/>
              </a:buClr>
              <a:buNone/>
            </a:pPr>
            <a:r>
              <a:rPr lang="en-US" dirty="0">
                <a:solidFill>
                  <a:srgbClr val="003399"/>
                </a:solidFill>
              </a:rPr>
              <a:t>Investment fluctuates more than GDP over the business cycle</a:t>
            </a:r>
          </a:p>
        </p:txBody>
      </p:sp>
      <p:pic>
        <p:nvPicPr>
          <p:cNvPr id="2" name="Picture 1">
            <a:extLst>
              <a:ext uri="{FF2B5EF4-FFF2-40B4-BE49-F238E27FC236}">
                <a16:creationId xmlns:a16="http://schemas.microsoft.com/office/drawing/2014/main" id="{54956548-8626-BF7B-C858-78AB97BC34DE}"/>
              </a:ext>
            </a:extLst>
          </p:cNvPr>
          <p:cNvPicPr>
            <a:picLocks noChangeAspect="1"/>
          </p:cNvPicPr>
          <p:nvPr/>
        </p:nvPicPr>
        <p:blipFill>
          <a:blip r:embed="rId3"/>
          <a:stretch>
            <a:fillRect/>
          </a:stretch>
        </p:blipFill>
        <p:spPr>
          <a:xfrm>
            <a:off x="23029" y="1676399"/>
            <a:ext cx="9120971" cy="3514073"/>
          </a:xfrm>
          <a:prstGeom prst="rect">
            <a:avLst/>
          </a:prstGeom>
        </p:spPr>
      </p:pic>
    </p:spTree>
    <p:extLst>
      <p:ext uri="{BB962C8B-B14F-4D97-AF65-F5344CB8AC3E}">
        <p14:creationId xmlns:p14="http://schemas.microsoft.com/office/powerpoint/2010/main" val="10383719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40080" y="411480"/>
            <a:ext cx="7863840" cy="6035040"/>
          </a:xfrm>
          <a:noFill/>
        </p:spPr>
        <p:txBody>
          <a:bodyPr tIns="0" bIns="0">
            <a:noAutofit/>
          </a:bodyPr>
          <a:lstStyle/>
          <a:p>
            <a:pPr marL="0" indent="0" algn="ctr">
              <a:spcBef>
                <a:spcPts val="1800"/>
              </a:spcBef>
              <a:buClr>
                <a:srgbClr val="0000FF"/>
              </a:buClr>
              <a:buNone/>
            </a:pPr>
            <a:r>
              <a:rPr lang="en-US" dirty="0">
                <a:solidFill>
                  <a:srgbClr val="003399"/>
                </a:solidFill>
              </a:rPr>
              <a:t>Determinants of Government Purchases (G)</a:t>
            </a:r>
          </a:p>
          <a:p>
            <a:pPr marL="365760" indent="-365760">
              <a:spcBef>
                <a:spcPts val="3000"/>
              </a:spcBef>
              <a:buClr>
                <a:srgbClr val="003399"/>
              </a:buClr>
            </a:pPr>
            <a:r>
              <a:rPr lang="en-US" sz="2800" dirty="0"/>
              <a:t>Politics.</a:t>
            </a:r>
          </a:p>
          <a:p>
            <a:pPr marL="365760" indent="-365760">
              <a:spcBef>
                <a:spcPts val="2400"/>
              </a:spcBef>
              <a:buClr>
                <a:srgbClr val="003399"/>
              </a:buClr>
            </a:pPr>
            <a:r>
              <a:rPr lang="en-US" sz="2800" dirty="0"/>
              <a:t>Wars, natural disasters.</a:t>
            </a:r>
          </a:p>
          <a:p>
            <a:pPr>
              <a:spcBef>
                <a:spcPts val="3000"/>
              </a:spcBef>
              <a:buClr>
                <a:srgbClr val="003399"/>
              </a:buClr>
            </a:pPr>
            <a:r>
              <a:rPr lang="en-US" sz="2800" dirty="0"/>
              <a:t>We take G as given.</a:t>
            </a:r>
          </a:p>
        </p:txBody>
      </p:sp>
    </p:spTree>
    <p:extLst>
      <p:ext uri="{BB962C8B-B14F-4D97-AF65-F5344CB8AC3E}">
        <p14:creationId xmlns:p14="http://schemas.microsoft.com/office/powerpoint/2010/main" val="10831827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40080" y="76200"/>
            <a:ext cx="7863840" cy="6035040"/>
          </a:xfrm>
          <a:solidFill>
            <a:schemeClr val="bg1"/>
          </a:solidFill>
        </p:spPr>
        <p:txBody>
          <a:bodyPr tIns="0" bIns="0">
            <a:noAutofit/>
          </a:bodyPr>
          <a:lstStyle/>
          <a:p>
            <a:pPr marL="0" indent="0" algn="ctr">
              <a:spcBef>
                <a:spcPts val="1800"/>
              </a:spcBef>
              <a:buClr>
                <a:srgbClr val="0000FF"/>
              </a:buClr>
              <a:buNone/>
            </a:pPr>
            <a:r>
              <a:rPr lang="en-US" dirty="0">
                <a:solidFill>
                  <a:srgbClr val="003399"/>
                </a:solidFill>
              </a:rPr>
              <a:t>Quiz</a:t>
            </a:r>
          </a:p>
          <a:p>
            <a:pPr marL="0" indent="0">
              <a:spcBef>
                <a:spcPts val="1800"/>
              </a:spcBef>
              <a:buClr>
                <a:srgbClr val="0000FF"/>
              </a:buClr>
              <a:buNone/>
            </a:pPr>
            <a:r>
              <a:rPr lang="en-US" sz="2800" dirty="0"/>
              <a:t>Among those, which one is not part of G?</a:t>
            </a:r>
          </a:p>
          <a:p>
            <a:pPr marL="365760" indent="-365760">
              <a:spcBef>
                <a:spcPts val="2400"/>
              </a:spcBef>
              <a:buClr>
                <a:srgbClr val="003399"/>
              </a:buClr>
            </a:pPr>
            <a:r>
              <a:rPr lang="en-US" sz="2400" dirty="0"/>
              <a:t>A. The salary of a public school teacher in California</a:t>
            </a:r>
          </a:p>
          <a:p>
            <a:pPr marL="365760" indent="-365760">
              <a:spcBef>
                <a:spcPts val="2400"/>
              </a:spcBef>
              <a:buClr>
                <a:srgbClr val="003399"/>
              </a:buClr>
            </a:pPr>
            <a:r>
              <a:rPr lang="en-US" sz="2400" dirty="0"/>
              <a:t>B. A new military plane bought by the US army.</a:t>
            </a:r>
          </a:p>
          <a:p>
            <a:pPr marL="365760" indent="-365760">
              <a:spcBef>
                <a:spcPts val="2400"/>
              </a:spcBef>
              <a:buClr>
                <a:srgbClr val="003399"/>
              </a:buClr>
            </a:pPr>
            <a:r>
              <a:rPr lang="en-US" sz="2400" dirty="0"/>
              <a:t>C. An unemployment benefit check received by an unemployed person in Oregon</a:t>
            </a:r>
          </a:p>
          <a:p>
            <a:pPr marL="365760" indent="-365760">
              <a:spcBef>
                <a:spcPts val="2400"/>
              </a:spcBef>
              <a:buClr>
                <a:srgbClr val="003399"/>
              </a:buClr>
            </a:pPr>
            <a:r>
              <a:rPr lang="en-US" sz="2400" dirty="0"/>
              <a:t>D. Funds spent by the City of Berkeley repairing its streets</a:t>
            </a:r>
          </a:p>
          <a:p>
            <a:pPr marL="365760" indent="-365760">
              <a:spcBef>
                <a:spcPts val="2400"/>
              </a:spcBef>
              <a:buClr>
                <a:srgbClr val="003399"/>
              </a:buClr>
            </a:pPr>
            <a:r>
              <a:rPr lang="en-US" sz="2400" dirty="0"/>
              <a:t>E. All of the above are part of G</a:t>
            </a:r>
          </a:p>
        </p:txBody>
      </p:sp>
    </p:spTree>
    <p:extLst>
      <p:ext uri="{BB962C8B-B14F-4D97-AF65-F5344CB8AC3E}">
        <p14:creationId xmlns:p14="http://schemas.microsoft.com/office/powerpoint/2010/main" val="11333120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40080" y="411480"/>
            <a:ext cx="7863840" cy="6035040"/>
          </a:xfrm>
          <a:noFill/>
        </p:spPr>
        <p:txBody>
          <a:bodyPr tIns="0" bIns="0">
            <a:noAutofit/>
          </a:bodyPr>
          <a:lstStyle/>
          <a:p>
            <a:pPr marL="0" indent="0" algn="ctr">
              <a:spcBef>
                <a:spcPts val="1800"/>
              </a:spcBef>
              <a:buClr>
                <a:srgbClr val="0000FF"/>
              </a:buClr>
              <a:buNone/>
            </a:pPr>
            <a:r>
              <a:rPr lang="en-US" dirty="0">
                <a:solidFill>
                  <a:srgbClr val="003399"/>
                </a:solidFill>
              </a:rPr>
              <a:t>Determinants of Net Exports (NX)</a:t>
            </a:r>
          </a:p>
          <a:p>
            <a:pPr marL="365760" indent="-365760">
              <a:spcBef>
                <a:spcPts val="2400"/>
              </a:spcBef>
              <a:buClr>
                <a:srgbClr val="003399"/>
              </a:buClr>
            </a:pPr>
            <a:endParaRPr lang="en-US" sz="2800" dirty="0"/>
          </a:p>
          <a:p>
            <a:pPr marL="365760" indent="-365760">
              <a:spcBef>
                <a:spcPts val="2400"/>
              </a:spcBef>
              <a:buClr>
                <a:srgbClr val="003399"/>
              </a:buClr>
            </a:pPr>
            <a:r>
              <a:rPr lang="en-US" sz="2800" dirty="0"/>
              <a:t>Net exports = Exports minus Imports</a:t>
            </a:r>
          </a:p>
          <a:p>
            <a:pPr marL="365760" indent="-365760">
              <a:spcBef>
                <a:spcPts val="2400"/>
              </a:spcBef>
              <a:buClr>
                <a:srgbClr val="003399"/>
              </a:buClr>
            </a:pPr>
            <a:r>
              <a:rPr lang="en-US" sz="2800" dirty="0"/>
              <a:t>For now we are assuming they are just given.</a:t>
            </a:r>
          </a:p>
          <a:p>
            <a:pPr marL="365760" indent="-365760">
              <a:spcBef>
                <a:spcPts val="2400"/>
              </a:spcBef>
              <a:buClr>
                <a:srgbClr val="003399"/>
              </a:buClr>
            </a:pPr>
            <a:r>
              <a:rPr lang="en-US" sz="2800" dirty="0"/>
              <a:t>Will discuss the economic determinants later in the course.</a:t>
            </a:r>
          </a:p>
          <a:p>
            <a:pPr marL="0" indent="0">
              <a:spcBef>
                <a:spcPts val="2400"/>
              </a:spcBef>
              <a:buClr>
                <a:srgbClr val="003399"/>
              </a:buClr>
              <a:buNone/>
            </a:pPr>
            <a:endParaRPr lang="en-US" sz="2800" dirty="0">
              <a:solidFill>
                <a:srgbClr val="CC0000"/>
              </a:solidFill>
            </a:endParaRPr>
          </a:p>
        </p:txBody>
      </p:sp>
    </p:spTree>
    <p:extLst>
      <p:ext uri="{BB962C8B-B14F-4D97-AF65-F5344CB8AC3E}">
        <p14:creationId xmlns:p14="http://schemas.microsoft.com/office/powerpoint/2010/main" val="16279763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40080" y="411480"/>
            <a:ext cx="7863840" cy="6035040"/>
          </a:xfrm>
          <a:noFill/>
        </p:spPr>
        <p:txBody>
          <a:bodyPr tIns="0" bIns="0">
            <a:noAutofit/>
          </a:bodyPr>
          <a:lstStyle/>
          <a:p>
            <a:pPr marL="0" indent="0" algn="ctr">
              <a:spcBef>
                <a:spcPts val="1800"/>
              </a:spcBef>
              <a:buClr>
                <a:srgbClr val="0000FF"/>
              </a:buClr>
              <a:buNone/>
            </a:pPr>
            <a:r>
              <a:rPr lang="en-US" dirty="0">
                <a:solidFill>
                  <a:srgbClr val="003399"/>
                </a:solidFill>
              </a:rPr>
              <a:t>Determinants of Consumption (C)</a:t>
            </a:r>
          </a:p>
          <a:p>
            <a:pPr marL="365760" indent="-365760">
              <a:spcBef>
                <a:spcPts val="3000"/>
              </a:spcBef>
              <a:buClr>
                <a:srgbClr val="003399"/>
              </a:buClr>
            </a:pPr>
            <a:r>
              <a:rPr lang="en-US" sz="2800" dirty="0"/>
              <a:t>Real interest rate (r): A rise in the real interest rate reduces current consumption (savings’ lecture)</a:t>
            </a:r>
          </a:p>
          <a:p>
            <a:pPr marL="365760" indent="-365760">
              <a:spcBef>
                <a:spcPts val="2400"/>
              </a:spcBef>
              <a:buClr>
                <a:srgbClr val="003399"/>
              </a:buClr>
            </a:pPr>
            <a:r>
              <a:rPr lang="en-US" sz="2800" dirty="0"/>
              <a:t>Expectations about future income (“consumer confidence”)</a:t>
            </a:r>
          </a:p>
          <a:p>
            <a:pPr marL="365760" indent="-365760">
              <a:spcBef>
                <a:spcPts val="2400"/>
              </a:spcBef>
              <a:buClr>
                <a:srgbClr val="003399"/>
              </a:buClr>
            </a:pPr>
            <a:r>
              <a:rPr lang="en-US" sz="2800" dirty="0"/>
              <a:t>Wealth: A rise in wealth (e.g. stock market boom) increases consumption.</a:t>
            </a:r>
          </a:p>
          <a:p>
            <a:pPr marL="365760" indent="-365760">
              <a:spcBef>
                <a:spcPts val="2400"/>
              </a:spcBef>
              <a:buClr>
                <a:srgbClr val="003399"/>
              </a:buClr>
            </a:pPr>
            <a:r>
              <a:rPr lang="en-US" sz="2800" dirty="0"/>
              <a:t>Disposable (or after-tax) income: A rise in disposable income increases consumption.</a:t>
            </a:r>
          </a:p>
          <a:p>
            <a:pPr marL="0" indent="0">
              <a:spcBef>
                <a:spcPts val="2400"/>
              </a:spcBef>
              <a:buClr>
                <a:srgbClr val="003399"/>
              </a:buClr>
              <a:buNone/>
            </a:pPr>
            <a:endParaRPr lang="en-US" sz="2800" dirty="0">
              <a:solidFill>
                <a:srgbClr val="CC0000"/>
              </a:solidFill>
            </a:endParaRPr>
          </a:p>
        </p:txBody>
      </p:sp>
    </p:spTree>
    <p:extLst>
      <p:ext uri="{BB962C8B-B14F-4D97-AF65-F5344CB8AC3E}">
        <p14:creationId xmlns:p14="http://schemas.microsoft.com/office/powerpoint/2010/main" val="18724415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40080" y="411480"/>
            <a:ext cx="7863840" cy="6035040"/>
          </a:xfrm>
          <a:noFill/>
        </p:spPr>
        <p:txBody>
          <a:bodyPr tIns="0" bIns="0">
            <a:noAutofit/>
          </a:bodyPr>
          <a:lstStyle/>
          <a:p>
            <a:pPr marL="0" indent="0" algn="ctr">
              <a:spcBef>
                <a:spcPts val="1800"/>
              </a:spcBef>
              <a:buClr>
                <a:srgbClr val="0000FF"/>
              </a:buClr>
              <a:buNone/>
            </a:pPr>
            <a:r>
              <a:rPr lang="en-US" dirty="0">
                <a:solidFill>
                  <a:srgbClr val="003399"/>
                </a:solidFill>
              </a:rPr>
              <a:t>Consumer Sentiment Index</a:t>
            </a:r>
          </a:p>
          <a:p>
            <a:pPr marL="0" indent="0">
              <a:spcBef>
                <a:spcPts val="2400"/>
              </a:spcBef>
              <a:buClr>
                <a:srgbClr val="003399"/>
              </a:buClr>
              <a:buNone/>
            </a:pPr>
            <a:endParaRPr lang="en-US" sz="2800" dirty="0">
              <a:solidFill>
                <a:srgbClr val="CC0000"/>
              </a:solidFill>
            </a:endParaRPr>
          </a:p>
        </p:txBody>
      </p:sp>
      <p:pic>
        <p:nvPicPr>
          <p:cNvPr id="2" name="Picture 1">
            <a:extLst>
              <a:ext uri="{FF2B5EF4-FFF2-40B4-BE49-F238E27FC236}">
                <a16:creationId xmlns:a16="http://schemas.microsoft.com/office/drawing/2014/main" id="{A6D98B7C-F714-8EC3-D086-4EBC23201026}"/>
              </a:ext>
            </a:extLst>
          </p:cNvPr>
          <p:cNvPicPr>
            <a:picLocks noChangeAspect="1"/>
          </p:cNvPicPr>
          <p:nvPr/>
        </p:nvPicPr>
        <p:blipFill>
          <a:blip r:embed="rId3"/>
          <a:stretch>
            <a:fillRect/>
          </a:stretch>
        </p:blipFill>
        <p:spPr>
          <a:xfrm>
            <a:off x="121920" y="1295400"/>
            <a:ext cx="8900160" cy="3429000"/>
          </a:xfrm>
          <a:prstGeom prst="rect">
            <a:avLst/>
          </a:prstGeom>
        </p:spPr>
      </p:pic>
      <p:sp>
        <p:nvSpPr>
          <p:cNvPr id="3" name="TextBox 2">
            <a:extLst>
              <a:ext uri="{FF2B5EF4-FFF2-40B4-BE49-F238E27FC236}">
                <a16:creationId xmlns:a16="http://schemas.microsoft.com/office/drawing/2014/main" id="{6796F9FF-9F7D-6048-413D-4EA4D6031958}"/>
              </a:ext>
            </a:extLst>
          </p:cNvPr>
          <p:cNvSpPr txBox="1"/>
          <p:nvPr/>
        </p:nvSpPr>
        <p:spPr>
          <a:xfrm>
            <a:off x="121920" y="5048279"/>
            <a:ext cx="8536248" cy="1292662"/>
          </a:xfrm>
          <a:prstGeom prst="rect">
            <a:avLst/>
          </a:prstGeom>
          <a:noFill/>
        </p:spPr>
        <p:txBody>
          <a:bodyPr wrap="none" rtlCol="0">
            <a:spAutoFit/>
          </a:bodyPr>
          <a:lstStyle/>
          <a:p>
            <a:r>
              <a:rPr lang="en-US" sz="2000" dirty="0">
                <a:solidFill>
                  <a:srgbClr val="C00000"/>
                </a:solidFill>
              </a:rPr>
              <a:t>The University of Michigan Survey of </a:t>
            </a:r>
            <a:r>
              <a:rPr lang="en-US" sz="2000" dirty="0">
                <a:solidFill>
                  <a:srgbClr val="C00000"/>
                </a:solidFill>
                <a:hlinkClick r:id="rId4">
                  <a:extLst>
                    <a:ext uri="{A12FA001-AC4F-418D-AE19-62706E023703}">
                      <ahyp:hlinkClr xmlns:ahyp="http://schemas.microsoft.com/office/drawing/2018/hyperlinkcolor" val="tx"/>
                    </a:ext>
                  </a:extLst>
                </a:hlinkClick>
              </a:rPr>
              <a:t>Consumer Sentiment Index</a:t>
            </a:r>
            <a:r>
              <a:rPr lang="en-US" sz="2000" dirty="0">
                <a:solidFill>
                  <a:srgbClr val="C00000"/>
                </a:solidFill>
              </a:rPr>
              <a:t> is an economic </a:t>
            </a:r>
          </a:p>
          <a:p>
            <a:r>
              <a:rPr lang="en-US" sz="2000" dirty="0">
                <a:solidFill>
                  <a:srgbClr val="C00000"/>
                </a:solidFill>
              </a:rPr>
              <a:t>indicator which measures the degree of optimism that consumers feel about </a:t>
            </a:r>
          </a:p>
          <a:p>
            <a:r>
              <a:rPr lang="en-US" sz="2000" dirty="0">
                <a:solidFill>
                  <a:srgbClr val="C00000"/>
                </a:solidFill>
              </a:rPr>
              <a:t>the overall state of the economy and their personal financial situation.</a:t>
            </a:r>
          </a:p>
          <a:p>
            <a:endParaRPr lang="en-US" dirty="0"/>
          </a:p>
        </p:txBody>
      </p:sp>
    </p:spTree>
    <p:extLst>
      <p:ext uri="{BB962C8B-B14F-4D97-AF65-F5344CB8AC3E}">
        <p14:creationId xmlns:p14="http://schemas.microsoft.com/office/powerpoint/2010/main" val="9468040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5" name="Content Placeholder 4"/>
              <p:cNvSpPr>
                <a:spLocks noGrp="1"/>
              </p:cNvSpPr>
              <p:nvPr>
                <p:ph idx="1"/>
              </p:nvPr>
            </p:nvSpPr>
            <p:spPr>
              <a:xfrm>
                <a:off x="640080" y="411480"/>
                <a:ext cx="7863840" cy="6035040"/>
              </a:xfrm>
              <a:noFill/>
            </p:spPr>
            <p:txBody>
              <a:bodyPr tIns="0" bIns="0">
                <a:noAutofit/>
              </a:bodyPr>
              <a:lstStyle/>
              <a:p>
                <a:pPr marL="0" indent="0" algn="ctr">
                  <a:spcBef>
                    <a:spcPts val="1800"/>
                  </a:spcBef>
                  <a:buClr>
                    <a:srgbClr val="0000FF"/>
                  </a:buClr>
                  <a:buNone/>
                </a:pPr>
                <a:r>
                  <a:rPr lang="en-US" dirty="0">
                    <a:solidFill>
                      <a:srgbClr val="003399"/>
                    </a:solidFill>
                  </a:rPr>
                  <a:t>Consumption and Disposable Income</a:t>
                </a:r>
              </a:p>
              <a:p>
                <a:pPr marL="365760" indent="-365760">
                  <a:spcBef>
                    <a:spcPts val="2400"/>
                  </a:spcBef>
                  <a:buClr>
                    <a:srgbClr val="003399"/>
                  </a:buClr>
                </a:pPr>
                <a:r>
                  <a:rPr lang="en-US" sz="2700" dirty="0"/>
                  <a:t>Aggregate income:  Same as aggregate output (Y)</a:t>
                </a:r>
              </a:p>
              <a:p>
                <a:pPr marL="365760" indent="-365760">
                  <a:spcBef>
                    <a:spcPts val="2400"/>
                  </a:spcBef>
                  <a:buClr>
                    <a:srgbClr val="003399"/>
                  </a:buClr>
                </a:pPr>
                <a:r>
                  <a:rPr lang="en-US" sz="2700" dirty="0"/>
                  <a:t>Aggregate net tax payments:  Same as government net tax revenues (T) = taxes – transfers back to households (e.g. Social security retirement benefits)</a:t>
                </a:r>
              </a:p>
              <a:p>
                <a:pPr marL="365760" indent="-365760">
                  <a:spcBef>
                    <a:spcPts val="2400"/>
                  </a:spcBef>
                  <a:buClr>
                    <a:srgbClr val="003399"/>
                  </a:buClr>
                </a:pPr>
                <a:r>
                  <a:rPr lang="en-US" sz="2700" dirty="0"/>
                  <a:t>Aggregate disposable income:  Y−T.  It can be used for consumption and savings</a:t>
                </a:r>
              </a:p>
              <a:p>
                <a:pPr marL="365760" indent="-365760">
                  <a:spcBef>
                    <a:spcPts val="2400"/>
                  </a:spcBef>
                  <a:buClr>
                    <a:srgbClr val="003399"/>
                  </a:buClr>
                </a:pPr>
                <a:r>
                  <a:rPr lang="en-US" sz="2700" dirty="0"/>
                  <a:t>Consumption function:  C = f(Y−T) increasing in Y-T</a:t>
                </a:r>
              </a:p>
              <a:p>
                <a:pPr marL="365760" indent="-365760">
                  <a:spcBef>
                    <a:spcPts val="2400"/>
                  </a:spcBef>
                  <a:buClr>
                    <a:srgbClr val="003399"/>
                  </a:buClr>
                </a:pPr>
                <a:r>
                  <a:rPr lang="en-US" sz="2700" dirty="0"/>
                  <a:t>Sometimes written in the particular linear form:</a:t>
                </a:r>
              </a:p>
              <a:p>
                <a:pPr marL="0" indent="0" algn="ctr">
                  <a:spcBef>
                    <a:spcPts val="900"/>
                  </a:spcBef>
                  <a:buClr>
                    <a:srgbClr val="003399"/>
                  </a:buClr>
                  <a:buNone/>
                </a:pPr>
                <a:r>
                  <a:rPr lang="en-US" sz="2700" dirty="0"/>
                  <a:t>C  =  </a:t>
                </a:r>
                <a14:m>
                  <m:oMath xmlns:m="http://schemas.openxmlformats.org/officeDocument/2006/math">
                    <m:acc>
                      <m:accPr>
                        <m:chr m:val="̅"/>
                        <m:ctrlPr>
                          <a:rPr lang="en-US" sz="2700" i="1" smtClean="0">
                            <a:latin typeface="Cambria Math" panose="02040503050406030204" pitchFamily="18" charset="0"/>
                          </a:rPr>
                        </m:ctrlPr>
                      </m:accPr>
                      <m:e>
                        <m:r>
                          <m:rPr>
                            <m:sty m:val="p"/>
                          </m:rPr>
                          <a:rPr lang="en-US" sz="2700" b="0" i="0" smtClean="0">
                            <a:latin typeface="Cambria Math"/>
                          </a:rPr>
                          <m:t>C</m:t>
                        </m:r>
                      </m:e>
                    </m:acc>
                  </m:oMath>
                </a14:m>
                <a:r>
                  <a:rPr lang="en-US" sz="2700" dirty="0"/>
                  <a:t> + c·(Y−T)	 </a:t>
                </a:r>
              </a:p>
              <a:p>
                <a:pPr marL="0" indent="0" algn="ctr">
                  <a:spcBef>
                    <a:spcPts val="900"/>
                  </a:spcBef>
                  <a:buClr>
                    <a:srgbClr val="003399"/>
                  </a:buClr>
                  <a:buNone/>
                </a:pPr>
                <a:endParaRPr lang="en-US" sz="2700" dirty="0"/>
              </a:p>
              <a:p>
                <a:pPr marL="0" indent="0" algn="ctr">
                  <a:spcBef>
                    <a:spcPts val="900"/>
                  </a:spcBef>
                  <a:buClr>
                    <a:srgbClr val="003399"/>
                  </a:buClr>
                  <a:buNone/>
                </a:pPr>
                <a:endParaRPr lang="en-US" sz="2700" dirty="0"/>
              </a:p>
              <a:p>
                <a:pPr marL="0" indent="0">
                  <a:spcBef>
                    <a:spcPts val="2400"/>
                  </a:spcBef>
                  <a:buClr>
                    <a:srgbClr val="003399"/>
                  </a:buClr>
                  <a:buNone/>
                </a:pPr>
                <a:endParaRPr lang="en-US" sz="2800" dirty="0">
                  <a:solidFill>
                    <a:srgbClr val="CC0000"/>
                  </a:solidFill>
                </a:endParaRPr>
              </a:p>
              <a:p>
                <a:pPr marL="0" indent="0">
                  <a:spcBef>
                    <a:spcPts val="2400"/>
                  </a:spcBef>
                  <a:buClr>
                    <a:srgbClr val="003399"/>
                  </a:buClr>
                  <a:buNone/>
                </a:pPr>
                <a:endParaRPr lang="en-US" sz="2800" dirty="0">
                  <a:solidFill>
                    <a:srgbClr val="CC0000"/>
                  </a:solidFill>
                </a:endParaRPr>
              </a:p>
            </p:txBody>
          </p:sp>
        </mc:Choice>
        <mc:Fallback>
          <p:sp>
            <p:nvSpPr>
              <p:cNvPr id="5" name="Content Placeholder 4"/>
              <p:cNvSpPr>
                <a:spLocks noGrp="1" noRot="1" noChangeAspect="1" noMove="1" noResize="1" noEditPoints="1" noAdjustHandles="1" noChangeArrowheads="1" noChangeShapeType="1" noTextEdit="1"/>
              </p:cNvSpPr>
              <p:nvPr>
                <p:ph idx="1"/>
              </p:nvPr>
            </p:nvSpPr>
            <p:spPr>
              <a:xfrm>
                <a:off x="640080" y="411480"/>
                <a:ext cx="7863840" cy="6035040"/>
              </a:xfrm>
              <a:blipFill>
                <a:blip r:embed="rId3"/>
                <a:stretch>
                  <a:fillRect l="-1290" t="-2101" r="-323"/>
                </a:stretch>
              </a:blipFill>
            </p:spPr>
            <p:txBody>
              <a:bodyPr/>
              <a:lstStyle/>
              <a:p>
                <a:r>
                  <a:rPr lang="en-US">
                    <a:noFill/>
                  </a:rPr>
                  <a:t> </a:t>
                </a:r>
              </a:p>
            </p:txBody>
          </p:sp>
        </mc:Fallback>
      </mc:AlternateContent>
    </p:spTree>
    <p:extLst>
      <p:ext uri="{BB962C8B-B14F-4D97-AF65-F5344CB8AC3E}">
        <p14:creationId xmlns:p14="http://schemas.microsoft.com/office/powerpoint/2010/main" val="11216500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Content Placeholder 4"/>
              <p:cNvSpPr>
                <a:spLocks noGrp="1"/>
              </p:cNvSpPr>
              <p:nvPr>
                <p:ph idx="1"/>
              </p:nvPr>
            </p:nvSpPr>
            <p:spPr>
              <a:xfrm>
                <a:off x="640080" y="411480"/>
                <a:ext cx="7863840" cy="6035040"/>
              </a:xfrm>
              <a:noFill/>
            </p:spPr>
            <p:txBody>
              <a:bodyPr tIns="0" bIns="0">
                <a:noAutofit/>
              </a:bodyPr>
              <a:lstStyle/>
              <a:p>
                <a:pPr marL="0" indent="0" algn="ctr">
                  <a:spcBef>
                    <a:spcPts val="0"/>
                  </a:spcBef>
                  <a:buNone/>
                </a:pPr>
                <a:r>
                  <a:rPr lang="en-US" dirty="0">
                    <a:solidFill>
                      <a:srgbClr val="003399"/>
                    </a:solidFill>
                  </a:rPr>
                  <a:t>Consumption Function</a:t>
                </a:r>
              </a:p>
              <a:p>
                <a:pPr marL="0" indent="0" algn="ctr">
                  <a:spcBef>
                    <a:spcPts val="0"/>
                  </a:spcBef>
                  <a:buNone/>
                </a:pPr>
                <a:r>
                  <a:rPr lang="en-US" dirty="0">
                    <a:solidFill>
                      <a:srgbClr val="003399"/>
                    </a:solidFill>
                  </a:rPr>
                  <a:t>C = </a:t>
                </a:r>
                <a14:m>
                  <m:oMath xmlns:m="http://schemas.openxmlformats.org/officeDocument/2006/math">
                    <m:acc>
                      <m:accPr>
                        <m:chr m:val="̅"/>
                        <m:ctrlPr>
                          <a:rPr lang="en-US" i="1" dirty="0" smtClean="0">
                            <a:solidFill>
                              <a:srgbClr val="003399"/>
                            </a:solidFill>
                            <a:latin typeface="Cambria Math" panose="02040503050406030204" pitchFamily="18" charset="0"/>
                          </a:rPr>
                        </m:ctrlPr>
                      </m:accPr>
                      <m:e>
                        <m:r>
                          <m:rPr>
                            <m:sty m:val="p"/>
                          </m:rPr>
                          <a:rPr lang="en-US" dirty="0">
                            <a:solidFill>
                              <a:srgbClr val="003399"/>
                            </a:solidFill>
                            <a:latin typeface="Cambria Math" panose="02040503050406030204" pitchFamily="18" charset="0"/>
                          </a:rPr>
                          <m:t>C</m:t>
                        </m:r>
                      </m:e>
                    </m:acc>
                  </m:oMath>
                </a14:m>
                <a:r>
                  <a:rPr lang="en-US" dirty="0">
                    <a:solidFill>
                      <a:srgbClr val="003399"/>
                    </a:solidFill>
                  </a:rPr>
                  <a:t> + c·(Y−T)</a:t>
                </a:r>
              </a:p>
              <a:p>
                <a:pPr marL="365760" indent="-365760">
                  <a:spcBef>
                    <a:spcPts val="2400"/>
                  </a:spcBef>
                  <a:buClr>
                    <a:srgbClr val="003399"/>
                  </a:buClr>
                </a:pPr>
                <a:r>
                  <a:rPr lang="en-US" sz="2800" dirty="0">
                    <a:solidFill>
                      <a:srgbClr val="CC0000"/>
                    </a:solidFill>
                  </a:rPr>
                  <a:t>Autonomous consumption:  </a:t>
                </a:r>
                <a:r>
                  <a:rPr lang="en-US" sz="2800" dirty="0"/>
                  <a:t>The part of consumption that does not vary with income (</a:t>
                </a:r>
                <a14:m>
                  <m:oMath xmlns:m="http://schemas.openxmlformats.org/officeDocument/2006/math">
                    <m:acc>
                      <m:accPr>
                        <m:chr m:val="̅"/>
                        <m:ctrlPr>
                          <a:rPr lang="en-US" sz="2800" i="1" dirty="0">
                            <a:latin typeface="Cambria Math" panose="02040503050406030204" pitchFamily="18" charset="0"/>
                          </a:rPr>
                        </m:ctrlPr>
                      </m:accPr>
                      <m:e>
                        <m:r>
                          <m:rPr>
                            <m:sty m:val="p"/>
                          </m:rPr>
                          <a:rPr lang="en-US" sz="2800" dirty="0">
                            <a:latin typeface="Cambria Math" panose="02040503050406030204" pitchFamily="18" charset="0"/>
                          </a:rPr>
                          <m:t>C</m:t>
                        </m:r>
                      </m:e>
                    </m:acc>
                  </m:oMath>
                </a14:m>
                <a:r>
                  <a:rPr lang="en-US" sz="2800" dirty="0"/>
                  <a:t>).</a:t>
                </a:r>
                <a:endParaRPr lang="en-US" sz="2800" dirty="0">
                  <a:solidFill>
                    <a:srgbClr val="003399"/>
                  </a:solidFill>
                </a:endParaRPr>
              </a:p>
              <a:p>
                <a:pPr marL="365760" indent="-365760">
                  <a:spcBef>
                    <a:spcPts val="2400"/>
                  </a:spcBef>
                  <a:buClr>
                    <a:srgbClr val="003399"/>
                  </a:buClr>
                </a:pPr>
                <a:r>
                  <a:rPr lang="en-US" sz="2800" dirty="0">
                    <a:solidFill>
                      <a:srgbClr val="CC0000"/>
                    </a:solidFill>
                  </a:rPr>
                  <a:t>Marginal propensity to consume (MPC):</a:t>
                </a:r>
                <a:r>
                  <a:rPr lang="en-US" sz="2800" dirty="0"/>
                  <a:t>  The change in consumption due to a change in disposable income (c). </a:t>
                </a:r>
                <a:r>
                  <a:rPr lang="en-US" sz="2800" dirty="0">
                    <a:solidFill>
                      <a:srgbClr val="003399"/>
                    </a:solidFill>
                  </a:rPr>
                  <a:t>It is between 0 and 1.</a:t>
                </a:r>
              </a:p>
              <a:p>
                <a:pPr marL="365760" indent="-365760">
                  <a:spcBef>
                    <a:spcPts val="2400"/>
                  </a:spcBef>
                  <a:buClr>
                    <a:srgbClr val="003399"/>
                  </a:buClr>
                </a:pPr>
                <a:r>
                  <a:rPr lang="en-US" sz="2800" dirty="0">
                    <a:solidFill>
                      <a:srgbClr val="C00000"/>
                    </a:solidFill>
                  </a:rPr>
                  <a:t>MPC</a:t>
                </a:r>
                <a:r>
                  <a:rPr lang="en-US" sz="2800" dirty="0"/>
                  <a:t> at the macrolevel is the average across all individuals in the economy. Poor have high MPC equal to 1, rich have much lower MPC (closer to 0)</a:t>
                </a:r>
              </a:p>
              <a:p>
                <a:pPr marL="0" indent="0">
                  <a:spcBef>
                    <a:spcPts val="2400"/>
                  </a:spcBef>
                  <a:buClr>
                    <a:srgbClr val="003399"/>
                  </a:buClr>
                  <a:buNone/>
                </a:pPr>
                <a:endParaRPr lang="en-US" sz="2800" dirty="0">
                  <a:solidFill>
                    <a:srgbClr val="CC0000"/>
                  </a:solidFill>
                </a:endParaRPr>
              </a:p>
            </p:txBody>
          </p:sp>
        </mc:Choice>
        <mc:Fallback xmlns="">
          <p:sp>
            <p:nvSpPr>
              <p:cNvPr id="5" name="Content Placeholder 4"/>
              <p:cNvSpPr>
                <a:spLocks noGrp="1" noRot="1" noChangeAspect="1" noMove="1" noResize="1" noEditPoints="1" noAdjustHandles="1" noChangeArrowheads="1" noChangeShapeType="1" noTextEdit="1"/>
              </p:cNvSpPr>
              <p:nvPr>
                <p:ph idx="1"/>
              </p:nvPr>
            </p:nvSpPr>
            <p:spPr>
              <a:xfrm>
                <a:off x="640080" y="411480"/>
                <a:ext cx="7863840" cy="6035040"/>
              </a:xfrm>
              <a:blipFill>
                <a:blip r:embed="rId3"/>
                <a:stretch>
                  <a:fillRect l="-1452" t="-2101" r="-1129"/>
                </a:stretch>
              </a:blipFill>
            </p:spPr>
            <p:txBody>
              <a:bodyPr/>
              <a:lstStyle/>
              <a:p>
                <a:r>
                  <a:rPr lang="en-US">
                    <a:noFill/>
                  </a:rPr>
                  <a:t> </a:t>
                </a:r>
              </a:p>
            </p:txBody>
          </p:sp>
        </mc:Fallback>
      </mc:AlternateContent>
    </p:spTree>
    <p:extLst>
      <p:ext uri="{BB962C8B-B14F-4D97-AF65-F5344CB8AC3E}">
        <p14:creationId xmlns:p14="http://schemas.microsoft.com/office/powerpoint/2010/main" val="2885525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40080" y="76200"/>
            <a:ext cx="7863840" cy="6035040"/>
          </a:xfrm>
          <a:solidFill>
            <a:schemeClr val="bg1"/>
          </a:solidFill>
        </p:spPr>
        <p:txBody>
          <a:bodyPr tIns="0" bIns="0">
            <a:noAutofit/>
          </a:bodyPr>
          <a:lstStyle/>
          <a:p>
            <a:pPr marL="0" indent="0" algn="ctr">
              <a:spcBef>
                <a:spcPts val="1800"/>
              </a:spcBef>
              <a:buClr>
                <a:srgbClr val="0000FF"/>
              </a:buClr>
              <a:buNone/>
            </a:pPr>
            <a:r>
              <a:rPr lang="en-US" dirty="0">
                <a:solidFill>
                  <a:srgbClr val="003399"/>
                </a:solidFill>
              </a:rPr>
              <a:t>Quiz: what is your MPC? </a:t>
            </a:r>
          </a:p>
          <a:p>
            <a:pPr marL="0" indent="0">
              <a:spcBef>
                <a:spcPts val="2400"/>
              </a:spcBef>
              <a:buClr>
                <a:srgbClr val="003399"/>
              </a:buClr>
              <a:buNone/>
            </a:pPr>
            <a:r>
              <a:rPr lang="en-US" sz="2800" dirty="0"/>
              <a:t>Suppose UC Berkeley gives you an extra fellowship of $5000 this academic year only. How would this change your spending this academic year?</a:t>
            </a:r>
          </a:p>
          <a:p>
            <a:pPr marL="365760" indent="-365760">
              <a:spcBef>
                <a:spcPts val="2400"/>
              </a:spcBef>
              <a:buClr>
                <a:srgbClr val="003399"/>
              </a:buClr>
            </a:pPr>
            <a:r>
              <a:rPr lang="en-US" sz="2400" dirty="0"/>
              <a:t>A. I would just spend the full $5000 extra this year (MPC=1). And even then, I’d struggle to meet my needs.</a:t>
            </a:r>
          </a:p>
          <a:p>
            <a:pPr marL="365760" indent="-365760">
              <a:spcBef>
                <a:spcPts val="2400"/>
              </a:spcBef>
              <a:buClr>
                <a:srgbClr val="003399"/>
              </a:buClr>
            </a:pPr>
            <a:r>
              <a:rPr lang="en-US" sz="2400" dirty="0"/>
              <a:t>B. I would spend $4000 extra this year and save $1000 for future years (MPC=.8). I’d like to build up a small cushion of savings in case anything bad happens.</a:t>
            </a:r>
          </a:p>
          <a:p>
            <a:pPr marL="365760" indent="-365760">
              <a:spcBef>
                <a:spcPts val="2400"/>
              </a:spcBef>
              <a:buClr>
                <a:srgbClr val="003399"/>
              </a:buClr>
            </a:pPr>
            <a:r>
              <a:rPr lang="en-US" sz="2400" dirty="0"/>
              <a:t>C. I would spend $2500 extra this year and save $2500 for the future. Half and Half seems like a fair rule (MPC=.5)</a:t>
            </a:r>
          </a:p>
          <a:p>
            <a:pPr marL="365760" indent="-365760">
              <a:spcBef>
                <a:spcPts val="2400"/>
              </a:spcBef>
              <a:buClr>
                <a:srgbClr val="003399"/>
              </a:buClr>
            </a:pPr>
            <a:r>
              <a:rPr lang="en-US" sz="2400" dirty="0"/>
              <a:t>D. I would save the full $5000 because I already have too much income relative to my spending needs (MPC=0). </a:t>
            </a:r>
          </a:p>
        </p:txBody>
      </p:sp>
    </p:spTree>
    <p:extLst>
      <p:ext uri="{BB962C8B-B14F-4D97-AF65-F5344CB8AC3E}">
        <p14:creationId xmlns:p14="http://schemas.microsoft.com/office/powerpoint/2010/main" val="17813723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0080" y="347693"/>
            <a:ext cx="7863840" cy="584775"/>
          </a:xfrm>
          <a:prstGeom prst="rect">
            <a:avLst/>
          </a:prstGeom>
          <a:noFill/>
        </p:spPr>
        <p:txBody>
          <a:bodyPr wrap="square" rtlCol="0" anchor="ctr" anchorCtr="0">
            <a:spAutoFit/>
          </a:bodyPr>
          <a:lstStyle/>
          <a:p>
            <a:pPr algn="ctr"/>
            <a:r>
              <a:rPr lang="en-US" sz="3200" dirty="0">
                <a:solidFill>
                  <a:srgbClr val="003399"/>
                </a:solidFill>
              </a:rPr>
              <a:t>Actual and Potential Real GDP in the U.S. </a:t>
            </a:r>
          </a:p>
        </p:txBody>
      </p:sp>
      <p:sp>
        <p:nvSpPr>
          <p:cNvPr id="7" name="TextBox 6"/>
          <p:cNvSpPr txBox="1"/>
          <p:nvPr/>
        </p:nvSpPr>
        <p:spPr>
          <a:xfrm>
            <a:off x="640080" y="6001137"/>
            <a:ext cx="7955280" cy="353943"/>
          </a:xfrm>
          <a:prstGeom prst="rect">
            <a:avLst/>
          </a:prstGeom>
          <a:noFill/>
        </p:spPr>
        <p:txBody>
          <a:bodyPr wrap="square" rtlCol="0" anchor="ctr">
            <a:spAutoFit/>
          </a:bodyPr>
          <a:lstStyle/>
          <a:p>
            <a:r>
              <a:rPr lang="en-US" sz="1700" dirty="0">
                <a:solidFill>
                  <a:srgbClr val="CC0000"/>
                </a:solidFill>
              </a:rPr>
              <a:t>Source:  FRED (Federal Reserve Economic Data); data from BEA and CBO.</a:t>
            </a:r>
          </a:p>
        </p:txBody>
      </p:sp>
      <p:sp>
        <p:nvSpPr>
          <p:cNvPr id="10" name="TextBox 9"/>
          <p:cNvSpPr txBox="1"/>
          <p:nvPr/>
        </p:nvSpPr>
        <p:spPr>
          <a:xfrm>
            <a:off x="640080" y="1143000"/>
            <a:ext cx="7863840" cy="369332"/>
          </a:xfrm>
          <a:prstGeom prst="rect">
            <a:avLst/>
          </a:prstGeom>
          <a:noFill/>
        </p:spPr>
        <p:txBody>
          <a:bodyPr wrap="square" rtlCol="0">
            <a:spAutoFit/>
          </a:bodyPr>
          <a:lstStyle/>
          <a:p>
            <a:endParaRPr lang="en-US" dirty="0"/>
          </a:p>
        </p:txBody>
      </p:sp>
      <p:sp>
        <p:nvSpPr>
          <p:cNvPr id="2" name="TextBox 1"/>
          <p:cNvSpPr txBox="1"/>
          <p:nvPr/>
        </p:nvSpPr>
        <p:spPr>
          <a:xfrm>
            <a:off x="2971800" y="3505200"/>
            <a:ext cx="533400" cy="369332"/>
          </a:xfrm>
          <a:prstGeom prst="rect">
            <a:avLst/>
          </a:prstGeom>
          <a:solidFill>
            <a:schemeClr val="bg1"/>
          </a:solidFill>
        </p:spPr>
        <p:txBody>
          <a:bodyPr wrap="square" rtlCol="0">
            <a:spAutoFit/>
          </a:bodyPr>
          <a:lstStyle/>
          <a:p>
            <a:endParaRPr lang="en-US" dirty="0"/>
          </a:p>
        </p:txBody>
      </p:sp>
      <p:pic>
        <p:nvPicPr>
          <p:cNvPr id="11" name="FRED Graph Chart" descr="FRED Graph">
            <a:hlinkClick r:id="rId3" tooltip="View this chart in your browser. "/>
          </p:cNvPr>
          <p:cNvPicPr>
            <a:picLocks/>
          </p:cNvPicPr>
          <p:nvPr/>
        </p:nvPicPr>
        <p:blipFill rotWithShape="1">
          <a:blip r:embed="rId4"/>
          <a:srcRect t="7241" b="5862"/>
          <a:stretch/>
        </p:blipFill>
        <p:spPr>
          <a:xfrm>
            <a:off x="777240" y="1066800"/>
            <a:ext cx="7589520" cy="4663440"/>
          </a:xfrm>
          <a:prstGeom prst="rect">
            <a:avLst/>
          </a:prstGeom>
        </p:spPr>
      </p:pic>
      <p:sp>
        <p:nvSpPr>
          <p:cNvPr id="3" name="TextBox 2"/>
          <p:cNvSpPr txBox="1"/>
          <p:nvPr/>
        </p:nvSpPr>
        <p:spPr>
          <a:xfrm>
            <a:off x="7086600" y="1744236"/>
            <a:ext cx="990600" cy="369332"/>
          </a:xfrm>
          <a:prstGeom prst="rect">
            <a:avLst/>
          </a:prstGeom>
          <a:noFill/>
        </p:spPr>
        <p:txBody>
          <a:bodyPr wrap="square" rtlCol="0">
            <a:spAutoFit/>
          </a:bodyPr>
          <a:lstStyle/>
          <a:p>
            <a:r>
              <a:rPr lang="en-US" dirty="0">
                <a:solidFill>
                  <a:schemeClr val="accent1">
                    <a:lumMod val="75000"/>
                  </a:schemeClr>
                </a:solidFill>
              </a:rPr>
              <a:t>GDP</a:t>
            </a:r>
          </a:p>
        </p:txBody>
      </p:sp>
      <p:sp>
        <p:nvSpPr>
          <p:cNvPr id="9" name="TextBox 8"/>
          <p:cNvSpPr txBox="1"/>
          <p:nvPr/>
        </p:nvSpPr>
        <p:spPr>
          <a:xfrm>
            <a:off x="5958625" y="1397732"/>
            <a:ext cx="1752600" cy="369332"/>
          </a:xfrm>
          <a:prstGeom prst="rect">
            <a:avLst/>
          </a:prstGeom>
          <a:noFill/>
        </p:spPr>
        <p:txBody>
          <a:bodyPr wrap="square" rtlCol="0">
            <a:spAutoFit/>
          </a:bodyPr>
          <a:lstStyle/>
          <a:p>
            <a:r>
              <a:rPr lang="en-US" dirty="0">
                <a:solidFill>
                  <a:srgbClr val="C00000"/>
                </a:solidFill>
              </a:rPr>
              <a:t>Potential GDP</a:t>
            </a:r>
          </a:p>
        </p:txBody>
      </p:sp>
    </p:spTree>
    <p:extLst>
      <p:ext uri="{BB962C8B-B14F-4D97-AF65-F5344CB8AC3E}">
        <p14:creationId xmlns:p14="http://schemas.microsoft.com/office/powerpoint/2010/main" val="13980869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p:cNvSpPr txBox="1"/>
              <p:nvPr/>
            </p:nvSpPr>
            <p:spPr>
              <a:xfrm>
                <a:off x="640080" y="348359"/>
                <a:ext cx="7863840" cy="1077218"/>
              </a:xfrm>
              <a:prstGeom prst="rect">
                <a:avLst/>
              </a:prstGeom>
              <a:noFill/>
            </p:spPr>
            <p:txBody>
              <a:bodyPr wrap="square" rtlCol="0" anchor="ctr" anchorCtr="0">
                <a:spAutoFit/>
              </a:bodyPr>
              <a:lstStyle/>
              <a:p>
                <a:pPr algn="ctr"/>
                <a:r>
                  <a:rPr lang="en-US" sz="3200" dirty="0">
                    <a:solidFill>
                      <a:srgbClr val="003399"/>
                    </a:solidFill>
                  </a:rPr>
                  <a:t>Consumption Function</a:t>
                </a:r>
              </a:p>
              <a:p>
                <a:pPr algn="ctr"/>
                <a:r>
                  <a:rPr lang="en-US" sz="3200" dirty="0">
                    <a:solidFill>
                      <a:srgbClr val="003399"/>
                    </a:solidFill>
                  </a:rPr>
                  <a:t>C = </a:t>
                </a:r>
                <a14:m>
                  <m:oMath xmlns:m="http://schemas.openxmlformats.org/officeDocument/2006/math">
                    <m:acc>
                      <m:accPr>
                        <m:chr m:val="̅"/>
                        <m:ctrlPr>
                          <a:rPr lang="en-US" sz="3200" i="1" dirty="0" smtClean="0">
                            <a:solidFill>
                              <a:srgbClr val="003399"/>
                            </a:solidFill>
                            <a:latin typeface="Cambria Math" panose="02040503050406030204" pitchFamily="18" charset="0"/>
                          </a:rPr>
                        </m:ctrlPr>
                      </m:accPr>
                      <m:e>
                        <m:r>
                          <m:rPr>
                            <m:sty m:val="p"/>
                          </m:rPr>
                          <a:rPr lang="en-US" sz="3200" dirty="0">
                            <a:solidFill>
                              <a:srgbClr val="003399"/>
                            </a:solidFill>
                            <a:latin typeface="Cambria Math" panose="02040503050406030204" pitchFamily="18" charset="0"/>
                          </a:rPr>
                          <m:t>C</m:t>
                        </m:r>
                      </m:e>
                    </m:acc>
                    <m:r>
                      <a:rPr lang="en-US" sz="3200" i="1" dirty="0">
                        <a:solidFill>
                          <a:srgbClr val="003399"/>
                        </a:solidFill>
                        <a:latin typeface="Cambria Math" panose="02040503050406030204" pitchFamily="18" charset="0"/>
                      </a:rPr>
                      <m:t> </m:t>
                    </m:r>
                  </m:oMath>
                </a14:m>
                <a:r>
                  <a:rPr lang="en-US" sz="3200" dirty="0">
                    <a:solidFill>
                      <a:srgbClr val="003399"/>
                    </a:solidFill>
                  </a:rPr>
                  <a:t>+ c·(Y−T)</a:t>
                </a:r>
              </a:p>
            </p:txBody>
          </p:sp>
        </mc:Choice>
        <mc:Fallback xmlns="">
          <p:sp>
            <p:nvSpPr>
              <p:cNvPr id="4" name="TextBox 3"/>
              <p:cNvSpPr txBox="1">
                <a:spLocks noRot="1" noChangeAspect="1" noMove="1" noResize="1" noEditPoints="1" noAdjustHandles="1" noChangeArrowheads="1" noChangeShapeType="1" noTextEdit="1"/>
              </p:cNvSpPr>
              <p:nvPr/>
            </p:nvSpPr>
            <p:spPr>
              <a:xfrm>
                <a:off x="640080" y="348359"/>
                <a:ext cx="7863840" cy="1077218"/>
              </a:xfrm>
              <a:prstGeom prst="rect">
                <a:avLst/>
              </a:prstGeom>
              <a:blipFill>
                <a:blip r:embed="rId2"/>
                <a:stretch>
                  <a:fillRect t="-6977" b="-17442"/>
                </a:stretch>
              </a:blipFill>
            </p:spPr>
            <p:txBody>
              <a:bodyPr/>
              <a:lstStyle/>
              <a:p>
                <a:r>
                  <a:rPr lang="en-US">
                    <a:noFill/>
                  </a:rPr>
                  <a:t> </a:t>
                </a:r>
              </a:p>
            </p:txBody>
          </p:sp>
        </mc:Fallback>
      </mc:AlternateContent>
      <p:grpSp>
        <p:nvGrpSpPr>
          <p:cNvPr id="5" name="Group 7"/>
          <p:cNvGrpSpPr/>
          <p:nvPr/>
        </p:nvGrpSpPr>
        <p:grpSpPr>
          <a:xfrm>
            <a:off x="2110775" y="1554480"/>
            <a:ext cx="4922451" cy="4706872"/>
            <a:chOff x="1953258" y="1158815"/>
            <a:chExt cx="4922451" cy="4706872"/>
          </a:xfrm>
        </p:grpSpPr>
        <p:cxnSp>
          <p:nvCxnSpPr>
            <p:cNvPr id="6" name="Straight Connector 5"/>
            <p:cNvCxnSpPr/>
            <p:nvPr/>
          </p:nvCxnSpPr>
          <p:spPr>
            <a:xfrm rot="5400000">
              <a:off x="243840" y="3304592"/>
              <a:ext cx="420624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357121" y="5393266"/>
              <a:ext cx="438912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113709" y="5342467"/>
              <a:ext cx="762000" cy="523220"/>
            </a:xfrm>
            <a:prstGeom prst="rect">
              <a:avLst/>
            </a:prstGeom>
            <a:noFill/>
          </p:spPr>
          <p:txBody>
            <a:bodyPr wrap="square" rtlCol="0">
              <a:spAutoFit/>
            </a:bodyPr>
            <a:lstStyle/>
            <a:p>
              <a:r>
                <a:rPr lang="en-US" sz="2800" dirty="0"/>
                <a:t>Y−T </a:t>
              </a:r>
            </a:p>
          </p:txBody>
        </p:sp>
        <p:sp>
          <p:nvSpPr>
            <p:cNvPr id="9" name="TextBox 8"/>
            <p:cNvSpPr txBox="1"/>
            <p:nvPr/>
          </p:nvSpPr>
          <p:spPr>
            <a:xfrm>
              <a:off x="1953258" y="1158815"/>
              <a:ext cx="414868" cy="445635"/>
            </a:xfrm>
            <a:prstGeom prst="rect">
              <a:avLst/>
            </a:prstGeom>
            <a:noFill/>
          </p:spPr>
          <p:txBody>
            <a:bodyPr wrap="square" rtlCol="0">
              <a:spAutoFit/>
            </a:bodyPr>
            <a:lstStyle/>
            <a:p>
              <a:pPr>
                <a:lnSpc>
                  <a:spcPct val="80000"/>
                </a:lnSpc>
              </a:pPr>
              <a:r>
                <a:rPr lang="en-US" sz="2800" dirty="0"/>
                <a:t>C</a:t>
              </a:r>
            </a:p>
          </p:txBody>
        </p:sp>
      </p:grpSp>
    </p:spTree>
    <p:extLst>
      <p:ext uri="{BB962C8B-B14F-4D97-AF65-F5344CB8AC3E}">
        <p14:creationId xmlns:p14="http://schemas.microsoft.com/office/powerpoint/2010/main" val="13643273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p:cNvSpPr txBox="1"/>
              <p:nvPr/>
            </p:nvSpPr>
            <p:spPr>
              <a:xfrm>
                <a:off x="640080" y="348359"/>
                <a:ext cx="7863840" cy="1077218"/>
              </a:xfrm>
              <a:prstGeom prst="rect">
                <a:avLst/>
              </a:prstGeom>
              <a:noFill/>
            </p:spPr>
            <p:txBody>
              <a:bodyPr wrap="square" rtlCol="0" anchor="ctr" anchorCtr="0">
                <a:spAutoFit/>
              </a:bodyPr>
              <a:lstStyle/>
              <a:p>
                <a:pPr algn="ctr"/>
                <a:r>
                  <a:rPr lang="en-US" sz="3200" dirty="0">
                    <a:solidFill>
                      <a:srgbClr val="003399"/>
                    </a:solidFill>
                  </a:rPr>
                  <a:t>Consumption Function</a:t>
                </a:r>
              </a:p>
              <a:p>
                <a:pPr algn="ctr"/>
                <a:r>
                  <a:rPr lang="en-US" sz="3200" dirty="0">
                    <a:solidFill>
                      <a:srgbClr val="003399"/>
                    </a:solidFill>
                  </a:rPr>
                  <a:t>C = </a:t>
                </a:r>
                <a14:m>
                  <m:oMath xmlns:m="http://schemas.openxmlformats.org/officeDocument/2006/math">
                    <m:acc>
                      <m:accPr>
                        <m:chr m:val="̅"/>
                        <m:ctrlPr>
                          <a:rPr lang="en-US" sz="3200" i="1" dirty="0" smtClean="0">
                            <a:solidFill>
                              <a:srgbClr val="003399"/>
                            </a:solidFill>
                            <a:latin typeface="Cambria Math" panose="02040503050406030204" pitchFamily="18" charset="0"/>
                          </a:rPr>
                        </m:ctrlPr>
                      </m:accPr>
                      <m:e>
                        <m:r>
                          <m:rPr>
                            <m:sty m:val="p"/>
                          </m:rPr>
                          <a:rPr lang="en-US" sz="3200" dirty="0">
                            <a:solidFill>
                              <a:srgbClr val="003399"/>
                            </a:solidFill>
                            <a:latin typeface="Cambria Math" panose="02040503050406030204" pitchFamily="18" charset="0"/>
                          </a:rPr>
                          <m:t>C</m:t>
                        </m:r>
                      </m:e>
                    </m:acc>
                  </m:oMath>
                </a14:m>
                <a:r>
                  <a:rPr lang="en-US" sz="3200" dirty="0">
                    <a:solidFill>
                      <a:srgbClr val="003399"/>
                    </a:solidFill>
                  </a:rPr>
                  <a:t> + c·(Y−T)</a:t>
                </a:r>
              </a:p>
            </p:txBody>
          </p:sp>
        </mc:Choice>
        <mc:Fallback xmlns="">
          <p:sp>
            <p:nvSpPr>
              <p:cNvPr id="4" name="TextBox 3"/>
              <p:cNvSpPr txBox="1">
                <a:spLocks noRot="1" noChangeAspect="1" noMove="1" noResize="1" noEditPoints="1" noAdjustHandles="1" noChangeArrowheads="1" noChangeShapeType="1" noTextEdit="1"/>
              </p:cNvSpPr>
              <p:nvPr/>
            </p:nvSpPr>
            <p:spPr>
              <a:xfrm>
                <a:off x="640080" y="348359"/>
                <a:ext cx="7863840" cy="1077218"/>
              </a:xfrm>
              <a:prstGeom prst="rect">
                <a:avLst/>
              </a:prstGeom>
              <a:blipFill>
                <a:blip r:embed="rId2"/>
                <a:stretch>
                  <a:fillRect t="-6977" b="-17442"/>
                </a:stretch>
              </a:blipFill>
            </p:spPr>
            <p:txBody>
              <a:bodyPr/>
              <a:lstStyle/>
              <a:p>
                <a:r>
                  <a:rPr lang="en-US">
                    <a:noFill/>
                  </a:rPr>
                  <a:t> </a:t>
                </a:r>
              </a:p>
            </p:txBody>
          </p:sp>
        </mc:Fallback>
      </mc:AlternateContent>
      <p:sp>
        <p:nvSpPr>
          <p:cNvPr id="14" name="TextBox 13"/>
          <p:cNvSpPr txBox="1"/>
          <p:nvPr/>
        </p:nvSpPr>
        <p:spPr>
          <a:xfrm>
            <a:off x="4518626" y="3924955"/>
            <a:ext cx="1914525" cy="523220"/>
          </a:xfrm>
          <a:prstGeom prst="rect">
            <a:avLst/>
          </a:prstGeom>
          <a:noFill/>
        </p:spPr>
        <p:txBody>
          <a:bodyPr wrap="square" rtlCol="0">
            <a:spAutoFit/>
          </a:bodyPr>
          <a:lstStyle/>
          <a:p>
            <a:r>
              <a:rPr lang="en-US" sz="2800" dirty="0">
                <a:solidFill>
                  <a:srgbClr val="003399"/>
                </a:solidFill>
              </a:rPr>
              <a:t>slope = c</a:t>
            </a:r>
          </a:p>
        </p:txBody>
      </p:sp>
      <p:grpSp>
        <p:nvGrpSpPr>
          <p:cNvPr id="5" name="Group 7"/>
          <p:cNvGrpSpPr/>
          <p:nvPr/>
        </p:nvGrpSpPr>
        <p:grpSpPr>
          <a:xfrm>
            <a:off x="2110775" y="1554480"/>
            <a:ext cx="4922451" cy="4706872"/>
            <a:chOff x="1953258" y="1158815"/>
            <a:chExt cx="4922451" cy="4706872"/>
          </a:xfrm>
        </p:grpSpPr>
        <p:cxnSp>
          <p:nvCxnSpPr>
            <p:cNvPr id="6" name="Straight Connector 5"/>
            <p:cNvCxnSpPr/>
            <p:nvPr/>
          </p:nvCxnSpPr>
          <p:spPr>
            <a:xfrm rot="5400000">
              <a:off x="243840" y="3304592"/>
              <a:ext cx="420624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357121" y="5393266"/>
              <a:ext cx="438912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113709" y="5342467"/>
              <a:ext cx="762000" cy="523220"/>
            </a:xfrm>
            <a:prstGeom prst="rect">
              <a:avLst/>
            </a:prstGeom>
            <a:noFill/>
          </p:spPr>
          <p:txBody>
            <a:bodyPr wrap="square" rtlCol="0">
              <a:spAutoFit/>
            </a:bodyPr>
            <a:lstStyle/>
            <a:p>
              <a:r>
                <a:rPr lang="en-US" sz="2800" dirty="0"/>
                <a:t>Y−T </a:t>
              </a:r>
            </a:p>
          </p:txBody>
        </p:sp>
        <p:sp>
          <p:nvSpPr>
            <p:cNvPr id="9" name="TextBox 8"/>
            <p:cNvSpPr txBox="1"/>
            <p:nvPr/>
          </p:nvSpPr>
          <p:spPr>
            <a:xfrm>
              <a:off x="1953258" y="1158815"/>
              <a:ext cx="414868" cy="445635"/>
            </a:xfrm>
            <a:prstGeom prst="rect">
              <a:avLst/>
            </a:prstGeom>
            <a:noFill/>
          </p:spPr>
          <p:txBody>
            <a:bodyPr wrap="square" rtlCol="0">
              <a:spAutoFit/>
            </a:bodyPr>
            <a:lstStyle/>
            <a:p>
              <a:pPr>
                <a:lnSpc>
                  <a:spcPct val="80000"/>
                </a:lnSpc>
              </a:pPr>
              <a:r>
                <a:rPr lang="en-US" sz="2800" dirty="0"/>
                <a:t>C</a:t>
              </a:r>
            </a:p>
          </p:txBody>
        </p:sp>
      </p:grpSp>
      <p:sp>
        <p:nvSpPr>
          <p:cNvPr id="13" name="TextBox 12"/>
          <p:cNvSpPr txBox="1"/>
          <p:nvPr/>
        </p:nvSpPr>
        <p:spPr>
          <a:xfrm>
            <a:off x="6448425" y="2515255"/>
            <a:ext cx="533400" cy="523220"/>
          </a:xfrm>
          <a:prstGeom prst="rect">
            <a:avLst/>
          </a:prstGeom>
          <a:noFill/>
        </p:spPr>
        <p:txBody>
          <a:bodyPr wrap="square" rtlCol="0">
            <a:spAutoFit/>
          </a:bodyPr>
          <a:lstStyle/>
          <a:p>
            <a:r>
              <a:rPr lang="en-US" sz="2800" dirty="0">
                <a:solidFill>
                  <a:srgbClr val="003399"/>
                </a:solidFill>
              </a:rPr>
              <a:t>C</a:t>
            </a:r>
          </a:p>
        </p:txBody>
      </p:sp>
      <p:sp>
        <p:nvSpPr>
          <p:cNvPr id="20" name="TextBox 19"/>
          <p:cNvSpPr txBox="1"/>
          <p:nvPr/>
        </p:nvSpPr>
        <p:spPr>
          <a:xfrm>
            <a:off x="2117624" y="5126490"/>
            <a:ext cx="481309" cy="445635"/>
          </a:xfrm>
          <a:prstGeom prst="rect">
            <a:avLst/>
          </a:prstGeom>
          <a:noFill/>
        </p:spPr>
        <p:txBody>
          <a:bodyPr wrap="square" rtlCol="0">
            <a:spAutoFit/>
          </a:bodyPr>
          <a:lstStyle/>
          <a:p>
            <a:pPr>
              <a:lnSpc>
                <a:spcPct val="80000"/>
              </a:lnSpc>
            </a:pPr>
            <a:r>
              <a:rPr lang="en-US" sz="2800" dirty="0">
                <a:solidFill>
                  <a:srgbClr val="003399"/>
                </a:solidFill>
              </a:rPr>
              <a:t>C</a:t>
            </a:r>
          </a:p>
        </p:txBody>
      </p:sp>
      <p:cxnSp>
        <p:nvCxnSpPr>
          <p:cNvPr id="18" name="Straight Connector 17"/>
          <p:cNvCxnSpPr/>
          <p:nvPr/>
        </p:nvCxnSpPr>
        <p:spPr>
          <a:xfrm>
            <a:off x="2209453" y="5153025"/>
            <a:ext cx="182880" cy="0"/>
          </a:xfrm>
          <a:prstGeom prst="line">
            <a:avLst/>
          </a:prstGeom>
          <a:ln w="19050">
            <a:solidFill>
              <a:srgbClr val="003399"/>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cxnSpLocks/>
          </p:cNvCxnSpPr>
          <p:nvPr/>
        </p:nvCxnSpPr>
        <p:spPr>
          <a:xfrm flipV="1">
            <a:off x="2503683" y="2790825"/>
            <a:ext cx="3991991" cy="2556054"/>
          </a:xfrm>
          <a:prstGeom prst="line">
            <a:avLst/>
          </a:prstGeom>
          <a:ln w="31750">
            <a:solidFill>
              <a:srgbClr val="003399"/>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456688" y="5343144"/>
            <a:ext cx="914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27045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40080" y="411480"/>
            <a:ext cx="7863840" cy="6035040"/>
          </a:xfrm>
        </p:spPr>
        <p:txBody>
          <a:bodyPr/>
          <a:lstStyle/>
          <a:p>
            <a:pPr marL="571500" indent="-571500" algn="ctr">
              <a:lnSpc>
                <a:spcPct val="110000"/>
              </a:lnSpc>
              <a:spcBef>
                <a:spcPts val="1200"/>
              </a:spcBef>
              <a:buClr>
                <a:srgbClr val="FF0000"/>
              </a:buClr>
              <a:buNone/>
            </a:pPr>
            <a:endParaRPr lang="en-US" cap="small" dirty="0">
              <a:solidFill>
                <a:srgbClr val="FF0000"/>
              </a:solidFill>
            </a:endParaRPr>
          </a:p>
          <a:p>
            <a:pPr marL="0" algn="ctr">
              <a:buNone/>
            </a:pPr>
            <a:r>
              <a:rPr lang="en-US" cap="small" dirty="0">
                <a:solidFill>
                  <a:srgbClr val="CC0000"/>
                </a:solidFill>
              </a:rPr>
              <a:t>V.  Determination of Output in the Short Run</a:t>
            </a:r>
            <a:endParaRPr lang="en-US" sz="3200" i="1" cap="small" dirty="0">
              <a:solidFill>
                <a:srgbClr val="CC0000"/>
              </a:solidFill>
            </a:endParaRPr>
          </a:p>
        </p:txBody>
      </p:sp>
    </p:spTree>
    <p:extLst>
      <p:ext uri="{BB962C8B-B14F-4D97-AF65-F5344CB8AC3E}">
        <p14:creationId xmlns:p14="http://schemas.microsoft.com/office/powerpoint/2010/main" val="12505589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40080" y="411480"/>
            <a:ext cx="7863840" cy="6035040"/>
          </a:xfrm>
          <a:noFill/>
        </p:spPr>
        <p:txBody>
          <a:bodyPr tIns="0" bIns="0">
            <a:noAutofit/>
          </a:bodyPr>
          <a:lstStyle/>
          <a:p>
            <a:pPr marL="0" indent="0" algn="ctr">
              <a:spcBef>
                <a:spcPts val="1800"/>
              </a:spcBef>
              <a:buClr>
                <a:srgbClr val="0000FF"/>
              </a:buClr>
              <a:buNone/>
            </a:pPr>
            <a:r>
              <a:rPr lang="en-US" dirty="0">
                <a:solidFill>
                  <a:srgbClr val="003399"/>
                </a:solidFill>
              </a:rPr>
              <a:t>45-degree Line</a:t>
            </a:r>
          </a:p>
          <a:p>
            <a:pPr marL="365760" indent="-365760">
              <a:spcBef>
                <a:spcPts val="3000"/>
              </a:spcBef>
              <a:buClr>
                <a:srgbClr val="003399"/>
              </a:buClr>
            </a:pPr>
            <a:r>
              <a:rPr lang="en-US" sz="2800" dirty="0"/>
              <a:t>Captures the equilibrium condition that Y = PAE.</a:t>
            </a:r>
          </a:p>
          <a:p>
            <a:pPr marL="365760" indent="-365760">
              <a:spcBef>
                <a:spcPts val="3000"/>
              </a:spcBef>
              <a:buClr>
                <a:srgbClr val="003399"/>
              </a:buClr>
            </a:pPr>
            <a:r>
              <a:rPr lang="en-US" sz="2800" dirty="0"/>
              <a:t>Also reflects the empirical reality that output responds to planned spending in the short run.</a:t>
            </a:r>
          </a:p>
          <a:p>
            <a:pPr marL="765810" lvl="1" indent="-365760">
              <a:spcBef>
                <a:spcPts val="3000"/>
              </a:spcBef>
              <a:buClr>
                <a:srgbClr val="003399"/>
              </a:buClr>
            </a:pPr>
            <a:r>
              <a:rPr lang="en-US" sz="2400" dirty="0"/>
              <a:t>Useful analogy: mom-and-pop Berkeley restaurant faces fluctuations in demand (time of day, day of the week, special events, etc.). How many meals they sell (output) is entirely demand driven (as they don’t adjust prices based on short-run demand)</a:t>
            </a:r>
          </a:p>
          <a:p>
            <a:pPr marL="765810" lvl="1" indent="-365760">
              <a:spcBef>
                <a:spcPts val="3000"/>
              </a:spcBef>
              <a:buClr>
                <a:srgbClr val="003399"/>
              </a:buClr>
            </a:pPr>
            <a:r>
              <a:rPr lang="en-US" sz="2400" dirty="0"/>
              <a:t>When demand is low, they are partly idle. When demand is high, they get (overly) busy</a:t>
            </a:r>
          </a:p>
        </p:txBody>
      </p:sp>
    </p:spTree>
    <p:extLst>
      <p:ext uri="{BB962C8B-B14F-4D97-AF65-F5344CB8AC3E}">
        <p14:creationId xmlns:p14="http://schemas.microsoft.com/office/powerpoint/2010/main" val="42130709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781175" y="1188720"/>
            <a:ext cx="5286375" cy="4705727"/>
            <a:chOff x="1781175" y="1436753"/>
            <a:chExt cx="5286375" cy="4705727"/>
          </a:xfrm>
        </p:grpSpPr>
        <p:sp>
          <p:nvSpPr>
            <p:cNvPr id="27" name="TextBox 26"/>
            <p:cNvSpPr txBox="1"/>
            <p:nvPr/>
          </p:nvSpPr>
          <p:spPr>
            <a:xfrm>
              <a:off x="1781175" y="1436753"/>
              <a:ext cx="752475" cy="445635"/>
            </a:xfrm>
            <a:prstGeom prst="rect">
              <a:avLst/>
            </a:prstGeom>
            <a:noFill/>
          </p:spPr>
          <p:txBody>
            <a:bodyPr wrap="square" rtlCol="0">
              <a:spAutoFit/>
            </a:bodyPr>
            <a:lstStyle/>
            <a:p>
              <a:pPr>
                <a:lnSpc>
                  <a:spcPct val="80000"/>
                </a:lnSpc>
              </a:pPr>
              <a:r>
                <a:rPr lang="en-US" sz="2800" dirty="0"/>
                <a:t>PAE</a:t>
              </a:r>
            </a:p>
          </p:txBody>
        </p:sp>
        <p:grpSp>
          <p:nvGrpSpPr>
            <p:cNvPr id="5" name="Group 7"/>
            <p:cNvGrpSpPr/>
            <p:nvPr/>
          </p:nvGrpSpPr>
          <p:grpSpPr>
            <a:xfrm>
              <a:off x="2503683" y="1479059"/>
              <a:ext cx="4563867" cy="4663421"/>
              <a:chOff x="2346166" y="1202266"/>
              <a:chExt cx="4563867" cy="4663421"/>
            </a:xfrm>
          </p:grpSpPr>
          <p:cxnSp>
            <p:nvCxnSpPr>
              <p:cNvPr id="6" name="Straight Connector 5"/>
              <p:cNvCxnSpPr/>
              <p:nvPr/>
            </p:nvCxnSpPr>
            <p:spPr>
              <a:xfrm rot="5400000">
                <a:off x="243840" y="3304592"/>
                <a:ext cx="420624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357121" y="5393266"/>
                <a:ext cx="438912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466134" y="5342467"/>
                <a:ext cx="443899" cy="523220"/>
              </a:xfrm>
              <a:prstGeom prst="rect">
                <a:avLst/>
              </a:prstGeom>
              <a:noFill/>
            </p:spPr>
            <p:txBody>
              <a:bodyPr wrap="square" rtlCol="0">
                <a:spAutoFit/>
              </a:bodyPr>
              <a:lstStyle/>
              <a:p>
                <a:r>
                  <a:rPr lang="en-US" sz="2800" dirty="0"/>
                  <a:t>Y </a:t>
                </a:r>
              </a:p>
            </p:txBody>
          </p:sp>
        </p:grpSp>
      </p:grpSp>
      <p:sp>
        <p:nvSpPr>
          <p:cNvPr id="9" name="TextBox 8"/>
          <p:cNvSpPr txBox="1"/>
          <p:nvPr/>
        </p:nvSpPr>
        <p:spPr>
          <a:xfrm>
            <a:off x="640080" y="347472"/>
            <a:ext cx="7863840" cy="584775"/>
          </a:xfrm>
          <a:prstGeom prst="rect">
            <a:avLst/>
          </a:prstGeom>
          <a:noFill/>
        </p:spPr>
        <p:txBody>
          <a:bodyPr wrap="square" rtlCol="0" anchor="ctr" anchorCtr="0">
            <a:spAutoFit/>
          </a:bodyPr>
          <a:lstStyle/>
          <a:p>
            <a:pPr algn="ctr"/>
            <a:r>
              <a:rPr lang="en-US" sz="3200" dirty="0">
                <a:solidFill>
                  <a:srgbClr val="003399"/>
                </a:solidFill>
              </a:rPr>
              <a:t>45-degree Line</a:t>
            </a:r>
          </a:p>
        </p:txBody>
      </p:sp>
    </p:spTree>
    <p:extLst>
      <p:ext uri="{BB962C8B-B14F-4D97-AF65-F5344CB8AC3E}">
        <p14:creationId xmlns:p14="http://schemas.microsoft.com/office/powerpoint/2010/main" val="33558103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0080" y="347472"/>
            <a:ext cx="7863840" cy="584775"/>
          </a:xfrm>
          <a:prstGeom prst="rect">
            <a:avLst/>
          </a:prstGeom>
          <a:noFill/>
        </p:spPr>
        <p:txBody>
          <a:bodyPr wrap="square" rtlCol="0" anchor="ctr" anchorCtr="0">
            <a:spAutoFit/>
          </a:bodyPr>
          <a:lstStyle/>
          <a:p>
            <a:pPr algn="ctr"/>
            <a:r>
              <a:rPr lang="en-US" sz="3200" dirty="0">
                <a:solidFill>
                  <a:srgbClr val="003399"/>
                </a:solidFill>
              </a:rPr>
              <a:t>45-degree Line</a:t>
            </a:r>
          </a:p>
        </p:txBody>
      </p:sp>
      <p:sp>
        <p:nvSpPr>
          <p:cNvPr id="27" name="TextBox 26"/>
          <p:cNvSpPr txBox="1"/>
          <p:nvPr/>
        </p:nvSpPr>
        <p:spPr>
          <a:xfrm>
            <a:off x="1781175" y="1188720"/>
            <a:ext cx="752475" cy="445635"/>
          </a:xfrm>
          <a:prstGeom prst="rect">
            <a:avLst/>
          </a:prstGeom>
          <a:noFill/>
        </p:spPr>
        <p:txBody>
          <a:bodyPr wrap="square" rtlCol="0">
            <a:spAutoFit/>
          </a:bodyPr>
          <a:lstStyle/>
          <a:p>
            <a:pPr>
              <a:lnSpc>
                <a:spcPct val="80000"/>
              </a:lnSpc>
            </a:pPr>
            <a:r>
              <a:rPr lang="en-US" sz="2800" dirty="0"/>
              <a:t>PAE</a:t>
            </a:r>
          </a:p>
        </p:txBody>
      </p:sp>
      <p:grpSp>
        <p:nvGrpSpPr>
          <p:cNvPr id="5" name="Group 7"/>
          <p:cNvGrpSpPr/>
          <p:nvPr/>
        </p:nvGrpSpPr>
        <p:grpSpPr>
          <a:xfrm>
            <a:off x="2503683" y="1231026"/>
            <a:ext cx="4563867" cy="4663421"/>
            <a:chOff x="2346166" y="1202266"/>
            <a:chExt cx="4563867" cy="4663421"/>
          </a:xfrm>
        </p:grpSpPr>
        <p:cxnSp>
          <p:nvCxnSpPr>
            <p:cNvPr id="6" name="Straight Connector 5"/>
            <p:cNvCxnSpPr/>
            <p:nvPr/>
          </p:nvCxnSpPr>
          <p:spPr>
            <a:xfrm rot="5400000">
              <a:off x="243840" y="3304592"/>
              <a:ext cx="420624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357121" y="5393266"/>
              <a:ext cx="438912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466134" y="5342467"/>
              <a:ext cx="443899" cy="523220"/>
            </a:xfrm>
            <a:prstGeom prst="rect">
              <a:avLst/>
            </a:prstGeom>
            <a:noFill/>
          </p:spPr>
          <p:txBody>
            <a:bodyPr wrap="square" rtlCol="0">
              <a:spAutoFit/>
            </a:bodyPr>
            <a:lstStyle/>
            <a:p>
              <a:r>
                <a:rPr lang="en-US" sz="2800" dirty="0"/>
                <a:t>Y </a:t>
              </a:r>
            </a:p>
          </p:txBody>
        </p:sp>
      </p:grpSp>
      <p:cxnSp>
        <p:nvCxnSpPr>
          <p:cNvPr id="14" name="Straight Connector 13"/>
          <p:cNvCxnSpPr>
            <a:cxnSpLocks/>
          </p:cNvCxnSpPr>
          <p:nvPr/>
        </p:nvCxnSpPr>
        <p:spPr>
          <a:xfrm flipV="1">
            <a:off x="2513209" y="1752217"/>
            <a:ext cx="3657600" cy="3657600"/>
          </a:xfrm>
          <a:prstGeom prst="line">
            <a:avLst/>
          </a:prstGeom>
          <a:ln w="31750">
            <a:solidFill>
              <a:srgbClr val="003399"/>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864524" y="1304542"/>
            <a:ext cx="1145876" cy="523220"/>
          </a:xfrm>
          <a:prstGeom prst="rect">
            <a:avLst/>
          </a:prstGeom>
          <a:noFill/>
        </p:spPr>
        <p:txBody>
          <a:bodyPr wrap="square" rtlCol="0">
            <a:spAutoFit/>
          </a:bodyPr>
          <a:lstStyle/>
          <a:p>
            <a:r>
              <a:rPr lang="en-US" sz="2800" dirty="0">
                <a:solidFill>
                  <a:srgbClr val="003399"/>
                </a:solidFill>
              </a:rPr>
              <a:t>Y=PAE</a:t>
            </a:r>
          </a:p>
        </p:txBody>
      </p:sp>
      <p:sp>
        <p:nvSpPr>
          <p:cNvPr id="17" name="Arc 16"/>
          <p:cNvSpPr>
            <a:spLocks noChangeAspect="1"/>
          </p:cNvSpPr>
          <p:nvPr/>
        </p:nvSpPr>
        <p:spPr>
          <a:xfrm rot="693024">
            <a:off x="2589551" y="5066917"/>
            <a:ext cx="539495" cy="517790"/>
          </a:xfrm>
          <a:prstGeom prst="arc">
            <a:avLst/>
          </a:prstGeom>
          <a:ln w="15875">
            <a:solidFill>
              <a:srgbClr val="00339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003399"/>
              </a:solidFill>
            </a:endParaRPr>
          </a:p>
        </p:txBody>
      </p:sp>
      <p:sp>
        <p:nvSpPr>
          <p:cNvPr id="18" name="TextBox 17"/>
          <p:cNvSpPr txBox="1"/>
          <p:nvPr/>
        </p:nvSpPr>
        <p:spPr>
          <a:xfrm>
            <a:off x="3124200" y="4857367"/>
            <a:ext cx="838200" cy="523220"/>
          </a:xfrm>
          <a:prstGeom prst="rect">
            <a:avLst/>
          </a:prstGeom>
          <a:noFill/>
        </p:spPr>
        <p:txBody>
          <a:bodyPr wrap="square" rtlCol="0">
            <a:spAutoFit/>
          </a:bodyPr>
          <a:lstStyle/>
          <a:p>
            <a:r>
              <a:rPr lang="en-US" sz="2800" dirty="0">
                <a:solidFill>
                  <a:srgbClr val="003399"/>
                </a:solidFill>
              </a:rPr>
              <a:t>45°</a:t>
            </a:r>
          </a:p>
        </p:txBody>
      </p:sp>
    </p:spTree>
    <p:extLst>
      <p:ext uri="{BB962C8B-B14F-4D97-AF65-F5344CB8AC3E}">
        <p14:creationId xmlns:p14="http://schemas.microsoft.com/office/powerpoint/2010/main" val="27876193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40080" y="411480"/>
            <a:ext cx="7863840" cy="6035040"/>
          </a:xfrm>
          <a:noFill/>
        </p:spPr>
        <p:txBody>
          <a:bodyPr tIns="0" bIns="0">
            <a:noAutofit/>
          </a:bodyPr>
          <a:lstStyle/>
          <a:p>
            <a:pPr marL="0" indent="0" algn="ctr">
              <a:spcBef>
                <a:spcPts val="1800"/>
              </a:spcBef>
              <a:buClr>
                <a:srgbClr val="0000FF"/>
              </a:buClr>
              <a:buNone/>
            </a:pPr>
            <a:r>
              <a:rPr lang="en-US" dirty="0">
                <a:solidFill>
                  <a:srgbClr val="003399"/>
                </a:solidFill>
              </a:rPr>
              <a:t>Expenditure Line</a:t>
            </a:r>
          </a:p>
          <a:p>
            <a:pPr marL="365760" indent="-365760">
              <a:spcBef>
                <a:spcPts val="2400"/>
              </a:spcBef>
              <a:buClr>
                <a:srgbClr val="003399"/>
              </a:buClr>
            </a:pPr>
            <a:r>
              <a:rPr lang="en-US" sz="2800" dirty="0"/>
              <a:t>Captures the fact that planned aggregate spending is a function of total income (which is the same as total output).</a:t>
            </a:r>
          </a:p>
          <a:p>
            <a:pPr marL="365760" indent="-365760">
              <a:spcBef>
                <a:spcPts val="2400"/>
              </a:spcBef>
              <a:buClr>
                <a:srgbClr val="003399"/>
              </a:buClr>
            </a:pPr>
            <a:r>
              <a:rPr lang="en-US" sz="2800" dirty="0"/>
              <a:t>Recall that PAE = C + I</a:t>
            </a:r>
            <a:r>
              <a:rPr lang="en-US" sz="2800" baseline="30000" dirty="0"/>
              <a:t>p</a:t>
            </a:r>
            <a:r>
              <a:rPr lang="en-US" sz="2800" dirty="0"/>
              <a:t> + G + NX.</a:t>
            </a:r>
          </a:p>
          <a:p>
            <a:pPr marL="365760" indent="-365760">
              <a:spcBef>
                <a:spcPts val="2400"/>
              </a:spcBef>
              <a:buClr>
                <a:srgbClr val="003399"/>
              </a:buClr>
            </a:pPr>
            <a:r>
              <a:rPr lang="en-US" sz="2800" dirty="0"/>
              <a:t>PAE is a function of Y because one component (Consumption) depends on Y.</a:t>
            </a:r>
          </a:p>
        </p:txBody>
      </p:sp>
    </p:spTree>
    <p:extLst>
      <p:ext uri="{BB962C8B-B14F-4D97-AF65-F5344CB8AC3E}">
        <p14:creationId xmlns:p14="http://schemas.microsoft.com/office/powerpoint/2010/main" val="7071635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Content Placeholder 4"/>
              <p:cNvSpPr>
                <a:spLocks noGrp="1"/>
              </p:cNvSpPr>
              <p:nvPr>
                <p:ph idx="1"/>
              </p:nvPr>
            </p:nvSpPr>
            <p:spPr>
              <a:xfrm>
                <a:off x="640080" y="411480"/>
                <a:ext cx="7863840" cy="6035040"/>
              </a:xfrm>
              <a:noFill/>
            </p:spPr>
            <p:txBody>
              <a:bodyPr tIns="0" bIns="0">
                <a:noAutofit/>
              </a:bodyPr>
              <a:lstStyle/>
              <a:p>
                <a:pPr marL="0" indent="0" algn="ctr">
                  <a:spcBef>
                    <a:spcPts val="1800"/>
                  </a:spcBef>
                  <a:buClr>
                    <a:srgbClr val="0000FF"/>
                  </a:buClr>
                  <a:buNone/>
                </a:pPr>
                <a:r>
                  <a:rPr lang="en-US" sz="3100" dirty="0">
                    <a:solidFill>
                      <a:srgbClr val="003399"/>
                    </a:solidFill>
                  </a:rPr>
                  <a:t>Substituting the Consumption Function into </a:t>
                </a:r>
                <a:r>
                  <a:rPr lang="en-US" sz="3100" dirty="0" err="1">
                    <a:solidFill>
                      <a:srgbClr val="003399"/>
                    </a:solidFill>
                  </a:rPr>
                  <a:t>PAE</a:t>
                </a:r>
                <a:endParaRPr lang="en-US" sz="3100" dirty="0">
                  <a:solidFill>
                    <a:srgbClr val="003399"/>
                  </a:solidFill>
                </a:endParaRPr>
              </a:p>
              <a:p>
                <a:pPr marL="0" indent="0">
                  <a:spcBef>
                    <a:spcPts val="3600"/>
                  </a:spcBef>
                  <a:buClr>
                    <a:srgbClr val="0000FF"/>
                  </a:buClr>
                  <a:buNone/>
                </a:pPr>
                <a:r>
                  <a:rPr lang="en-US" sz="3100" dirty="0">
                    <a:solidFill>
                      <a:srgbClr val="003399"/>
                    </a:solidFill>
                  </a:rPr>
                  <a:t>		</a:t>
                </a:r>
                <a:r>
                  <a:rPr lang="en-US" sz="3100" dirty="0"/>
                  <a:t>C = </a:t>
                </a:r>
                <a14:m>
                  <m:oMath xmlns:m="http://schemas.openxmlformats.org/officeDocument/2006/math">
                    <m:acc>
                      <m:accPr>
                        <m:chr m:val="̅"/>
                        <m:ctrlPr>
                          <a:rPr lang="en-US" sz="3100" i="1" dirty="0">
                            <a:latin typeface="Cambria Math" panose="02040503050406030204" pitchFamily="18" charset="0"/>
                          </a:rPr>
                        </m:ctrlPr>
                      </m:accPr>
                      <m:e>
                        <m:r>
                          <m:rPr>
                            <m:sty m:val="p"/>
                          </m:rPr>
                          <a:rPr lang="en-US" sz="3100" dirty="0">
                            <a:latin typeface="Cambria Math" panose="02040503050406030204" pitchFamily="18" charset="0"/>
                          </a:rPr>
                          <m:t>C</m:t>
                        </m:r>
                      </m:e>
                    </m:acc>
                  </m:oMath>
                </a14:m>
                <a:r>
                  <a:rPr lang="en-US" sz="3100" dirty="0"/>
                  <a:t> + c·(Y−T)</a:t>
                </a:r>
              </a:p>
              <a:p>
                <a:pPr marL="0" indent="0">
                  <a:spcBef>
                    <a:spcPts val="3000"/>
                  </a:spcBef>
                  <a:buClr>
                    <a:srgbClr val="0000FF"/>
                  </a:buClr>
                  <a:buNone/>
                </a:pPr>
                <a:r>
                  <a:rPr lang="en-US" sz="3100" dirty="0"/>
                  <a:t>	      </a:t>
                </a:r>
                <a:r>
                  <a:rPr lang="en-US" sz="3100" dirty="0" err="1"/>
                  <a:t>PAE</a:t>
                </a:r>
                <a:r>
                  <a:rPr lang="en-US" sz="3100" dirty="0"/>
                  <a:t> = C + I</a:t>
                </a:r>
                <a:r>
                  <a:rPr lang="en-US" sz="3100" baseline="30000" dirty="0"/>
                  <a:t>p</a:t>
                </a:r>
                <a:r>
                  <a:rPr lang="en-US" sz="3100" dirty="0"/>
                  <a:t> + G + </a:t>
                </a:r>
                <a:r>
                  <a:rPr lang="en-US" sz="3100" dirty="0" err="1"/>
                  <a:t>NX</a:t>
                </a:r>
                <a:endParaRPr lang="en-US" sz="3100" dirty="0"/>
              </a:p>
              <a:p>
                <a:pPr marL="0" indent="0">
                  <a:spcBef>
                    <a:spcPts val="3000"/>
                  </a:spcBef>
                  <a:buClr>
                    <a:srgbClr val="0000FF"/>
                  </a:buClr>
                  <a:buNone/>
                </a:pPr>
                <a:r>
                  <a:rPr lang="en-US" sz="3100" dirty="0"/>
                  <a:t>                        = </a:t>
                </a:r>
                <a14:m>
                  <m:oMath xmlns:m="http://schemas.openxmlformats.org/officeDocument/2006/math">
                    <m:acc>
                      <m:accPr>
                        <m:chr m:val="̅"/>
                        <m:ctrlPr>
                          <a:rPr lang="en-US" sz="3100" i="1" dirty="0">
                            <a:latin typeface="Cambria Math" panose="02040503050406030204" pitchFamily="18" charset="0"/>
                          </a:rPr>
                        </m:ctrlPr>
                      </m:accPr>
                      <m:e>
                        <m:r>
                          <m:rPr>
                            <m:sty m:val="p"/>
                          </m:rPr>
                          <a:rPr lang="en-US" sz="3100" dirty="0">
                            <a:latin typeface="Cambria Math" panose="02040503050406030204" pitchFamily="18" charset="0"/>
                          </a:rPr>
                          <m:t>C</m:t>
                        </m:r>
                      </m:e>
                    </m:acc>
                  </m:oMath>
                </a14:m>
                <a:r>
                  <a:rPr lang="en-US" sz="3100" dirty="0"/>
                  <a:t> + c·(Y−T) + I</a:t>
                </a:r>
                <a:r>
                  <a:rPr lang="en-US" sz="3100" baseline="30000" dirty="0"/>
                  <a:t>p</a:t>
                </a:r>
                <a:r>
                  <a:rPr lang="en-US" sz="3100" dirty="0"/>
                  <a:t> + G + </a:t>
                </a:r>
                <a:r>
                  <a:rPr lang="en-US" sz="3100" dirty="0" err="1"/>
                  <a:t>NX</a:t>
                </a:r>
                <a:endParaRPr lang="en-US" sz="3100" dirty="0"/>
              </a:p>
              <a:p>
                <a:pPr marL="0" indent="0">
                  <a:spcBef>
                    <a:spcPts val="3000"/>
                  </a:spcBef>
                  <a:buClr>
                    <a:srgbClr val="0000FF"/>
                  </a:buClr>
                  <a:buNone/>
                </a:pPr>
                <a:r>
                  <a:rPr lang="en-US" sz="3100" dirty="0"/>
                  <a:t>                        = </a:t>
                </a:r>
                <a14:m>
                  <m:oMath xmlns:m="http://schemas.openxmlformats.org/officeDocument/2006/math">
                    <m:acc>
                      <m:accPr>
                        <m:chr m:val="̅"/>
                        <m:ctrlPr>
                          <a:rPr lang="en-US" sz="3100" i="1" dirty="0">
                            <a:latin typeface="Cambria Math" panose="02040503050406030204" pitchFamily="18" charset="0"/>
                          </a:rPr>
                        </m:ctrlPr>
                      </m:accPr>
                      <m:e>
                        <m:r>
                          <m:rPr>
                            <m:sty m:val="p"/>
                          </m:rPr>
                          <a:rPr lang="en-US" sz="3100" dirty="0">
                            <a:latin typeface="Cambria Math" panose="02040503050406030204" pitchFamily="18" charset="0"/>
                          </a:rPr>
                          <m:t>C</m:t>
                        </m:r>
                      </m:e>
                    </m:acc>
                  </m:oMath>
                </a14:m>
                <a:r>
                  <a:rPr lang="en-US" sz="3100" dirty="0"/>
                  <a:t> + </a:t>
                </a:r>
                <a:r>
                  <a:rPr lang="en-US" sz="3100" dirty="0" err="1"/>
                  <a:t>cY</a:t>
                </a:r>
                <a:r>
                  <a:rPr lang="en-US" sz="3100" dirty="0"/>
                  <a:t> – </a:t>
                </a:r>
                <a:r>
                  <a:rPr lang="en-US" sz="3100" dirty="0" err="1"/>
                  <a:t>cT</a:t>
                </a:r>
                <a:r>
                  <a:rPr lang="en-US" sz="3100" dirty="0"/>
                  <a:t> + I</a:t>
                </a:r>
                <a:r>
                  <a:rPr lang="en-US" sz="3100" baseline="30000" dirty="0"/>
                  <a:t>p</a:t>
                </a:r>
                <a:r>
                  <a:rPr lang="en-US" sz="3100" dirty="0"/>
                  <a:t> + G + </a:t>
                </a:r>
                <a:r>
                  <a:rPr lang="en-US" sz="3100" dirty="0" err="1"/>
                  <a:t>NX</a:t>
                </a:r>
                <a:endParaRPr lang="en-US" sz="3100" dirty="0"/>
              </a:p>
              <a:p>
                <a:pPr marL="0" indent="0">
                  <a:spcBef>
                    <a:spcPts val="3000"/>
                  </a:spcBef>
                  <a:buClr>
                    <a:srgbClr val="0000FF"/>
                  </a:buClr>
                  <a:buNone/>
                </a:pPr>
                <a:r>
                  <a:rPr lang="en-US" sz="3100" dirty="0"/>
                  <a:t>		   =  (</a:t>
                </a:r>
                <a14:m>
                  <m:oMath xmlns:m="http://schemas.openxmlformats.org/officeDocument/2006/math">
                    <m:acc>
                      <m:accPr>
                        <m:chr m:val="̅"/>
                        <m:ctrlPr>
                          <a:rPr lang="en-US" sz="3100" i="1" dirty="0">
                            <a:latin typeface="Cambria Math" panose="02040503050406030204" pitchFamily="18" charset="0"/>
                          </a:rPr>
                        </m:ctrlPr>
                      </m:accPr>
                      <m:e>
                        <m:r>
                          <m:rPr>
                            <m:sty m:val="p"/>
                          </m:rPr>
                          <a:rPr lang="en-US" sz="3100" dirty="0">
                            <a:latin typeface="Cambria Math" panose="02040503050406030204" pitchFamily="18" charset="0"/>
                          </a:rPr>
                          <m:t>C</m:t>
                        </m:r>
                      </m:e>
                    </m:acc>
                  </m:oMath>
                </a14:m>
                <a:r>
                  <a:rPr lang="en-US" sz="3100" dirty="0"/>
                  <a:t> – </a:t>
                </a:r>
                <a:r>
                  <a:rPr lang="en-US" sz="3100" dirty="0" err="1"/>
                  <a:t>cT</a:t>
                </a:r>
                <a:r>
                  <a:rPr lang="en-US" sz="3100" dirty="0"/>
                  <a:t> + I</a:t>
                </a:r>
                <a:r>
                  <a:rPr lang="en-US" sz="3100" baseline="30000" dirty="0"/>
                  <a:t>p</a:t>
                </a:r>
                <a:r>
                  <a:rPr lang="en-US" sz="3100" dirty="0"/>
                  <a:t> + G + </a:t>
                </a:r>
                <a:r>
                  <a:rPr lang="en-US" sz="3100" dirty="0" err="1"/>
                  <a:t>NX</a:t>
                </a:r>
                <a:r>
                  <a:rPr lang="en-US" sz="3100" dirty="0"/>
                  <a:t>) + </a:t>
                </a:r>
                <a:r>
                  <a:rPr lang="en-US" sz="3100" dirty="0" err="1"/>
                  <a:t>cY</a:t>
                </a:r>
                <a:endParaRPr lang="en-US" sz="3100" dirty="0"/>
              </a:p>
            </p:txBody>
          </p:sp>
        </mc:Choice>
        <mc:Fallback xmlns="">
          <p:sp>
            <p:nvSpPr>
              <p:cNvPr id="5" name="Content Placeholder 4"/>
              <p:cNvSpPr>
                <a:spLocks noGrp="1" noRot="1" noChangeAspect="1" noMove="1" noResize="1" noEditPoints="1" noAdjustHandles="1" noChangeArrowheads="1" noChangeShapeType="1" noTextEdit="1"/>
              </p:cNvSpPr>
              <p:nvPr>
                <p:ph idx="1"/>
              </p:nvPr>
            </p:nvSpPr>
            <p:spPr>
              <a:xfrm>
                <a:off x="640080" y="411480"/>
                <a:ext cx="7863840" cy="6035040"/>
              </a:xfrm>
              <a:blipFill>
                <a:blip r:embed="rId3"/>
                <a:stretch>
                  <a:fillRect l="-1774" t="-1891" r="-1774"/>
                </a:stretch>
              </a:blipFill>
            </p:spPr>
            <p:txBody>
              <a:bodyPr/>
              <a:lstStyle/>
              <a:p>
                <a:r>
                  <a:rPr lang="en-US">
                    <a:noFill/>
                  </a:rPr>
                  <a:t> </a:t>
                </a:r>
              </a:p>
            </p:txBody>
          </p:sp>
        </mc:Fallback>
      </mc:AlternateContent>
      <p:sp>
        <p:nvSpPr>
          <p:cNvPr id="2" name="Left Brace 1"/>
          <p:cNvSpPr/>
          <p:nvPr/>
        </p:nvSpPr>
        <p:spPr>
          <a:xfrm rot="16200000">
            <a:off x="4728210" y="3863340"/>
            <a:ext cx="228600" cy="3017520"/>
          </a:xfrm>
          <a:prstGeom prst="leftBrace">
            <a:avLst/>
          </a:prstGeom>
          <a:ln w="19050">
            <a:solidFill>
              <a:srgbClr val="CC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TextBox 3"/>
          <p:cNvSpPr txBox="1"/>
          <p:nvPr/>
        </p:nvSpPr>
        <p:spPr>
          <a:xfrm>
            <a:off x="3361678" y="5419725"/>
            <a:ext cx="3017520" cy="461665"/>
          </a:xfrm>
          <a:prstGeom prst="rect">
            <a:avLst/>
          </a:prstGeom>
          <a:noFill/>
        </p:spPr>
        <p:txBody>
          <a:bodyPr wrap="square" rtlCol="0">
            <a:spAutoFit/>
          </a:bodyPr>
          <a:lstStyle/>
          <a:p>
            <a:r>
              <a:rPr lang="en-US" sz="2400" dirty="0">
                <a:solidFill>
                  <a:srgbClr val="CC0000"/>
                </a:solidFill>
              </a:rPr>
              <a:t>Autonomous Spending</a:t>
            </a:r>
          </a:p>
        </p:txBody>
      </p:sp>
    </p:spTree>
    <p:extLst>
      <p:ext uri="{BB962C8B-B14F-4D97-AF65-F5344CB8AC3E}">
        <p14:creationId xmlns:p14="http://schemas.microsoft.com/office/powerpoint/2010/main" val="25873955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0080" y="347472"/>
            <a:ext cx="7863840" cy="584775"/>
          </a:xfrm>
          <a:prstGeom prst="rect">
            <a:avLst/>
          </a:prstGeom>
          <a:noFill/>
        </p:spPr>
        <p:txBody>
          <a:bodyPr wrap="square" rtlCol="0" anchor="ctr" anchorCtr="0">
            <a:spAutoFit/>
          </a:bodyPr>
          <a:lstStyle/>
          <a:p>
            <a:pPr algn="ctr"/>
            <a:r>
              <a:rPr lang="en-US" sz="3200" dirty="0">
                <a:solidFill>
                  <a:srgbClr val="003399"/>
                </a:solidFill>
              </a:rPr>
              <a:t>Expenditure Line</a:t>
            </a:r>
          </a:p>
        </p:txBody>
      </p:sp>
      <p:grpSp>
        <p:nvGrpSpPr>
          <p:cNvPr id="2" name="Group 1"/>
          <p:cNvGrpSpPr/>
          <p:nvPr/>
        </p:nvGrpSpPr>
        <p:grpSpPr>
          <a:xfrm>
            <a:off x="1781175" y="1188720"/>
            <a:ext cx="5370148" cy="4705727"/>
            <a:chOff x="1781175" y="1436753"/>
            <a:chExt cx="5370148" cy="4705727"/>
          </a:xfrm>
        </p:grpSpPr>
        <p:grpSp>
          <p:nvGrpSpPr>
            <p:cNvPr id="5" name="Group 7"/>
            <p:cNvGrpSpPr/>
            <p:nvPr/>
          </p:nvGrpSpPr>
          <p:grpSpPr>
            <a:xfrm>
              <a:off x="2503683" y="1479059"/>
              <a:ext cx="4563867" cy="4663421"/>
              <a:chOff x="2346166" y="1202266"/>
              <a:chExt cx="4563867" cy="4663421"/>
            </a:xfrm>
          </p:grpSpPr>
          <p:cxnSp>
            <p:nvCxnSpPr>
              <p:cNvPr id="6" name="Straight Connector 5"/>
              <p:cNvCxnSpPr/>
              <p:nvPr/>
            </p:nvCxnSpPr>
            <p:spPr>
              <a:xfrm rot="5400000">
                <a:off x="243840" y="3304592"/>
                <a:ext cx="420624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357121" y="5393266"/>
                <a:ext cx="438912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466134" y="5342467"/>
                <a:ext cx="443899" cy="523220"/>
              </a:xfrm>
              <a:prstGeom prst="rect">
                <a:avLst/>
              </a:prstGeom>
              <a:noFill/>
            </p:spPr>
            <p:txBody>
              <a:bodyPr wrap="square" rtlCol="0">
                <a:spAutoFit/>
              </a:bodyPr>
              <a:lstStyle/>
              <a:p>
                <a:r>
                  <a:rPr lang="en-US" sz="2800" dirty="0"/>
                  <a:t>Y </a:t>
                </a:r>
              </a:p>
            </p:txBody>
          </p:sp>
        </p:grpSp>
        <p:cxnSp>
          <p:nvCxnSpPr>
            <p:cNvPr id="19" name="Straight Connector 18"/>
            <p:cNvCxnSpPr>
              <a:cxnSpLocks noChangeAspect="1"/>
            </p:cNvCxnSpPr>
            <p:nvPr/>
          </p:nvCxnSpPr>
          <p:spPr>
            <a:xfrm flipV="1">
              <a:off x="2514601" y="2286000"/>
              <a:ext cx="3896058" cy="2598745"/>
            </a:xfrm>
            <a:prstGeom prst="line">
              <a:avLst/>
            </a:prstGeom>
            <a:ln w="31750">
              <a:solidFill>
                <a:srgbClr val="003399"/>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6389323" y="1998991"/>
              <a:ext cx="762000" cy="523220"/>
            </a:xfrm>
            <a:prstGeom prst="rect">
              <a:avLst/>
            </a:prstGeom>
            <a:noFill/>
          </p:spPr>
          <p:txBody>
            <a:bodyPr wrap="square" rtlCol="0">
              <a:spAutoFit/>
            </a:bodyPr>
            <a:lstStyle/>
            <a:p>
              <a:r>
                <a:rPr lang="en-US" sz="2800" dirty="0">
                  <a:solidFill>
                    <a:srgbClr val="003399"/>
                  </a:solidFill>
                </a:rPr>
                <a:t>PAE</a:t>
              </a:r>
            </a:p>
          </p:txBody>
        </p:sp>
        <p:sp>
          <p:nvSpPr>
            <p:cNvPr id="27" name="TextBox 26"/>
            <p:cNvSpPr txBox="1"/>
            <p:nvPr/>
          </p:nvSpPr>
          <p:spPr>
            <a:xfrm>
              <a:off x="1781175" y="1436753"/>
              <a:ext cx="752475" cy="445635"/>
            </a:xfrm>
            <a:prstGeom prst="rect">
              <a:avLst/>
            </a:prstGeom>
            <a:noFill/>
          </p:spPr>
          <p:txBody>
            <a:bodyPr wrap="square" rtlCol="0">
              <a:spAutoFit/>
            </a:bodyPr>
            <a:lstStyle/>
            <a:p>
              <a:pPr>
                <a:lnSpc>
                  <a:spcPct val="80000"/>
                </a:lnSpc>
              </a:pPr>
              <a:r>
                <a:rPr lang="en-US" sz="2800" dirty="0"/>
                <a:t>PAE</a:t>
              </a:r>
            </a:p>
          </p:txBody>
        </p:sp>
      </p:grpSp>
      <p:sp>
        <p:nvSpPr>
          <p:cNvPr id="14" name="TextBox 13"/>
          <p:cNvSpPr txBox="1"/>
          <p:nvPr/>
        </p:nvSpPr>
        <p:spPr>
          <a:xfrm>
            <a:off x="4141736" y="3505200"/>
            <a:ext cx="2868664" cy="461665"/>
          </a:xfrm>
          <a:prstGeom prst="rect">
            <a:avLst/>
          </a:prstGeom>
          <a:noFill/>
        </p:spPr>
        <p:txBody>
          <a:bodyPr wrap="square" rtlCol="0">
            <a:spAutoFit/>
          </a:bodyPr>
          <a:lstStyle/>
          <a:p>
            <a:r>
              <a:rPr lang="en-US" sz="2400" dirty="0">
                <a:solidFill>
                  <a:srgbClr val="CC0000"/>
                </a:solidFill>
              </a:rPr>
              <a:t>The slope is the MPC.</a:t>
            </a:r>
          </a:p>
        </p:txBody>
      </p:sp>
      <p:sp>
        <p:nvSpPr>
          <p:cNvPr id="3" name="TextBox 2">
            <a:extLst>
              <a:ext uri="{FF2B5EF4-FFF2-40B4-BE49-F238E27FC236}">
                <a16:creationId xmlns:a16="http://schemas.microsoft.com/office/drawing/2014/main" id="{977CF70D-2722-487D-8D88-F832AAEA1595}"/>
              </a:ext>
            </a:extLst>
          </p:cNvPr>
          <p:cNvSpPr txBox="1"/>
          <p:nvPr/>
        </p:nvSpPr>
        <p:spPr>
          <a:xfrm>
            <a:off x="685800" y="4555562"/>
            <a:ext cx="3137155" cy="830997"/>
          </a:xfrm>
          <a:prstGeom prst="rect">
            <a:avLst/>
          </a:prstGeom>
          <a:noFill/>
        </p:spPr>
        <p:txBody>
          <a:bodyPr wrap="square" rtlCol="0">
            <a:spAutoFit/>
          </a:bodyPr>
          <a:lstStyle/>
          <a:p>
            <a:r>
              <a:rPr lang="en-US" sz="2400" dirty="0">
                <a:solidFill>
                  <a:srgbClr val="CC0000"/>
                </a:solidFill>
              </a:rPr>
              <a:t>      The intercept is autonomous spending.</a:t>
            </a:r>
          </a:p>
        </p:txBody>
      </p:sp>
    </p:spTree>
    <p:extLst>
      <p:ext uri="{BB962C8B-B14F-4D97-AF65-F5344CB8AC3E}">
        <p14:creationId xmlns:p14="http://schemas.microsoft.com/office/powerpoint/2010/main" val="34248898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40080" y="411480"/>
            <a:ext cx="7863840" cy="6035040"/>
          </a:xfrm>
          <a:noFill/>
        </p:spPr>
        <p:txBody>
          <a:bodyPr tIns="0" bIns="0">
            <a:noAutofit/>
          </a:bodyPr>
          <a:lstStyle/>
          <a:p>
            <a:pPr marL="0" indent="0" algn="ctr">
              <a:spcBef>
                <a:spcPts val="1800"/>
              </a:spcBef>
              <a:buClr>
                <a:srgbClr val="0000FF"/>
              </a:buClr>
              <a:buNone/>
            </a:pPr>
            <a:r>
              <a:rPr lang="en-US" dirty="0">
                <a:solidFill>
                  <a:srgbClr val="003399"/>
                </a:solidFill>
              </a:rPr>
              <a:t>Determination of Output in the Short Run</a:t>
            </a:r>
          </a:p>
          <a:p>
            <a:pPr marL="365760" indent="-365760">
              <a:spcBef>
                <a:spcPts val="3000"/>
              </a:spcBef>
              <a:buClr>
                <a:srgbClr val="003399"/>
              </a:buClr>
            </a:pPr>
            <a:r>
              <a:rPr lang="en-US" sz="2800" dirty="0"/>
              <a:t>Output in the short run is determined by the intersection of the 45-degree line and the expenditure line.</a:t>
            </a:r>
          </a:p>
        </p:txBody>
      </p:sp>
    </p:spTree>
    <p:extLst>
      <p:ext uri="{BB962C8B-B14F-4D97-AF65-F5344CB8AC3E}">
        <p14:creationId xmlns:p14="http://schemas.microsoft.com/office/powerpoint/2010/main" val="31244369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40080" y="152400"/>
            <a:ext cx="7863840" cy="6035040"/>
          </a:xfrm>
          <a:noFill/>
        </p:spPr>
        <p:txBody>
          <a:bodyPr tIns="0" bIns="0">
            <a:noAutofit/>
          </a:bodyPr>
          <a:lstStyle/>
          <a:p>
            <a:pPr marL="0" indent="0" algn="ctr">
              <a:spcBef>
                <a:spcPts val="1800"/>
              </a:spcBef>
              <a:buClr>
                <a:srgbClr val="0000FF"/>
              </a:buClr>
              <a:buNone/>
            </a:pPr>
            <a:r>
              <a:rPr lang="en-US" dirty="0">
                <a:solidFill>
                  <a:srgbClr val="003399"/>
                </a:solidFill>
              </a:rPr>
              <a:t>Short-Run Fluctuations</a:t>
            </a:r>
          </a:p>
          <a:p>
            <a:pPr marL="365760" indent="-365760">
              <a:spcBef>
                <a:spcPts val="2400"/>
              </a:spcBef>
              <a:buClr>
                <a:srgbClr val="003399"/>
              </a:buClr>
            </a:pPr>
            <a:r>
              <a:rPr lang="en-US" sz="2800" dirty="0"/>
              <a:t>Times when output moves above or below potential (booms and recessions).</a:t>
            </a:r>
          </a:p>
          <a:p>
            <a:pPr marL="365760" indent="-365760">
              <a:spcBef>
                <a:spcPts val="2400"/>
              </a:spcBef>
              <a:buClr>
                <a:srgbClr val="003399"/>
              </a:buClr>
            </a:pPr>
            <a:r>
              <a:rPr lang="en-US" sz="2800" dirty="0"/>
              <a:t>Recessions are costly and very painful to the people affected, especially the unemployed</a:t>
            </a:r>
          </a:p>
          <a:p>
            <a:pPr marL="365760" indent="-365760">
              <a:spcBef>
                <a:spcPts val="2400"/>
              </a:spcBef>
              <a:buClr>
                <a:srgbClr val="003399"/>
              </a:buClr>
            </a:pPr>
            <a:r>
              <a:rPr lang="en-US" sz="2800" dirty="0"/>
              <a:t>Short-run fluctuations look tiny relative to long-term growth:</a:t>
            </a:r>
          </a:p>
          <a:p>
            <a:pPr marL="765810" lvl="1" indent="-365760">
              <a:spcBef>
                <a:spcPts val="2400"/>
              </a:spcBef>
              <a:buClr>
                <a:srgbClr val="003399"/>
              </a:buClr>
            </a:pPr>
            <a:r>
              <a:rPr lang="en-US" sz="2400" dirty="0"/>
              <a:t>Rational model: people should care about long-term growth not short-term fluctuations (Robert Lucas)</a:t>
            </a:r>
          </a:p>
          <a:p>
            <a:pPr marL="765810" lvl="1" indent="-365760">
              <a:spcBef>
                <a:spcPts val="2400"/>
              </a:spcBef>
              <a:buClr>
                <a:srgbClr val="003399"/>
              </a:buClr>
            </a:pPr>
            <a:r>
              <a:rPr lang="en-US" sz="2400" dirty="0"/>
              <a:t>Real world: short-run fluctuations matter a lot to people (affect elections). Losses are a lot more salient than gains to people.</a:t>
            </a:r>
          </a:p>
        </p:txBody>
      </p:sp>
    </p:spTree>
    <p:extLst>
      <p:ext uri="{BB962C8B-B14F-4D97-AF65-F5344CB8AC3E}">
        <p14:creationId xmlns:p14="http://schemas.microsoft.com/office/powerpoint/2010/main" val="34216695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0080" y="347472"/>
            <a:ext cx="7863840" cy="584775"/>
          </a:xfrm>
          <a:prstGeom prst="rect">
            <a:avLst/>
          </a:prstGeom>
          <a:noFill/>
        </p:spPr>
        <p:txBody>
          <a:bodyPr wrap="square" rtlCol="0" anchor="ctr" anchorCtr="0">
            <a:spAutoFit/>
          </a:bodyPr>
          <a:lstStyle/>
          <a:p>
            <a:pPr algn="ctr"/>
            <a:r>
              <a:rPr lang="en-US" sz="3200" dirty="0">
                <a:solidFill>
                  <a:srgbClr val="003399"/>
                </a:solidFill>
              </a:rPr>
              <a:t>Determination of Short-Run Output</a:t>
            </a:r>
          </a:p>
        </p:txBody>
      </p:sp>
      <p:grpSp>
        <p:nvGrpSpPr>
          <p:cNvPr id="10" name="Group 9"/>
          <p:cNvGrpSpPr/>
          <p:nvPr/>
        </p:nvGrpSpPr>
        <p:grpSpPr>
          <a:xfrm>
            <a:off x="1781175" y="1188720"/>
            <a:ext cx="5286375" cy="4705727"/>
            <a:chOff x="1781175" y="1436753"/>
            <a:chExt cx="5286375" cy="4705727"/>
          </a:xfrm>
        </p:grpSpPr>
        <p:grpSp>
          <p:nvGrpSpPr>
            <p:cNvPr id="5" name="Group 7"/>
            <p:cNvGrpSpPr/>
            <p:nvPr/>
          </p:nvGrpSpPr>
          <p:grpSpPr>
            <a:xfrm>
              <a:off x="2503683" y="1479059"/>
              <a:ext cx="4563867" cy="4663421"/>
              <a:chOff x="2346166" y="1202266"/>
              <a:chExt cx="4563867" cy="4663421"/>
            </a:xfrm>
          </p:grpSpPr>
          <p:cxnSp>
            <p:nvCxnSpPr>
              <p:cNvPr id="6" name="Straight Connector 5"/>
              <p:cNvCxnSpPr/>
              <p:nvPr/>
            </p:nvCxnSpPr>
            <p:spPr>
              <a:xfrm rot="5400000">
                <a:off x="243840" y="3304592"/>
                <a:ext cx="420624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357121" y="5393266"/>
                <a:ext cx="438912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466134" y="5342467"/>
                <a:ext cx="443899" cy="523220"/>
              </a:xfrm>
              <a:prstGeom prst="rect">
                <a:avLst/>
              </a:prstGeom>
              <a:noFill/>
            </p:spPr>
            <p:txBody>
              <a:bodyPr wrap="square" rtlCol="0">
                <a:spAutoFit/>
              </a:bodyPr>
              <a:lstStyle/>
              <a:p>
                <a:r>
                  <a:rPr lang="en-US" sz="2800" dirty="0"/>
                  <a:t>Y </a:t>
                </a:r>
              </a:p>
            </p:txBody>
          </p:sp>
        </p:grpSp>
        <p:sp>
          <p:nvSpPr>
            <p:cNvPr id="27" name="TextBox 26"/>
            <p:cNvSpPr txBox="1"/>
            <p:nvPr/>
          </p:nvSpPr>
          <p:spPr>
            <a:xfrm>
              <a:off x="1781175" y="1436753"/>
              <a:ext cx="752475" cy="445635"/>
            </a:xfrm>
            <a:prstGeom prst="rect">
              <a:avLst/>
            </a:prstGeom>
            <a:noFill/>
          </p:spPr>
          <p:txBody>
            <a:bodyPr wrap="square" rtlCol="0">
              <a:spAutoFit/>
            </a:bodyPr>
            <a:lstStyle/>
            <a:p>
              <a:pPr>
                <a:lnSpc>
                  <a:spcPct val="80000"/>
                </a:lnSpc>
              </a:pPr>
              <a:r>
                <a:rPr lang="en-US" sz="2800" dirty="0"/>
                <a:t>PAE</a:t>
              </a:r>
            </a:p>
          </p:txBody>
        </p:sp>
      </p:grpSp>
    </p:spTree>
    <p:extLst>
      <p:ext uri="{BB962C8B-B14F-4D97-AF65-F5344CB8AC3E}">
        <p14:creationId xmlns:p14="http://schemas.microsoft.com/office/powerpoint/2010/main" val="13567148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0080" y="347472"/>
            <a:ext cx="7863840" cy="584775"/>
          </a:xfrm>
          <a:prstGeom prst="rect">
            <a:avLst/>
          </a:prstGeom>
          <a:noFill/>
        </p:spPr>
        <p:txBody>
          <a:bodyPr wrap="square" rtlCol="0" anchor="ctr" anchorCtr="0">
            <a:spAutoFit/>
          </a:bodyPr>
          <a:lstStyle/>
          <a:p>
            <a:pPr algn="ctr"/>
            <a:r>
              <a:rPr lang="en-US" sz="3200" dirty="0">
                <a:solidFill>
                  <a:srgbClr val="003399"/>
                </a:solidFill>
              </a:rPr>
              <a:t>Determination of Short-Run Output</a:t>
            </a:r>
          </a:p>
        </p:txBody>
      </p:sp>
      <p:grpSp>
        <p:nvGrpSpPr>
          <p:cNvPr id="10" name="Group 9"/>
          <p:cNvGrpSpPr/>
          <p:nvPr/>
        </p:nvGrpSpPr>
        <p:grpSpPr>
          <a:xfrm>
            <a:off x="1781175" y="1188720"/>
            <a:ext cx="5286375" cy="4706217"/>
            <a:chOff x="1781175" y="1436753"/>
            <a:chExt cx="5286375" cy="4706217"/>
          </a:xfrm>
        </p:grpSpPr>
        <p:grpSp>
          <p:nvGrpSpPr>
            <p:cNvPr id="5" name="Group 7"/>
            <p:cNvGrpSpPr/>
            <p:nvPr/>
          </p:nvGrpSpPr>
          <p:grpSpPr>
            <a:xfrm>
              <a:off x="2503683" y="1479059"/>
              <a:ext cx="4563867" cy="4663421"/>
              <a:chOff x="2346166" y="1202266"/>
              <a:chExt cx="4563867" cy="4663421"/>
            </a:xfrm>
          </p:grpSpPr>
          <p:cxnSp>
            <p:nvCxnSpPr>
              <p:cNvPr id="6" name="Straight Connector 5"/>
              <p:cNvCxnSpPr/>
              <p:nvPr/>
            </p:nvCxnSpPr>
            <p:spPr>
              <a:xfrm rot="5400000">
                <a:off x="243840" y="3304592"/>
                <a:ext cx="420624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357121" y="5393266"/>
                <a:ext cx="438912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466134" y="5342467"/>
                <a:ext cx="443899" cy="523220"/>
              </a:xfrm>
              <a:prstGeom prst="rect">
                <a:avLst/>
              </a:prstGeom>
              <a:noFill/>
            </p:spPr>
            <p:txBody>
              <a:bodyPr wrap="square" rtlCol="0">
                <a:spAutoFit/>
              </a:bodyPr>
              <a:lstStyle/>
              <a:p>
                <a:r>
                  <a:rPr lang="en-US" sz="2800" dirty="0"/>
                  <a:t>Y </a:t>
                </a:r>
              </a:p>
            </p:txBody>
          </p:sp>
        </p:grpSp>
        <p:cxnSp>
          <p:nvCxnSpPr>
            <p:cNvPr id="19" name="Straight Connector 18"/>
            <p:cNvCxnSpPr>
              <a:cxnSpLocks noChangeAspect="1"/>
            </p:cNvCxnSpPr>
            <p:nvPr/>
          </p:nvCxnSpPr>
          <p:spPr>
            <a:xfrm flipV="1">
              <a:off x="2514602" y="2352675"/>
              <a:ext cx="3818136" cy="2546770"/>
            </a:xfrm>
            <a:prstGeom prst="line">
              <a:avLst/>
            </a:prstGeom>
            <a:ln w="31750">
              <a:solidFill>
                <a:srgbClr val="003399"/>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6286500" y="2067580"/>
              <a:ext cx="761999" cy="523220"/>
            </a:xfrm>
            <a:prstGeom prst="rect">
              <a:avLst/>
            </a:prstGeom>
            <a:noFill/>
          </p:spPr>
          <p:txBody>
            <a:bodyPr wrap="square" rtlCol="0">
              <a:spAutoFit/>
            </a:bodyPr>
            <a:lstStyle/>
            <a:p>
              <a:r>
                <a:rPr lang="en-US" sz="2800" dirty="0">
                  <a:solidFill>
                    <a:srgbClr val="003399"/>
                  </a:solidFill>
                </a:rPr>
                <a:t>PAE</a:t>
              </a:r>
            </a:p>
          </p:txBody>
        </p:sp>
        <p:sp>
          <p:nvSpPr>
            <p:cNvPr id="27" name="TextBox 26"/>
            <p:cNvSpPr txBox="1"/>
            <p:nvPr/>
          </p:nvSpPr>
          <p:spPr>
            <a:xfrm>
              <a:off x="1781175" y="1436753"/>
              <a:ext cx="752475" cy="445635"/>
            </a:xfrm>
            <a:prstGeom prst="rect">
              <a:avLst/>
            </a:prstGeom>
            <a:noFill/>
          </p:spPr>
          <p:txBody>
            <a:bodyPr wrap="square" rtlCol="0">
              <a:spAutoFit/>
            </a:bodyPr>
            <a:lstStyle/>
            <a:p>
              <a:pPr>
                <a:lnSpc>
                  <a:spcPct val="80000"/>
                </a:lnSpc>
              </a:pPr>
              <a:r>
                <a:rPr lang="en-US" sz="2800" dirty="0"/>
                <a:t>PAE</a:t>
              </a:r>
            </a:p>
          </p:txBody>
        </p:sp>
        <p:cxnSp>
          <p:nvCxnSpPr>
            <p:cNvPr id="14" name="Straight Connector 13"/>
            <p:cNvCxnSpPr>
              <a:cxnSpLocks/>
            </p:cNvCxnSpPr>
            <p:nvPr/>
          </p:nvCxnSpPr>
          <p:spPr>
            <a:xfrm flipV="1">
              <a:off x="2513209" y="2000250"/>
              <a:ext cx="3657600" cy="3657600"/>
            </a:xfrm>
            <a:prstGeom prst="line">
              <a:avLst/>
            </a:prstGeom>
            <a:ln w="31750">
              <a:solidFill>
                <a:srgbClr val="003399"/>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864524" y="1552575"/>
              <a:ext cx="1145876" cy="523220"/>
            </a:xfrm>
            <a:prstGeom prst="rect">
              <a:avLst/>
            </a:prstGeom>
            <a:noFill/>
          </p:spPr>
          <p:txBody>
            <a:bodyPr wrap="square" rtlCol="0">
              <a:spAutoFit/>
            </a:bodyPr>
            <a:lstStyle/>
            <a:p>
              <a:r>
                <a:rPr lang="en-US" sz="2800" dirty="0">
                  <a:solidFill>
                    <a:srgbClr val="003399"/>
                  </a:solidFill>
                </a:rPr>
                <a:t>Y=PAE</a:t>
              </a:r>
            </a:p>
          </p:txBody>
        </p:sp>
        <p:cxnSp>
          <p:nvCxnSpPr>
            <p:cNvPr id="3" name="Straight Connector 2"/>
            <p:cNvCxnSpPr/>
            <p:nvPr/>
          </p:nvCxnSpPr>
          <p:spPr>
            <a:xfrm>
              <a:off x="4817143" y="3371850"/>
              <a:ext cx="0" cy="2295144"/>
            </a:xfrm>
            <a:prstGeom prst="line">
              <a:avLst/>
            </a:prstGeom>
            <a:ln>
              <a:solidFill>
                <a:srgbClr val="003399"/>
              </a:solidFill>
              <a:prstDash val="lgDash"/>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661501" y="5619750"/>
              <a:ext cx="605824" cy="523220"/>
            </a:xfrm>
            <a:prstGeom prst="rect">
              <a:avLst/>
            </a:prstGeom>
            <a:noFill/>
          </p:spPr>
          <p:txBody>
            <a:bodyPr wrap="square" rtlCol="0">
              <a:spAutoFit/>
            </a:bodyPr>
            <a:lstStyle/>
            <a:p>
              <a:r>
                <a:rPr lang="en-US" sz="2800" dirty="0">
                  <a:solidFill>
                    <a:srgbClr val="003399"/>
                  </a:solidFill>
                </a:rPr>
                <a:t>Y</a:t>
              </a:r>
              <a:r>
                <a:rPr lang="en-US" sz="2800" baseline="-25000" dirty="0">
                  <a:solidFill>
                    <a:srgbClr val="003399"/>
                  </a:solidFill>
                </a:rPr>
                <a:t>1</a:t>
              </a:r>
              <a:r>
                <a:rPr lang="en-US" sz="2800" dirty="0"/>
                <a:t> </a:t>
              </a:r>
            </a:p>
          </p:txBody>
        </p:sp>
      </p:grpSp>
      <p:sp>
        <p:nvSpPr>
          <p:cNvPr id="9" name="TextBox 8"/>
          <p:cNvSpPr txBox="1"/>
          <p:nvPr/>
        </p:nvSpPr>
        <p:spPr>
          <a:xfrm>
            <a:off x="1423988" y="5867400"/>
            <a:ext cx="6296025" cy="461665"/>
          </a:xfrm>
          <a:prstGeom prst="rect">
            <a:avLst/>
          </a:prstGeom>
          <a:noFill/>
        </p:spPr>
        <p:txBody>
          <a:bodyPr wrap="square" rtlCol="0">
            <a:spAutoFit/>
          </a:bodyPr>
          <a:lstStyle/>
          <a:p>
            <a:r>
              <a:rPr lang="en-US" sz="2400" dirty="0">
                <a:solidFill>
                  <a:srgbClr val="CC0000"/>
                </a:solidFill>
              </a:rPr>
              <a:t>Sometimes called the “Keynesian Cross” diagram.</a:t>
            </a:r>
          </a:p>
        </p:txBody>
      </p:sp>
    </p:spTree>
    <p:extLst>
      <p:ext uri="{BB962C8B-B14F-4D97-AF65-F5344CB8AC3E}">
        <p14:creationId xmlns:p14="http://schemas.microsoft.com/office/powerpoint/2010/main" val="19182942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0080" y="378250"/>
            <a:ext cx="7863840" cy="523220"/>
          </a:xfrm>
          <a:prstGeom prst="rect">
            <a:avLst/>
          </a:prstGeom>
          <a:noFill/>
        </p:spPr>
        <p:txBody>
          <a:bodyPr wrap="square" rtlCol="0" anchor="ctr" anchorCtr="0">
            <a:spAutoFit/>
          </a:bodyPr>
          <a:lstStyle/>
          <a:p>
            <a:pPr algn="ctr"/>
            <a:r>
              <a:rPr lang="en-US" sz="2800" dirty="0">
                <a:solidFill>
                  <a:srgbClr val="003399"/>
                </a:solidFill>
              </a:rPr>
              <a:t>How does the economy get to short-run equilibrium?</a:t>
            </a:r>
          </a:p>
        </p:txBody>
      </p:sp>
      <p:grpSp>
        <p:nvGrpSpPr>
          <p:cNvPr id="10" name="Group 9"/>
          <p:cNvGrpSpPr/>
          <p:nvPr/>
        </p:nvGrpSpPr>
        <p:grpSpPr>
          <a:xfrm>
            <a:off x="1781175" y="1188720"/>
            <a:ext cx="5286375" cy="4706217"/>
            <a:chOff x="1781175" y="1436753"/>
            <a:chExt cx="5286375" cy="4706217"/>
          </a:xfrm>
        </p:grpSpPr>
        <p:grpSp>
          <p:nvGrpSpPr>
            <p:cNvPr id="5" name="Group 7"/>
            <p:cNvGrpSpPr/>
            <p:nvPr/>
          </p:nvGrpSpPr>
          <p:grpSpPr>
            <a:xfrm>
              <a:off x="2503683" y="1479059"/>
              <a:ext cx="4563867" cy="4663421"/>
              <a:chOff x="2346166" y="1202266"/>
              <a:chExt cx="4563867" cy="4663421"/>
            </a:xfrm>
          </p:grpSpPr>
          <p:cxnSp>
            <p:nvCxnSpPr>
              <p:cNvPr id="6" name="Straight Connector 5"/>
              <p:cNvCxnSpPr/>
              <p:nvPr/>
            </p:nvCxnSpPr>
            <p:spPr>
              <a:xfrm rot="5400000">
                <a:off x="243840" y="3304592"/>
                <a:ext cx="420624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357121" y="5393266"/>
                <a:ext cx="438912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466134" y="5342467"/>
                <a:ext cx="443899" cy="523220"/>
              </a:xfrm>
              <a:prstGeom prst="rect">
                <a:avLst/>
              </a:prstGeom>
              <a:noFill/>
            </p:spPr>
            <p:txBody>
              <a:bodyPr wrap="square" rtlCol="0">
                <a:spAutoFit/>
              </a:bodyPr>
              <a:lstStyle/>
              <a:p>
                <a:r>
                  <a:rPr lang="en-US" sz="2800" dirty="0"/>
                  <a:t>Y </a:t>
                </a:r>
              </a:p>
            </p:txBody>
          </p:sp>
        </p:grpSp>
        <p:cxnSp>
          <p:nvCxnSpPr>
            <p:cNvPr id="19" name="Straight Connector 18"/>
            <p:cNvCxnSpPr>
              <a:cxnSpLocks noChangeAspect="1"/>
            </p:cNvCxnSpPr>
            <p:nvPr/>
          </p:nvCxnSpPr>
          <p:spPr>
            <a:xfrm flipV="1">
              <a:off x="2514602" y="2349463"/>
              <a:ext cx="3818136" cy="2546770"/>
            </a:xfrm>
            <a:prstGeom prst="line">
              <a:avLst/>
            </a:prstGeom>
            <a:ln w="31750">
              <a:solidFill>
                <a:srgbClr val="003399"/>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6286501" y="2067963"/>
              <a:ext cx="761999" cy="523220"/>
            </a:xfrm>
            <a:prstGeom prst="rect">
              <a:avLst/>
            </a:prstGeom>
            <a:noFill/>
          </p:spPr>
          <p:txBody>
            <a:bodyPr wrap="square" rtlCol="0">
              <a:spAutoFit/>
            </a:bodyPr>
            <a:lstStyle/>
            <a:p>
              <a:r>
                <a:rPr lang="en-US" sz="2800" dirty="0">
                  <a:solidFill>
                    <a:srgbClr val="003399"/>
                  </a:solidFill>
                </a:rPr>
                <a:t>PAE</a:t>
              </a:r>
            </a:p>
          </p:txBody>
        </p:sp>
        <p:sp>
          <p:nvSpPr>
            <p:cNvPr id="27" name="TextBox 26"/>
            <p:cNvSpPr txBox="1"/>
            <p:nvPr/>
          </p:nvSpPr>
          <p:spPr>
            <a:xfrm>
              <a:off x="1781175" y="1436753"/>
              <a:ext cx="752475" cy="445635"/>
            </a:xfrm>
            <a:prstGeom prst="rect">
              <a:avLst/>
            </a:prstGeom>
            <a:noFill/>
          </p:spPr>
          <p:txBody>
            <a:bodyPr wrap="square" rtlCol="0">
              <a:spAutoFit/>
            </a:bodyPr>
            <a:lstStyle/>
            <a:p>
              <a:pPr>
                <a:lnSpc>
                  <a:spcPct val="80000"/>
                </a:lnSpc>
              </a:pPr>
              <a:r>
                <a:rPr lang="en-US" sz="2800" dirty="0"/>
                <a:t>PAE</a:t>
              </a:r>
            </a:p>
          </p:txBody>
        </p:sp>
        <p:cxnSp>
          <p:nvCxnSpPr>
            <p:cNvPr id="14" name="Straight Connector 13"/>
            <p:cNvCxnSpPr>
              <a:cxnSpLocks/>
            </p:cNvCxnSpPr>
            <p:nvPr/>
          </p:nvCxnSpPr>
          <p:spPr>
            <a:xfrm flipV="1">
              <a:off x="2513209" y="2000250"/>
              <a:ext cx="3657600" cy="3657600"/>
            </a:xfrm>
            <a:prstGeom prst="line">
              <a:avLst/>
            </a:prstGeom>
            <a:ln w="31750">
              <a:solidFill>
                <a:srgbClr val="003399"/>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864524" y="1552575"/>
              <a:ext cx="1145876" cy="523220"/>
            </a:xfrm>
            <a:prstGeom prst="rect">
              <a:avLst/>
            </a:prstGeom>
            <a:noFill/>
          </p:spPr>
          <p:txBody>
            <a:bodyPr wrap="square" rtlCol="0">
              <a:spAutoFit/>
            </a:bodyPr>
            <a:lstStyle/>
            <a:p>
              <a:r>
                <a:rPr lang="en-US" sz="2800" dirty="0">
                  <a:solidFill>
                    <a:srgbClr val="003399"/>
                  </a:solidFill>
                </a:rPr>
                <a:t>Y=PAE</a:t>
              </a:r>
            </a:p>
          </p:txBody>
        </p:sp>
        <p:cxnSp>
          <p:nvCxnSpPr>
            <p:cNvPr id="3" name="Straight Connector 2"/>
            <p:cNvCxnSpPr/>
            <p:nvPr/>
          </p:nvCxnSpPr>
          <p:spPr>
            <a:xfrm>
              <a:off x="4829175" y="3371850"/>
              <a:ext cx="0" cy="2295144"/>
            </a:xfrm>
            <a:prstGeom prst="line">
              <a:avLst/>
            </a:prstGeom>
            <a:ln>
              <a:solidFill>
                <a:srgbClr val="003399"/>
              </a:solidFill>
              <a:prstDash val="lgDash"/>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661501" y="5619750"/>
              <a:ext cx="605824" cy="523220"/>
            </a:xfrm>
            <a:prstGeom prst="rect">
              <a:avLst/>
            </a:prstGeom>
            <a:noFill/>
          </p:spPr>
          <p:txBody>
            <a:bodyPr wrap="square" rtlCol="0">
              <a:spAutoFit/>
            </a:bodyPr>
            <a:lstStyle/>
            <a:p>
              <a:r>
                <a:rPr lang="en-US" sz="2800" dirty="0">
                  <a:solidFill>
                    <a:srgbClr val="003399"/>
                  </a:solidFill>
                </a:rPr>
                <a:t>Y</a:t>
              </a:r>
              <a:r>
                <a:rPr lang="en-US" sz="2800" baseline="-25000" dirty="0">
                  <a:solidFill>
                    <a:srgbClr val="003399"/>
                  </a:solidFill>
                </a:rPr>
                <a:t>1</a:t>
              </a:r>
              <a:r>
                <a:rPr lang="en-US" sz="2800" dirty="0"/>
                <a:t> </a:t>
              </a:r>
            </a:p>
          </p:txBody>
        </p:sp>
      </p:grpSp>
    </p:spTree>
    <p:extLst>
      <p:ext uri="{BB962C8B-B14F-4D97-AF65-F5344CB8AC3E}">
        <p14:creationId xmlns:p14="http://schemas.microsoft.com/office/powerpoint/2010/main" val="22085551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0080" y="378250"/>
            <a:ext cx="7863840" cy="523220"/>
          </a:xfrm>
          <a:prstGeom prst="rect">
            <a:avLst/>
          </a:prstGeom>
          <a:noFill/>
        </p:spPr>
        <p:txBody>
          <a:bodyPr wrap="square" rtlCol="0" anchor="ctr" anchorCtr="0">
            <a:spAutoFit/>
          </a:bodyPr>
          <a:lstStyle/>
          <a:p>
            <a:pPr algn="ctr"/>
            <a:r>
              <a:rPr lang="en-US" sz="2800" dirty="0">
                <a:solidFill>
                  <a:srgbClr val="003399"/>
                </a:solidFill>
              </a:rPr>
              <a:t>How does the economy get to short-run equilibrium?</a:t>
            </a:r>
          </a:p>
        </p:txBody>
      </p:sp>
      <p:grpSp>
        <p:nvGrpSpPr>
          <p:cNvPr id="10" name="Group 9"/>
          <p:cNvGrpSpPr/>
          <p:nvPr/>
        </p:nvGrpSpPr>
        <p:grpSpPr>
          <a:xfrm>
            <a:off x="1781175" y="1188720"/>
            <a:ext cx="5286375" cy="4706217"/>
            <a:chOff x="1781175" y="1436753"/>
            <a:chExt cx="5286375" cy="4706217"/>
          </a:xfrm>
        </p:grpSpPr>
        <p:grpSp>
          <p:nvGrpSpPr>
            <p:cNvPr id="5" name="Group 7"/>
            <p:cNvGrpSpPr/>
            <p:nvPr/>
          </p:nvGrpSpPr>
          <p:grpSpPr>
            <a:xfrm>
              <a:off x="2503683" y="1479059"/>
              <a:ext cx="4563867" cy="4663421"/>
              <a:chOff x="2346166" y="1202266"/>
              <a:chExt cx="4563867" cy="4663421"/>
            </a:xfrm>
          </p:grpSpPr>
          <p:cxnSp>
            <p:nvCxnSpPr>
              <p:cNvPr id="6" name="Straight Connector 5"/>
              <p:cNvCxnSpPr/>
              <p:nvPr/>
            </p:nvCxnSpPr>
            <p:spPr>
              <a:xfrm rot="5400000">
                <a:off x="243840" y="3304592"/>
                <a:ext cx="420624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357121" y="5393266"/>
                <a:ext cx="438912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466134" y="5342467"/>
                <a:ext cx="443899" cy="523220"/>
              </a:xfrm>
              <a:prstGeom prst="rect">
                <a:avLst/>
              </a:prstGeom>
              <a:noFill/>
            </p:spPr>
            <p:txBody>
              <a:bodyPr wrap="square" rtlCol="0">
                <a:spAutoFit/>
              </a:bodyPr>
              <a:lstStyle/>
              <a:p>
                <a:r>
                  <a:rPr lang="en-US" sz="2800" dirty="0"/>
                  <a:t>Y </a:t>
                </a:r>
              </a:p>
            </p:txBody>
          </p:sp>
        </p:grpSp>
        <p:cxnSp>
          <p:nvCxnSpPr>
            <p:cNvPr id="19" name="Straight Connector 18"/>
            <p:cNvCxnSpPr>
              <a:cxnSpLocks noChangeAspect="1"/>
            </p:cNvCxnSpPr>
            <p:nvPr/>
          </p:nvCxnSpPr>
          <p:spPr>
            <a:xfrm flipV="1">
              <a:off x="2514602" y="2349463"/>
              <a:ext cx="3818136" cy="2546770"/>
            </a:xfrm>
            <a:prstGeom prst="line">
              <a:avLst/>
            </a:prstGeom>
            <a:ln w="31750">
              <a:solidFill>
                <a:srgbClr val="003399"/>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6286500" y="2067963"/>
              <a:ext cx="761999" cy="523220"/>
            </a:xfrm>
            <a:prstGeom prst="rect">
              <a:avLst/>
            </a:prstGeom>
            <a:noFill/>
          </p:spPr>
          <p:txBody>
            <a:bodyPr wrap="square" rtlCol="0">
              <a:spAutoFit/>
            </a:bodyPr>
            <a:lstStyle/>
            <a:p>
              <a:r>
                <a:rPr lang="en-US" sz="2800" dirty="0">
                  <a:solidFill>
                    <a:srgbClr val="003399"/>
                  </a:solidFill>
                </a:rPr>
                <a:t>PAE</a:t>
              </a:r>
            </a:p>
          </p:txBody>
        </p:sp>
        <p:sp>
          <p:nvSpPr>
            <p:cNvPr id="27" name="TextBox 26"/>
            <p:cNvSpPr txBox="1"/>
            <p:nvPr/>
          </p:nvSpPr>
          <p:spPr>
            <a:xfrm>
              <a:off x="1781175" y="1436753"/>
              <a:ext cx="752475" cy="445635"/>
            </a:xfrm>
            <a:prstGeom prst="rect">
              <a:avLst/>
            </a:prstGeom>
            <a:noFill/>
          </p:spPr>
          <p:txBody>
            <a:bodyPr wrap="square" rtlCol="0">
              <a:spAutoFit/>
            </a:bodyPr>
            <a:lstStyle/>
            <a:p>
              <a:pPr>
                <a:lnSpc>
                  <a:spcPct val="80000"/>
                </a:lnSpc>
              </a:pPr>
              <a:r>
                <a:rPr lang="en-US" sz="2800" dirty="0"/>
                <a:t>PAE</a:t>
              </a:r>
            </a:p>
          </p:txBody>
        </p:sp>
        <p:cxnSp>
          <p:nvCxnSpPr>
            <p:cNvPr id="14" name="Straight Connector 13"/>
            <p:cNvCxnSpPr>
              <a:cxnSpLocks/>
            </p:cNvCxnSpPr>
            <p:nvPr/>
          </p:nvCxnSpPr>
          <p:spPr>
            <a:xfrm flipV="1">
              <a:off x="2513209" y="2000250"/>
              <a:ext cx="3657600" cy="3657600"/>
            </a:xfrm>
            <a:prstGeom prst="line">
              <a:avLst/>
            </a:prstGeom>
            <a:ln w="31750">
              <a:solidFill>
                <a:srgbClr val="003399"/>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864524" y="1552575"/>
              <a:ext cx="1145876" cy="523220"/>
            </a:xfrm>
            <a:prstGeom prst="rect">
              <a:avLst/>
            </a:prstGeom>
            <a:noFill/>
          </p:spPr>
          <p:txBody>
            <a:bodyPr wrap="square" rtlCol="0">
              <a:spAutoFit/>
            </a:bodyPr>
            <a:lstStyle/>
            <a:p>
              <a:r>
                <a:rPr lang="en-US" sz="2800" dirty="0">
                  <a:solidFill>
                    <a:srgbClr val="003399"/>
                  </a:solidFill>
                </a:rPr>
                <a:t>Y=PAE</a:t>
              </a:r>
            </a:p>
          </p:txBody>
        </p:sp>
        <p:cxnSp>
          <p:nvCxnSpPr>
            <p:cNvPr id="3" name="Straight Connector 2"/>
            <p:cNvCxnSpPr/>
            <p:nvPr/>
          </p:nvCxnSpPr>
          <p:spPr>
            <a:xfrm>
              <a:off x="4829175" y="3371850"/>
              <a:ext cx="0" cy="2295144"/>
            </a:xfrm>
            <a:prstGeom prst="line">
              <a:avLst/>
            </a:prstGeom>
            <a:ln>
              <a:solidFill>
                <a:srgbClr val="003399"/>
              </a:solidFill>
              <a:prstDash val="lgDash"/>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661501" y="5619750"/>
              <a:ext cx="605824" cy="523220"/>
            </a:xfrm>
            <a:prstGeom prst="rect">
              <a:avLst/>
            </a:prstGeom>
            <a:noFill/>
          </p:spPr>
          <p:txBody>
            <a:bodyPr wrap="square" rtlCol="0">
              <a:spAutoFit/>
            </a:bodyPr>
            <a:lstStyle/>
            <a:p>
              <a:r>
                <a:rPr lang="en-US" sz="2800" dirty="0">
                  <a:solidFill>
                    <a:srgbClr val="003399"/>
                  </a:solidFill>
                </a:rPr>
                <a:t>Y</a:t>
              </a:r>
              <a:r>
                <a:rPr lang="en-US" sz="2800" baseline="-25000" dirty="0">
                  <a:solidFill>
                    <a:srgbClr val="003399"/>
                  </a:solidFill>
                </a:rPr>
                <a:t>1</a:t>
              </a:r>
              <a:r>
                <a:rPr lang="en-US" sz="2800" dirty="0"/>
                <a:t> </a:t>
              </a:r>
            </a:p>
          </p:txBody>
        </p:sp>
      </p:grpSp>
      <p:sp>
        <p:nvSpPr>
          <p:cNvPr id="20" name="TextBox 19"/>
          <p:cNvSpPr txBox="1"/>
          <p:nvPr/>
        </p:nvSpPr>
        <p:spPr>
          <a:xfrm>
            <a:off x="5442551" y="5372100"/>
            <a:ext cx="605824" cy="523220"/>
          </a:xfrm>
          <a:prstGeom prst="rect">
            <a:avLst/>
          </a:prstGeom>
          <a:noFill/>
        </p:spPr>
        <p:txBody>
          <a:bodyPr wrap="square" rtlCol="0">
            <a:spAutoFit/>
          </a:bodyPr>
          <a:lstStyle/>
          <a:p>
            <a:r>
              <a:rPr lang="en-US" sz="2800" dirty="0">
                <a:solidFill>
                  <a:srgbClr val="00863D"/>
                </a:solidFill>
              </a:rPr>
              <a:t>Y</a:t>
            </a:r>
            <a:r>
              <a:rPr lang="en-US" sz="2800" baseline="-25000" dirty="0">
                <a:solidFill>
                  <a:srgbClr val="00863D"/>
                </a:solidFill>
              </a:rPr>
              <a:t>2</a:t>
            </a:r>
            <a:r>
              <a:rPr lang="en-US" sz="2800" dirty="0">
                <a:solidFill>
                  <a:srgbClr val="00863D"/>
                </a:solidFill>
              </a:rPr>
              <a:t> </a:t>
            </a:r>
          </a:p>
        </p:txBody>
      </p:sp>
      <p:cxnSp>
        <p:nvCxnSpPr>
          <p:cNvPr id="21" name="Straight Connector 20"/>
          <p:cNvCxnSpPr/>
          <p:nvPr/>
        </p:nvCxnSpPr>
        <p:spPr>
          <a:xfrm>
            <a:off x="5638800" y="2295906"/>
            <a:ext cx="0" cy="3118104"/>
          </a:xfrm>
          <a:prstGeom prst="line">
            <a:avLst/>
          </a:prstGeom>
          <a:ln>
            <a:solidFill>
              <a:srgbClr val="00863D"/>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9258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0080" y="378250"/>
            <a:ext cx="7863840" cy="523220"/>
          </a:xfrm>
          <a:prstGeom prst="rect">
            <a:avLst/>
          </a:prstGeom>
          <a:noFill/>
        </p:spPr>
        <p:txBody>
          <a:bodyPr wrap="square" rtlCol="0" anchor="ctr" anchorCtr="0">
            <a:spAutoFit/>
          </a:bodyPr>
          <a:lstStyle/>
          <a:p>
            <a:pPr algn="ctr"/>
            <a:r>
              <a:rPr lang="en-US" sz="2800" dirty="0">
                <a:solidFill>
                  <a:srgbClr val="003399"/>
                </a:solidFill>
              </a:rPr>
              <a:t>How does the economy get to short-run equilibrium?</a:t>
            </a:r>
          </a:p>
        </p:txBody>
      </p:sp>
      <p:grpSp>
        <p:nvGrpSpPr>
          <p:cNvPr id="10" name="Group 9"/>
          <p:cNvGrpSpPr/>
          <p:nvPr/>
        </p:nvGrpSpPr>
        <p:grpSpPr>
          <a:xfrm>
            <a:off x="1781175" y="1188720"/>
            <a:ext cx="5286375" cy="4706217"/>
            <a:chOff x="1781175" y="1436753"/>
            <a:chExt cx="5286375" cy="4706217"/>
          </a:xfrm>
        </p:grpSpPr>
        <p:grpSp>
          <p:nvGrpSpPr>
            <p:cNvPr id="5" name="Group 7"/>
            <p:cNvGrpSpPr/>
            <p:nvPr/>
          </p:nvGrpSpPr>
          <p:grpSpPr>
            <a:xfrm>
              <a:off x="2503683" y="1479059"/>
              <a:ext cx="4563867" cy="4663421"/>
              <a:chOff x="2346166" y="1202266"/>
              <a:chExt cx="4563867" cy="4663421"/>
            </a:xfrm>
          </p:grpSpPr>
          <p:cxnSp>
            <p:nvCxnSpPr>
              <p:cNvPr id="6" name="Straight Connector 5"/>
              <p:cNvCxnSpPr/>
              <p:nvPr/>
            </p:nvCxnSpPr>
            <p:spPr>
              <a:xfrm rot="5400000">
                <a:off x="243840" y="3304592"/>
                <a:ext cx="420624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357121" y="5393266"/>
                <a:ext cx="438912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466134" y="5342467"/>
                <a:ext cx="443899" cy="523220"/>
              </a:xfrm>
              <a:prstGeom prst="rect">
                <a:avLst/>
              </a:prstGeom>
              <a:noFill/>
            </p:spPr>
            <p:txBody>
              <a:bodyPr wrap="square" rtlCol="0">
                <a:spAutoFit/>
              </a:bodyPr>
              <a:lstStyle/>
              <a:p>
                <a:r>
                  <a:rPr lang="en-US" sz="2800" dirty="0"/>
                  <a:t>Y </a:t>
                </a:r>
              </a:p>
            </p:txBody>
          </p:sp>
        </p:grpSp>
        <p:cxnSp>
          <p:nvCxnSpPr>
            <p:cNvPr id="19" name="Straight Connector 18"/>
            <p:cNvCxnSpPr>
              <a:cxnSpLocks noChangeAspect="1"/>
            </p:cNvCxnSpPr>
            <p:nvPr/>
          </p:nvCxnSpPr>
          <p:spPr>
            <a:xfrm flipV="1">
              <a:off x="2514602" y="2349463"/>
              <a:ext cx="3818136" cy="2546770"/>
            </a:xfrm>
            <a:prstGeom prst="line">
              <a:avLst/>
            </a:prstGeom>
            <a:ln w="31750">
              <a:solidFill>
                <a:srgbClr val="003399"/>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6286500" y="2067963"/>
              <a:ext cx="761999" cy="523220"/>
            </a:xfrm>
            <a:prstGeom prst="rect">
              <a:avLst/>
            </a:prstGeom>
            <a:noFill/>
          </p:spPr>
          <p:txBody>
            <a:bodyPr wrap="square" rtlCol="0">
              <a:spAutoFit/>
            </a:bodyPr>
            <a:lstStyle/>
            <a:p>
              <a:r>
                <a:rPr lang="en-US" sz="2800" dirty="0">
                  <a:solidFill>
                    <a:srgbClr val="003399"/>
                  </a:solidFill>
                </a:rPr>
                <a:t>PAE</a:t>
              </a:r>
            </a:p>
          </p:txBody>
        </p:sp>
        <p:sp>
          <p:nvSpPr>
            <p:cNvPr id="27" name="TextBox 26"/>
            <p:cNvSpPr txBox="1"/>
            <p:nvPr/>
          </p:nvSpPr>
          <p:spPr>
            <a:xfrm>
              <a:off x="1781175" y="1436753"/>
              <a:ext cx="752475" cy="445635"/>
            </a:xfrm>
            <a:prstGeom prst="rect">
              <a:avLst/>
            </a:prstGeom>
            <a:noFill/>
          </p:spPr>
          <p:txBody>
            <a:bodyPr wrap="square" rtlCol="0">
              <a:spAutoFit/>
            </a:bodyPr>
            <a:lstStyle/>
            <a:p>
              <a:pPr>
                <a:lnSpc>
                  <a:spcPct val="80000"/>
                </a:lnSpc>
              </a:pPr>
              <a:r>
                <a:rPr lang="en-US" sz="2800" dirty="0"/>
                <a:t>PAE</a:t>
              </a:r>
            </a:p>
          </p:txBody>
        </p:sp>
        <p:cxnSp>
          <p:nvCxnSpPr>
            <p:cNvPr id="14" name="Straight Connector 13"/>
            <p:cNvCxnSpPr>
              <a:cxnSpLocks/>
            </p:cNvCxnSpPr>
            <p:nvPr/>
          </p:nvCxnSpPr>
          <p:spPr>
            <a:xfrm flipV="1">
              <a:off x="2513209" y="2000250"/>
              <a:ext cx="3657600" cy="3657600"/>
            </a:xfrm>
            <a:prstGeom prst="line">
              <a:avLst/>
            </a:prstGeom>
            <a:ln w="31750">
              <a:solidFill>
                <a:srgbClr val="003399"/>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864524" y="1552575"/>
              <a:ext cx="1145876" cy="523220"/>
            </a:xfrm>
            <a:prstGeom prst="rect">
              <a:avLst/>
            </a:prstGeom>
            <a:noFill/>
          </p:spPr>
          <p:txBody>
            <a:bodyPr wrap="square" rtlCol="0">
              <a:spAutoFit/>
            </a:bodyPr>
            <a:lstStyle/>
            <a:p>
              <a:r>
                <a:rPr lang="en-US" sz="2800" dirty="0">
                  <a:solidFill>
                    <a:srgbClr val="003399"/>
                  </a:solidFill>
                </a:rPr>
                <a:t>Y=PAE</a:t>
              </a:r>
            </a:p>
          </p:txBody>
        </p:sp>
        <p:cxnSp>
          <p:nvCxnSpPr>
            <p:cNvPr id="3" name="Straight Connector 2"/>
            <p:cNvCxnSpPr/>
            <p:nvPr/>
          </p:nvCxnSpPr>
          <p:spPr>
            <a:xfrm>
              <a:off x="4829175" y="3371850"/>
              <a:ext cx="0" cy="2295144"/>
            </a:xfrm>
            <a:prstGeom prst="line">
              <a:avLst/>
            </a:prstGeom>
            <a:ln>
              <a:solidFill>
                <a:srgbClr val="003399"/>
              </a:solidFill>
              <a:prstDash val="lgDash"/>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661501" y="5619750"/>
              <a:ext cx="605824" cy="523220"/>
            </a:xfrm>
            <a:prstGeom prst="rect">
              <a:avLst/>
            </a:prstGeom>
            <a:noFill/>
          </p:spPr>
          <p:txBody>
            <a:bodyPr wrap="square" rtlCol="0">
              <a:spAutoFit/>
            </a:bodyPr>
            <a:lstStyle/>
            <a:p>
              <a:r>
                <a:rPr lang="en-US" sz="2800" dirty="0">
                  <a:solidFill>
                    <a:srgbClr val="003399"/>
                  </a:solidFill>
                </a:rPr>
                <a:t>Y</a:t>
              </a:r>
              <a:r>
                <a:rPr lang="en-US" sz="2800" baseline="-25000" dirty="0">
                  <a:solidFill>
                    <a:srgbClr val="003399"/>
                  </a:solidFill>
                </a:rPr>
                <a:t>1</a:t>
              </a:r>
              <a:r>
                <a:rPr lang="en-US" sz="2800" dirty="0"/>
                <a:t> </a:t>
              </a:r>
            </a:p>
          </p:txBody>
        </p:sp>
      </p:grpSp>
      <p:sp>
        <p:nvSpPr>
          <p:cNvPr id="20" name="TextBox 19"/>
          <p:cNvSpPr txBox="1"/>
          <p:nvPr/>
        </p:nvSpPr>
        <p:spPr>
          <a:xfrm>
            <a:off x="5442551" y="5372100"/>
            <a:ext cx="605824" cy="523220"/>
          </a:xfrm>
          <a:prstGeom prst="rect">
            <a:avLst/>
          </a:prstGeom>
          <a:noFill/>
        </p:spPr>
        <p:txBody>
          <a:bodyPr wrap="square" rtlCol="0">
            <a:spAutoFit/>
          </a:bodyPr>
          <a:lstStyle/>
          <a:p>
            <a:r>
              <a:rPr lang="en-US" sz="2800" dirty="0">
                <a:solidFill>
                  <a:srgbClr val="00863D"/>
                </a:solidFill>
              </a:rPr>
              <a:t>Y</a:t>
            </a:r>
            <a:r>
              <a:rPr lang="en-US" sz="2800" baseline="-25000" dirty="0">
                <a:solidFill>
                  <a:srgbClr val="00863D"/>
                </a:solidFill>
              </a:rPr>
              <a:t>2</a:t>
            </a:r>
            <a:r>
              <a:rPr lang="en-US" sz="2800" dirty="0">
                <a:solidFill>
                  <a:srgbClr val="00863D"/>
                </a:solidFill>
              </a:rPr>
              <a:t> </a:t>
            </a:r>
          </a:p>
        </p:txBody>
      </p:sp>
      <p:cxnSp>
        <p:nvCxnSpPr>
          <p:cNvPr id="21" name="Straight Connector 20"/>
          <p:cNvCxnSpPr/>
          <p:nvPr/>
        </p:nvCxnSpPr>
        <p:spPr>
          <a:xfrm>
            <a:off x="5638800" y="2295906"/>
            <a:ext cx="0" cy="3118104"/>
          </a:xfrm>
          <a:prstGeom prst="line">
            <a:avLst/>
          </a:prstGeom>
          <a:ln>
            <a:solidFill>
              <a:srgbClr val="00863D"/>
            </a:solidFill>
            <a:prstDash val="lgDash"/>
          </a:ln>
        </p:spPr>
        <p:style>
          <a:lnRef idx="1">
            <a:schemeClr val="accent1"/>
          </a:lnRef>
          <a:fillRef idx="0">
            <a:schemeClr val="accent1"/>
          </a:fillRef>
          <a:effectRef idx="0">
            <a:schemeClr val="accent1"/>
          </a:effectRef>
          <a:fontRef idx="minor">
            <a:schemeClr val="tx1"/>
          </a:fontRef>
        </p:style>
      </p:cxnSp>
      <p:grpSp>
        <p:nvGrpSpPr>
          <p:cNvPr id="37" name="Group 36"/>
          <p:cNvGrpSpPr/>
          <p:nvPr/>
        </p:nvGrpSpPr>
        <p:grpSpPr>
          <a:xfrm rot="10800000">
            <a:off x="5191125" y="2775584"/>
            <a:ext cx="93362" cy="100965"/>
            <a:chOff x="4219575" y="2895600"/>
            <a:chExt cx="93362" cy="100965"/>
          </a:xfrm>
        </p:grpSpPr>
        <p:cxnSp>
          <p:nvCxnSpPr>
            <p:cNvPr id="35" name="Straight Connector 34"/>
            <p:cNvCxnSpPr/>
            <p:nvPr/>
          </p:nvCxnSpPr>
          <p:spPr>
            <a:xfrm>
              <a:off x="4219575" y="2895600"/>
              <a:ext cx="91440" cy="0"/>
            </a:xfrm>
            <a:prstGeom prst="line">
              <a:avLst/>
            </a:prstGeom>
            <a:ln>
              <a:solidFill>
                <a:srgbClr val="00863D"/>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4312937" y="2905125"/>
              <a:ext cx="0" cy="91440"/>
            </a:xfrm>
            <a:prstGeom prst="line">
              <a:avLst/>
            </a:prstGeom>
            <a:ln>
              <a:solidFill>
                <a:srgbClr val="00863D"/>
              </a:solidFill>
            </a:ln>
          </p:spPr>
          <p:style>
            <a:lnRef idx="1">
              <a:schemeClr val="accent1"/>
            </a:lnRef>
            <a:fillRef idx="0">
              <a:schemeClr val="accent1"/>
            </a:fillRef>
            <a:effectRef idx="0">
              <a:schemeClr val="accent1"/>
            </a:effectRef>
            <a:fontRef idx="minor">
              <a:schemeClr val="tx1"/>
            </a:fontRef>
          </p:style>
        </p:cxnSp>
      </p:grpSp>
      <p:grpSp>
        <p:nvGrpSpPr>
          <p:cNvPr id="38" name="Group 37"/>
          <p:cNvGrpSpPr/>
          <p:nvPr/>
        </p:nvGrpSpPr>
        <p:grpSpPr>
          <a:xfrm rot="10800000">
            <a:off x="5362575" y="2657475"/>
            <a:ext cx="93362" cy="100965"/>
            <a:chOff x="4219575" y="2895600"/>
            <a:chExt cx="93362" cy="100965"/>
          </a:xfrm>
        </p:grpSpPr>
        <p:cxnSp>
          <p:nvCxnSpPr>
            <p:cNvPr id="39" name="Straight Connector 38"/>
            <p:cNvCxnSpPr/>
            <p:nvPr/>
          </p:nvCxnSpPr>
          <p:spPr>
            <a:xfrm>
              <a:off x="4219575" y="2895600"/>
              <a:ext cx="91440" cy="0"/>
            </a:xfrm>
            <a:prstGeom prst="line">
              <a:avLst/>
            </a:prstGeom>
            <a:ln>
              <a:solidFill>
                <a:srgbClr val="00863D"/>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4312937" y="2905125"/>
              <a:ext cx="0" cy="91440"/>
            </a:xfrm>
            <a:prstGeom prst="line">
              <a:avLst/>
            </a:prstGeom>
            <a:ln>
              <a:solidFill>
                <a:srgbClr val="00863D"/>
              </a:solidFill>
            </a:ln>
          </p:spPr>
          <p:style>
            <a:lnRef idx="1">
              <a:schemeClr val="accent1"/>
            </a:lnRef>
            <a:fillRef idx="0">
              <a:schemeClr val="accent1"/>
            </a:fillRef>
            <a:effectRef idx="0">
              <a:schemeClr val="accent1"/>
            </a:effectRef>
            <a:fontRef idx="minor">
              <a:schemeClr val="tx1"/>
            </a:fontRef>
          </p:style>
        </p:cxnSp>
      </p:grpSp>
      <p:grpSp>
        <p:nvGrpSpPr>
          <p:cNvPr id="41" name="Group 40"/>
          <p:cNvGrpSpPr/>
          <p:nvPr/>
        </p:nvGrpSpPr>
        <p:grpSpPr>
          <a:xfrm rot="10800000">
            <a:off x="5497813" y="2552700"/>
            <a:ext cx="93362" cy="100965"/>
            <a:chOff x="4219575" y="2895600"/>
            <a:chExt cx="93362" cy="100965"/>
          </a:xfrm>
        </p:grpSpPr>
        <p:cxnSp>
          <p:nvCxnSpPr>
            <p:cNvPr id="42" name="Straight Connector 41"/>
            <p:cNvCxnSpPr/>
            <p:nvPr/>
          </p:nvCxnSpPr>
          <p:spPr>
            <a:xfrm>
              <a:off x="4219575" y="2895600"/>
              <a:ext cx="91440" cy="0"/>
            </a:xfrm>
            <a:prstGeom prst="line">
              <a:avLst/>
            </a:prstGeom>
            <a:ln>
              <a:solidFill>
                <a:srgbClr val="00863D"/>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4312937" y="2905125"/>
              <a:ext cx="0" cy="91440"/>
            </a:xfrm>
            <a:prstGeom prst="line">
              <a:avLst/>
            </a:prstGeom>
            <a:ln>
              <a:solidFill>
                <a:srgbClr val="00863D"/>
              </a:solidFill>
            </a:ln>
          </p:spPr>
          <p:style>
            <a:lnRef idx="1">
              <a:schemeClr val="accent1"/>
            </a:lnRef>
            <a:fillRef idx="0">
              <a:schemeClr val="accent1"/>
            </a:fillRef>
            <a:effectRef idx="0">
              <a:schemeClr val="accent1"/>
            </a:effectRef>
            <a:fontRef idx="minor">
              <a:schemeClr val="tx1"/>
            </a:fontRef>
          </p:style>
        </p:cxnSp>
      </p:grpSp>
      <p:grpSp>
        <p:nvGrpSpPr>
          <p:cNvPr id="56" name="Group 55"/>
          <p:cNvGrpSpPr/>
          <p:nvPr/>
        </p:nvGrpSpPr>
        <p:grpSpPr>
          <a:xfrm rot="10800000">
            <a:off x="5486400" y="2337434"/>
            <a:ext cx="93362" cy="100965"/>
            <a:chOff x="4219575" y="2895600"/>
            <a:chExt cx="93362" cy="100965"/>
          </a:xfrm>
        </p:grpSpPr>
        <p:cxnSp>
          <p:nvCxnSpPr>
            <p:cNvPr id="57" name="Straight Connector 56"/>
            <p:cNvCxnSpPr/>
            <p:nvPr/>
          </p:nvCxnSpPr>
          <p:spPr>
            <a:xfrm>
              <a:off x="4219575" y="2895600"/>
              <a:ext cx="91440" cy="0"/>
            </a:xfrm>
            <a:prstGeom prst="line">
              <a:avLst/>
            </a:prstGeom>
            <a:ln>
              <a:solidFill>
                <a:srgbClr val="00863D"/>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4312937" y="2905125"/>
              <a:ext cx="0" cy="91440"/>
            </a:xfrm>
            <a:prstGeom prst="line">
              <a:avLst/>
            </a:prstGeom>
            <a:ln>
              <a:solidFill>
                <a:srgbClr val="00863D"/>
              </a:solidFill>
            </a:ln>
          </p:spPr>
          <p:style>
            <a:lnRef idx="1">
              <a:schemeClr val="accent1"/>
            </a:lnRef>
            <a:fillRef idx="0">
              <a:schemeClr val="accent1"/>
            </a:fillRef>
            <a:effectRef idx="0">
              <a:schemeClr val="accent1"/>
            </a:effectRef>
            <a:fontRef idx="minor">
              <a:schemeClr val="tx1"/>
            </a:fontRef>
          </p:style>
        </p:cxnSp>
      </p:grpSp>
      <p:grpSp>
        <p:nvGrpSpPr>
          <p:cNvPr id="59" name="Group 58"/>
          <p:cNvGrpSpPr/>
          <p:nvPr/>
        </p:nvGrpSpPr>
        <p:grpSpPr>
          <a:xfrm rot="10800000">
            <a:off x="5353050" y="2461259"/>
            <a:ext cx="93362" cy="100965"/>
            <a:chOff x="4219575" y="2895600"/>
            <a:chExt cx="93362" cy="100965"/>
          </a:xfrm>
        </p:grpSpPr>
        <p:cxnSp>
          <p:nvCxnSpPr>
            <p:cNvPr id="60" name="Straight Connector 59"/>
            <p:cNvCxnSpPr/>
            <p:nvPr/>
          </p:nvCxnSpPr>
          <p:spPr>
            <a:xfrm>
              <a:off x="4219575" y="2895600"/>
              <a:ext cx="91440" cy="0"/>
            </a:xfrm>
            <a:prstGeom prst="line">
              <a:avLst/>
            </a:prstGeom>
            <a:ln>
              <a:solidFill>
                <a:srgbClr val="00863D"/>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4312937" y="2905125"/>
              <a:ext cx="0" cy="91440"/>
            </a:xfrm>
            <a:prstGeom prst="line">
              <a:avLst/>
            </a:prstGeom>
            <a:ln>
              <a:solidFill>
                <a:srgbClr val="00863D"/>
              </a:solidFill>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rot="10800000">
            <a:off x="5238750" y="2585084"/>
            <a:ext cx="93362" cy="100965"/>
            <a:chOff x="4219575" y="2895600"/>
            <a:chExt cx="93362" cy="100965"/>
          </a:xfrm>
        </p:grpSpPr>
        <p:cxnSp>
          <p:nvCxnSpPr>
            <p:cNvPr id="63" name="Straight Connector 62"/>
            <p:cNvCxnSpPr/>
            <p:nvPr/>
          </p:nvCxnSpPr>
          <p:spPr>
            <a:xfrm>
              <a:off x="4219575" y="2895600"/>
              <a:ext cx="91440" cy="0"/>
            </a:xfrm>
            <a:prstGeom prst="line">
              <a:avLst/>
            </a:prstGeom>
            <a:ln>
              <a:solidFill>
                <a:srgbClr val="00863D"/>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4312937" y="2905125"/>
              <a:ext cx="0" cy="91440"/>
            </a:xfrm>
            <a:prstGeom prst="line">
              <a:avLst/>
            </a:prstGeom>
            <a:ln>
              <a:solidFill>
                <a:srgbClr val="00863D"/>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374439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0080" y="378250"/>
            <a:ext cx="7863840" cy="523220"/>
          </a:xfrm>
          <a:prstGeom prst="rect">
            <a:avLst/>
          </a:prstGeom>
          <a:noFill/>
        </p:spPr>
        <p:txBody>
          <a:bodyPr wrap="square" rtlCol="0" anchor="ctr" anchorCtr="0">
            <a:spAutoFit/>
          </a:bodyPr>
          <a:lstStyle/>
          <a:p>
            <a:pPr algn="ctr"/>
            <a:r>
              <a:rPr lang="en-US" sz="2800" dirty="0">
                <a:solidFill>
                  <a:srgbClr val="003399"/>
                </a:solidFill>
              </a:rPr>
              <a:t>How does the economy get to short-run equilibrium?</a:t>
            </a:r>
          </a:p>
        </p:txBody>
      </p:sp>
      <p:grpSp>
        <p:nvGrpSpPr>
          <p:cNvPr id="10" name="Group 9"/>
          <p:cNvGrpSpPr/>
          <p:nvPr/>
        </p:nvGrpSpPr>
        <p:grpSpPr>
          <a:xfrm>
            <a:off x="1781175" y="1188720"/>
            <a:ext cx="5286375" cy="4706217"/>
            <a:chOff x="1781175" y="1436753"/>
            <a:chExt cx="5286375" cy="4706217"/>
          </a:xfrm>
        </p:grpSpPr>
        <p:grpSp>
          <p:nvGrpSpPr>
            <p:cNvPr id="5" name="Group 7"/>
            <p:cNvGrpSpPr/>
            <p:nvPr/>
          </p:nvGrpSpPr>
          <p:grpSpPr>
            <a:xfrm>
              <a:off x="2503683" y="1479059"/>
              <a:ext cx="4563867" cy="4663421"/>
              <a:chOff x="2346166" y="1202266"/>
              <a:chExt cx="4563867" cy="4663421"/>
            </a:xfrm>
          </p:grpSpPr>
          <p:cxnSp>
            <p:nvCxnSpPr>
              <p:cNvPr id="6" name="Straight Connector 5"/>
              <p:cNvCxnSpPr/>
              <p:nvPr/>
            </p:nvCxnSpPr>
            <p:spPr>
              <a:xfrm rot="5400000">
                <a:off x="243840" y="3304592"/>
                <a:ext cx="420624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357121" y="5393266"/>
                <a:ext cx="438912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466134" y="5342467"/>
                <a:ext cx="443899" cy="523220"/>
              </a:xfrm>
              <a:prstGeom prst="rect">
                <a:avLst/>
              </a:prstGeom>
              <a:noFill/>
            </p:spPr>
            <p:txBody>
              <a:bodyPr wrap="square" rtlCol="0">
                <a:spAutoFit/>
              </a:bodyPr>
              <a:lstStyle/>
              <a:p>
                <a:r>
                  <a:rPr lang="en-US" sz="2800" dirty="0"/>
                  <a:t>Y </a:t>
                </a:r>
              </a:p>
            </p:txBody>
          </p:sp>
        </p:grpSp>
        <p:cxnSp>
          <p:nvCxnSpPr>
            <p:cNvPr id="19" name="Straight Connector 18"/>
            <p:cNvCxnSpPr>
              <a:cxnSpLocks noChangeAspect="1"/>
            </p:cNvCxnSpPr>
            <p:nvPr/>
          </p:nvCxnSpPr>
          <p:spPr>
            <a:xfrm flipV="1">
              <a:off x="2514602" y="2349463"/>
              <a:ext cx="3818136" cy="2546770"/>
            </a:xfrm>
            <a:prstGeom prst="line">
              <a:avLst/>
            </a:prstGeom>
            <a:ln w="31750">
              <a:solidFill>
                <a:srgbClr val="003399"/>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6286500" y="2067963"/>
              <a:ext cx="761999" cy="523220"/>
            </a:xfrm>
            <a:prstGeom prst="rect">
              <a:avLst/>
            </a:prstGeom>
            <a:noFill/>
          </p:spPr>
          <p:txBody>
            <a:bodyPr wrap="square" rtlCol="0">
              <a:spAutoFit/>
            </a:bodyPr>
            <a:lstStyle/>
            <a:p>
              <a:r>
                <a:rPr lang="en-US" sz="2800" dirty="0">
                  <a:solidFill>
                    <a:srgbClr val="003399"/>
                  </a:solidFill>
                </a:rPr>
                <a:t>PAE</a:t>
              </a:r>
            </a:p>
          </p:txBody>
        </p:sp>
        <p:sp>
          <p:nvSpPr>
            <p:cNvPr id="27" name="TextBox 26"/>
            <p:cNvSpPr txBox="1"/>
            <p:nvPr/>
          </p:nvSpPr>
          <p:spPr>
            <a:xfrm>
              <a:off x="1781175" y="1436753"/>
              <a:ext cx="752475" cy="445635"/>
            </a:xfrm>
            <a:prstGeom prst="rect">
              <a:avLst/>
            </a:prstGeom>
            <a:noFill/>
          </p:spPr>
          <p:txBody>
            <a:bodyPr wrap="square" rtlCol="0">
              <a:spAutoFit/>
            </a:bodyPr>
            <a:lstStyle/>
            <a:p>
              <a:pPr>
                <a:lnSpc>
                  <a:spcPct val="80000"/>
                </a:lnSpc>
              </a:pPr>
              <a:r>
                <a:rPr lang="en-US" sz="2800" dirty="0"/>
                <a:t>PAE</a:t>
              </a:r>
            </a:p>
          </p:txBody>
        </p:sp>
        <p:cxnSp>
          <p:nvCxnSpPr>
            <p:cNvPr id="14" name="Straight Connector 13"/>
            <p:cNvCxnSpPr>
              <a:cxnSpLocks/>
            </p:cNvCxnSpPr>
            <p:nvPr/>
          </p:nvCxnSpPr>
          <p:spPr>
            <a:xfrm flipV="1">
              <a:off x="2513209" y="2000250"/>
              <a:ext cx="3657600" cy="3657600"/>
            </a:xfrm>
            <a:prstGeom prst="line">
              <a:avLst/>
            </a:prstGeom>
            <a:ln w="31750">
              <a:solidFill>
                <a:srgbClr val="003399"/>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864524" y="1552575"/>
              <a:ext cx="1145876" cy="523220"/>
            </a:xfrm>
            <a:prstGeom prst="rect">
              <a:avLst/>
            </a:prstGeom>
            <a:noFill/>
          </p:spPr>
          <p:txBody>
            <a:bodyPr wrap="square" rtlCol="0">
              <a:spAutoFit/>
            </a:bodyPr>
            <a:lstStyle/>
            <a:p>
              <a:r>
                <a:rPr lang="en-US" sz="2800" dirty="0">
                  <a:solidFill>
                    <a:srgbClr val="003399"/>
                  </a:solidFill>
                </a:rPr>
                <a:t>Y=PAE</a:t>
              </a:r>
            </a:p>
          </p:txBody>
        </p:sp>
        <p:cxnSp>
          <p:nvCxnSpPr>
            <p:cNvPr id="3" name="Straight Connector 2"/>
            <p:cNvCxnSpPr/>
            <p:nvPr/>
          </p:nvCxnSpPr>
          <p:spPr>
            <a:xfrm>
              <a:off x="4829175" y="3371850"/>
              <a:ext cx="0" cy="2295144"/>
            </a:xfrm>
            <a:prstGeom prst="line">
              <a:avLst/>
            </a:prstGeom>
            <a:ln>
              <a:solidFill>
                <a:srgbClr val="003399"/>
              </a:solidFill>
              <a:prstDash val="lgDash"/>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661501" y="5619750"/>
              <a:ext cx="605824" cy="523220"/>
            </a:xfrm>
            <a:prstGeom prst="rect">
              <a:avLst/>
            </a:prstGeom>
            <a:noFill/>
          </p:spPr>
          <p:txBody>
            <a:bodyPr wrap="square" rtlCol="0">
              <a:spAutoFit/>
            </a:bodyPr>
            <a:lstStyle/>
            <a:p>
              <a:r>
                <a:rPr lang="en-US" sz="2800" dirty="0">
                  <a:solidFill>
                    <a:srgbClr val="003399"/>
                  </a:solidFill>
                </a:rPr>
                <a:t>Y</a:t>
              </a:r>
              <a:r>
                <a:rPr lang="en-US" sz="2800" baseline="-25000" dirty="0">
                  <a:solidFill>
                    <a:srgbClr val="003399"/>
                  </a:solidFill>
                </a:rPr>
                <a:t>1</a:t>
              </a:r>
              <a:r>
                <a:rPr lang="en-US" sz="2800" dirty="0"/>
                <a:t> </a:t>
              </a:r>
            </a:p>
          </p:txBody>
        </p:sp>
      </p:grpSp>
      <p:cxnSp>
        <p:nvCxnSpPr>
          <p:cNvPr id="17" name="Straight Connector 16"/>
          <p:cNvCxnSpPr/>
          <p:nvPr/>
        </p:nvCxnSpPr>
        <p:spPr>
          <a:xfrm>
            <a:off x="4029075" y="3648456"/>
            <a:ext cx="0" cy="1755648"/>
          </a:xfrm>
          <a:prstGeom prst="line">
            <a:avLst/>
          </a:prstGeom>
          <a:ln>
            <a:solidFill>
              <a:srgbClr val="CC0000"/>
            </a:solidFill>
            <a:prstDash val="lgDash"/>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857625" y="5372755"/>
            <a:ext cx="605824" cy="523220"/>
          </a:xfrm>
          <a:prstGeom prst="rect">
            <a:avLst/>
          </a:prstGeom>
          <a:noFill/>
        </p:spPr>
        <p:txBody>
          <a:bodyPr wrap="square" rtlCol="0">
            <a:spAutoFit/>
          </a:bodyPr>
          <a:lstStyle/>
          <a:p>
            <a:r>
              <a:rPr lang="en-US" sz="2800" dirty="0">
                <a:solidFill>
                  <a:srgbClr val="CC0000"/>
                </a:solidFill>
              </a:rPr>
              <a:t>Y</a:t>
            </a:r>
            <a:r>
              <a:rPr lang="en-US" sz="2800" baseline="-25000" dirty="0">
                <a:solidFill>
                  <a:srgbClr val="CC0000"/>
                </a:solidFill>
              </a:rPr>
              <a:t>3</a:t>
            </a:r>
            <a:r>
              <a:rPr lang="en-US" sz="2800" dirty="0">
                <a:solidFill>
                  <a:srgbClr val="CC0000"/>
                </a:solidFill>
              </a:rPr>
              <a:t> </a:t>
            </a:r>
          </a:p>
        </p:txBody>
      </p:sp>
      <p:sp>
        <p:nvSpPr>
          <p:cNvPr id="20" name="TextBox 19"/>
          <p:cNvSpPr txBox="1"/>
          <p:nvPr/>
        </p:nvSpPr>
        <p:spPr>
          <a:xfrm>
            <a:off x="5442551" y="5372100"/>
            <a:ext cx="605824" cy="523220"/>
          </a:xfrm>
          <a:prstGeom prst="rect">
            <a:avLst/>
          </a:prstGeom>
          <a:noFill/>
        </p:spPr>
        <p:txBody>
          <a:bodyPr wrap="square" rtlCol="0">
            <a:spAutoFit/>
          </a:bodyPr>
          <a:lstStyle/>
          <a:p>
            <a:r>
              <a:rPr lang="en-US" sz="2800" dirty="0">
                <a:solidFill>
                  <a:srgbClr val="00863D"/>
                </a:solidFill>
              </a:rPr>
              <a:t>Y</a:t>
            </a:r>
            <a:r>
              <a:rPr lang="en-US" sz="2800" baseline="-25000" dirty="0">
                <a:solidFill>
                  <a:srgbClr val="00863D"/>
                </a:solidFill>
              </a:rPr>
              <a:t>2</a:t>
            </a:r>
            <a:r>
              <a:rPr lang="en-US" sz="2800" dirty="0">
                <a:solidFill>
                  <a:srgbClr val="00863D"/>
                </a:solidFill>
              </a:rPr>
              <a:t> </a:t>
            </a:r>
          </a:p>
        </p:txBody>
      </p:sp>
      <p:cxnSp>
        <p:nvCxnSpPr>
          <p:cNvPr id="21" name="Straight Connector 20"/>
          <p:cNvCxnSpPr/>
          <p:nvPr/>
        </p:nvCxnSpPr>
        <p:spPr>
          <a:xfrm>
            <a:off x="5638800" y="2295906"/>
            <a:ext cx="0" cy="3118104"/>
          </a:xfrm>
          <a:prstGeom prst="line">
            <a:avLst/>
          </a:prstGeom>
          <a:ln>
            <a:solidFill>
              <a:srgbClr val="00863D"/>
            </a:solidFill>
            <a:prstDash val="lgDash"/>
          </a:ln>
        </p:spPr>
        <p:style>
          <a:lnRef idx="1">
            <a:schemeClr val="accent1"/>
          </a:lnRef>
          <a:fillRef idx="0">
            <a:schemeClr val="accent1"/>
          </a:fillRef>
          <a:effectRef idx="0">
            <a:schemeClr val="accent1"/>
          </a:effectRef>
          <a:fontRef idx="minor">
            <a:schemeClr val="tx1"/>
          </a:fontRef>
        </p:style>
      </p:cxnSp>
      <p:grpSp>
        <p:nvGrpSpPr>
          <p:cNvPr id="37" name="Group 36"/>
          <p:cNvGrpSpPr/>
          <p:nvPr/>
        </p:nvGrpSpPr>
        <p:grpSpPr>
          <a:xfrm rot="10800000">
            <a:off x="5191125" y="2775584"/>
            <a:ext cx="93362" cy="100965"/>
            <a:chOff x="4219575" y="2895600"/>
            <a:chExt cx="93362" cy="100965"/>
          </a:xfrm>
        </p:grpSpPr>
        <p:cxnSp>
          <p:nvCxnSpPr>
            <p:cNvPr id="35" name="Straight Connector 34"/>
            <p:cNvCxnSpPr/>
            <p:nvPr/>
          </p:nvCxnSpPr>
          <p:spPr>
            <a:xfrm>
              <a:off x="4219575" y="2895600"/>
              <a:ext cx="91440" cy="0"/>
            </a:xfrm>
            <a:prstGeom prst="line">
              <a:avLst/>
            </a:prstGeom>
            <a:ln>
              <a:solidFill>
                <a:srgbClr val="00863D"/>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4312937" y="2905125"/>
              <a:ext cx="0" cy="91440"/>
            </a:xfrm>
            <a:prstGeom prst="line">
              <a:avLst/>
            </a:prstGeom>
            <a:ln>
              <a:solidFill>
                <a:srgbClr val="00863D"/>
              </a:solidFill>
            </a:ln>
          </p:spPr>
          <p:style>
            <a:lnRef idx="1">
              <a:schemeClr val="accent1"/>
            </a:lnRef>
            <a:fillRef idx="0">
              <a:schemeClr val="accent1"/>
            </a:fillRef>
            <a:effectRef idx="0">
              <a:schemeClr val="accent1"/>
            </a:effectRef>
            <a:fontRef idx="minor">
              <a:schemeClr val="tx1"/>
            </a:fontRef>
          </p:style>
        </p:cxnSp>
      </p:grpSp>
      <p:grpSp>
        <p:nvGrpSpPr>
          <p:cNvPr id="38" name="Group 37"/>
          <p:cNvGrpSpPr/>
          <p:nvPr/>
        </p:nvGrpSpPr>
        <p:grpSpPr>
          <a:xfrm rot="10800000">
            <a:off x="5362575" y="2657475"/>
            <a:ext cx="93362" cy="100965"/>
            <a:chOff x="4219575" y="2895600"/>
            <a:chExt cx="93362" cy="100965"/>
          </a:xfrm>
        </p:grpSpPr>
        <p:cxnSp>
          <p:nvCxnSpPr>
            <p:cNvPr id="39" name="Straight Connector 38"/>
            <p:cNvCxnSpPr/>
            <p:nvPr/>
          </p:nvCxnSpPr>
          <p:spPr>
            <a:xfrm>
              <a:off x="4219575" y="2895600"/>
              <a:ext cx="91440" cy="0"/>
            </a:xfrm>
            <a:prstGeom prst="line">
              <a:avLst/>
            </a:prstGeom>
            <a:ln>
              <a:solidFill>
                <a:srgbClr val="00863D"/>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4312937" y="2905125"/>
              <a:ext cx="0" cy="91440"/>
            </a:xfrm>
            <a:prstGeom prst="line">
              <a:avLst/>
            </a:prstGeom>
            <a:ln>
              <a:solidFill>
                <a:srgbClr val="00863D"/>
              </a:solidFill>
            </a:ln>
          </p:spPr>
          <p:style>
            <a:lnRef idx="1">
              <a:schemeClr val="accent1"/>
            </a:lnRef>
            <a:fillRef idx="0">
              <a:schemeClr val="accent1"/>
            </a:fillRef>
            <a:effectRef idx="0">
              <a:schemeClr val="accent1"/>
            </a:effectRef>
            <a:fontRef idx="minor">
              <a:schemeClr val="tx1"/>
            </a:fontRef>
          </p:style>
        </p:cxnSp>
      </p:grpSp>
      <p:grpSp>
        <p:nvGrpSpPr>
          <p:cNvPr id="41" name="Group 40"/>
          <p:cNvGrpSpPr/>
          <p:nvPr/>
        </p:nvGrpSpPr>
        <p:grpSpPr>
          <a:xfrm rot="10800000">
            <a:off x="5497813" y="2552700"/>
            <a:ext cx="93362" cy="100965"/>
            <a:chOff x="4219575" y="2895600"/>
            <a:chExt cx="93362" cy="100965"/>
          </a:xfrm>
        </p:grpSpPr>
        <p:cxnSp>
          <p:nvCxnSpPr>
            <p:cNvPr id="42" name="Straight Connector 41"/>
            <p:cNvCxnSpPr/>
            <p:nvPr/>
          </p:nvCxnSpPr>
          <p:spPr>
            <a:xfrm>
              <a:off x="4219575" y="2895600"/>
              <a:ext cx="91440" cy="0"/>
            </a:xfrm>
            <a:prstGeom prst="line">
              <a:avLst/>
            </a:prstGeom>
            <a:ln>
              <a:solidFill>
                <a:srgbClr val="00863D"/>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4312937" y="2905125"/>
              <a:ext cx="0" cy="91440"/>
            </a:xfrm>
            <a:prstGeom prst="line">
              <a:avLst/>
            </a:prstGeom>
            <a:ln>
              <a:solidFill>
                <a:srgbClr val="00863D"/>
              </a:solidFill>
            </a:ln>
          </p:spPr>
          <p:style>
            <a:lnRef idx="1">
              <a:schemeClr val="accent1"/>
            </a:lnRef>
            <a:fillRef idx="0">
              <a:schemeClr val="accent1"/>
            </a:fillRef>
            <a:effectRef idx="0">
              <a:schemeClr val="accent1"/>
            </a:effectRef>
            <a:fontRef idx="minor">
              <a:schemeClr val="tx1"/>
            </a:fontRef>
          </p:style>
        </p:cxnSp>
      </p:grpSp>
      <p:grpSp>
        <p:nvGrpSpPr>
          <p:cNvPr id="56" name="Group 55"/>
          <p:cNvGrpSpPr/>
          <p:nvPr/>
        </p:nvGrpSpPr>
        <p:grpSpPr>
          <a:xfrm rot="10800000">
            <a:off x="5486400" y="2337434"/>
            <a:ext cx="93362" cy="100965"/>
            <a:chOff x="4219575" y="2895600"/>
            <a:chExt cx="93362" cy="100965"/>
          </a:xfrm>
        </p:grpSpPr>
        <p:cxnSp>
          <p:nvCxnSpPr>
            <p:cNvPr id="57" name="Straight Connector 56"/>
            <p:cNvCxnSpPr/>
            <p:nvPr/>
          </p:nvCxnSpPr>
          <p:spPr>
            <a:xfrm>
              <a:off x="4219575" y="2895600"/>
              <a:ext cx="91440" cy="0"/>
            </a:xfrm>
            <a:prstGeom prst="line">
              <a:avLst/>
            </a:prstGeom>
            <a:ln>
              <a:solidFill>
                <a:srgbClr val="00863D"/>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4312937" y="2905125"/>
              <a:ext cx="0" cy="91440"/>
            </a:xfrm>
            <a:prstGeom prst="line">
              <a:avLst/>
            </a:prstGeom>
            <a:ln>
              <a:solidFill>
                <a:srgbClr val="00863D"/>
              </a:solidFill>
            </a:ln>
          </p:spPr>
          <p:style>
            <a:lnRef idx="1">
              <a:schemeClr val="accent1"/>
            </a:lnRef>
            <a:fillRef idx="0">
              <a:schemeClr val="accent1"/>
            </a:fillRef>
            <a:effectRef idx="0">
              <a:schemeClr val="accent1"/>
            </a:effectRef>
            <a:fontRef idx="minor">
              <a:schemeClr val="tx1"/>
            </a:fontRef>
          </p:style>
        </p:cxnSp>
      </p:grpSp>
      <p:grpSp>
        <p:nvGrpSpPr>
          <p:cNvPr id="59" name="Group 58"/>
          <p:cNvGrpSpPr/>
          <p:nvPr/>
        </p:nvGrpSpPr>
        <p:grpSpPr>
          <a:xfrm rot="10800000">
            <a:off x="5353050" y="2461259"/>
            <a:ext cx="93362" cy="100965"/>
            <a:chOff x="4219575" y="2895600"/>
            <a:chExt cx="93362" cy="100965"/>
          </a:xfrm>
        </p:grpSpPr>
        <p:cxnSp>
          <p:nvCxnSpPr>
            <p:cNvPr id="60" name="Straight Connector 59"/>
            <p:cNvCxnSpPr/>
            <p:nvPr/>
          </p:nvCxnSpPr>
          <p:spPr>
            <a:xfrm>
              <a:off x="4219575" y="2895600"/>
              <a:ext cx="91440" cy="0"/>
            </a:xfrm>
            <a:prstGeom prst="line">
              <a:avLst/>
            </a:prstGeom>
            <a:ln>
              <a:solidFill>
                <a:srgbClr val="00863D"/>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4312937" y="2905125"/>
              <a:ext cx="0" cy="91440"/>
            </a:xfrm>
            <a:prstGeom prst="line">
              <a:avLst/>
            </a:prstGeom>
            <a:ln>
              <a:solidFill>
                <a:srgbClr val="00863D"/>
              </a:solidFill>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rot="10800000">
            <a:off x="5238750" y="2585084"/>
            <a:ext cx="93362" cy="100965"/>
            <a:chOff x="4219575" y="2895600"/>
            <a:chExt cx="93362" cy="100965"/>
          </a:xfrm>
        </p:grpSpPr>
        <p:cxnSp>
          <p:nvCxnSpPr>
            <p:cNvPr id="63" name="Straight Connector 62"/>
            <p:cNvCxnSpPr/>
            <p:nvPr/>
          </p:nvCxnSpPr>
          <p:spPr>
            <a:xfrm>
              <a:off x="4219575" y="2895600"/>
              <a:ext cx="91440" cy="0"/>
            </a:xfrm>
            <a:prstGeom prst="line">
              <a:avLst/>
            </a:prstGeom>
            <a:ln>
              <a:solidFill>
                <a:srgbClr val="00863D"/>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4312937" y="2905125"/>
              <a:ext cx="0" cy="91440"/>
            </a:xfrm>
            <a:prstGeom prst="line">
              <a:avLst/>
            </a:prstGeom>
            <a:ln>
              <a:solidFill>
                <a:srgbClr val="00863D"/>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463470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0080" y="378250"/>
            <a:ext cx="7863840" cy="523220"/>
          </a:xfrm>
          <a:prstGeom prst="rect">
            <a:avLst/>
          </a:prstGeom>
          <a:noFill/>
        </p:spPr>
        <p:txBody>
          <a:bodyPr wrap="square" rtlCol="0" anchor="ctr" anchorCtr="0">
            <a:spAutoFit/>
          </a:bodyPr>
          <a:lstStyle/>
          <a:p>
            <a:pPr algn="ctr"/>
            <a:r>
              <a:rPr lang="en-US" sz="2800" dirty="0">
                <a:solidFill>
                  <a:srgbClr val="003399"/>
                </a:solidFill>
              </a:rPr>
              <a:t>How does the economy get to short-run equilibrium?</a:t>
            </a:r>
          </a:p>
        </p:txBody>
      </p:sp>
      <p:grpSp>
        <p:nvGrpSpPr>
          <p:cNvPr id="10" name="Group 9"/>
          <p:cNvGrpSpPr/>
          <p:nvPr/>
        </p:nvGrpSpPr>
        <p:grpSpPr>
          <a:xfrm>
            <a:off x="1781175" y="1188720"/>
            <a:ext cx="5286375" cy="4706217"/>
            <a:chOff x="1781175" y="1436753"/>
            <a:chExt cx="5286375" cy="4706217"/>
          </a:xfrm>
        </p:grpSpPr>
        <p:grpSp>
          <p:nvGrpSpPr>
            <p:cNvPr id="5" name="Group 7"/>
            <p:cNvGrpSpPr/>
            <p:nvPr/>
          </p:nvGrpSpPr>
          <p:grpSpPr>
            <a:xfrm>
              <a:off x="2503683" y="1479059"/>
              <a:ext cx="4563867" cy="4663421"/>
              <a:chOff x="2346166" y="1202266"/>
              <a:chExt cx="4563867" cy="4663421"/>
            </a:xfrm>
          </p:grpSpPr>
          <p:cxnSp>
            <p:nvCxnSpPr>
              <p:cNvPr id="6" name="Straight Connector 5"/>
              <p:cNvCxnSpPr/>
              <p:nvPr/>
            </p:nvCxnSpPr>
            <p:spPr>
              <a:xfrm rot="5400000">
                <a:off x="243840" y="3304592"/>
                <a:ext cx="420624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357121" y="5393266"/>
                <a:ext cx="438912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466134" y="5342467"/>
                <a:ext cx="443899" cy="523220"/>
              </a:xfrm>
              <a:prstGeom prst="rect">
                <a:avLst/>
              </a:prstGeom>
              <a:noFill/>
            </p:spPr>
            <p:txBody>
              <a:bodyPr wrap="square" rtlCol="0">
                <a:spAutoFit/>
              </a:bodyPr>
              <a:lstStyle/>
              <a:p>
                <a:r>
                  <a:rPr lang="en-US" sz="2800" dirty="0"/>
                  <a:t>Y </a:t>
                </a:r>
              </a:p>
            </p:txBody>
          </p:sp>
        </p:grpSp>
        <p:cxnSp>
          <p:nvCxnSpPr>
            <p:cNvPr id="19" name="Straight Connector 18"/>
            <p:cNvCxnSpPr>
              <a:cxnSpLocks noChangeAspect="1"/>
            </p:cNvCxnSpPr>
            <p:nvPr/>
          </p:nvCxnSpPr>
          <p:spPr>
            <a:xfrm flipV="1">
              <a:off x="2514602" y="2349463"/>
              <a:ext cx="3818136" cy="2546770"/>
            </a:xfrm>
            <a:prstGeom prst="line">
              <a:avLst/>
            </a:prstGeom>
            <a:ln w="31750">
              <a:solidFill>
                <a:srgbClr val="003399"/>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6286500" y="2067963"/>
              <a:ext cx="761999" cy="523220"/>
            </a:xfrm>
            <a:prstGeom prst="rect">
              <a:avLst/>
            </a:prstGeom>
            <a:noFill/>
          </p:spPr>
          <p:txBody>
            <a:bodyPr wrap="square" rtlCol="0">
              <a:spAutoFit/>
            </a:bodyPr>
            <a:lstStyle/>
            <a:p>
              <a:r>
                <a:rPr lang="en-US" sz="2800" dirty="0">
                  <a:solidFill>
                    <a:srgbClr val="003399"/>
                  </a:solidFill>
                </a:rPr>
                <a:t>PAE</a:t>
              </a:r>
            </a:p>
          </p:txBody>
        </p:sp>
        <p:sp>
          <p:nvSpPr>
            <p:cNvPr id="27" name="TextBox 26"/>
            <p:cNvSpPr txBox="1"/>
            <p:nvPr/>
          </p:nvSpPr>
          <p:spPr>
            <a:xfrm>
              <a:off x="1781175" y="1436753"/>
              <a:ext cx="752475" cy="445635"/>
            </a:xfrm>
            <a:prstGeom prst="rect">
              <a:avLst/>
            </a:prstGeom>
            <a:noFill/>
          </p:spPr>
          <p:txBody>
            <a:bodyPr wrap="square" rtlCol="0">
              <a:spAutoFit/>
            </a:bodyPr>
            <a:lstStyle/>
            <a:p>
              <a:pPr>
                <a:lnSpc>
                  <a:spcPct val="80000"/>
                </a:lnSpc>
              </a:pPr>
              <a:r>
                <a:rPr lang="en-US" sz="2800" dirty="0"/>
                <a:t>PAE</a:t>
              </a:r>
            </a:p>
          </p:txBody>
        </p:sp>
        <p:cxnSp>
          <p:nvCxnSpPr>
            <p:cNvPr id="14" name="Straight Connector 13"/>
            <p:cNvCxnSpPr>
              <a:cxnSpLocks/>
            </p:cNvCxnSpPr>
            <p:nvPr/>
          </p:nvCxnSpPr>
          <p:spPr>
            <a:xfrm flipV="1">
              <a:off x="2513209" y="2000250"/>
              <a:ext cx="3657600" cy="3657600"/>
            </a:xfrm>
            <a:prstGeom prst="line">
              <a:avLst/>
            </a:prstGeom>
            <a:ln w="31750">
              <a:solidFill>
                <a:srgbClr val="003399"/>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864524" y="1552575"/>
              <a:ext cx="1145876" cy="523220"/>
            </a:xfrm>
            <a:prstGeom prst="rect">
              <a:avLst/>
            </a:prstGeom>
            <a:noFill/>
          </p:spPr>
          <p:txBody>
            <a:bodyPr wrap="square" rtlCol="0">
              <a:spAutoFit/>
            </a:bodyPr>
            <a:lstStyle/>
            <a:p>
              <a:r>
                <a:rPr lang="en-US" sz="2800" dirty="0">
                  <a:solidFill>
                    <a:srgbClr val="003399"/>
                  </a:solidFill>
                </a:rPr>
                <a:t>Y=PAE</a:t>
              </a:r>
            </a:p>
          </p:txBody>
        </p:sp>
        <p:cxnSp>
          <p:nvCxnSpPr>
            <p:cNvPr id="3" name="Straight Connector 2"/>
            <p:cNvCxnSpPr/>
            <p:nvPr/>
          </p:nvCxnSpPr>
          <p:spPr>
            <a:xfrm>
              <a:off x="4829175" y="3371850"/>
              <a:ext cx="0" cy="2295144"/>
            </a:xfrm>
            <a:prstGeom prst="line">
              <a:avLst/>
            </a:prstGeom>
            <a:ln>
              <a:solidFill>
                <a:srgbClr val="003399"/>
              </a:solidFill>
              <a:prstDash val="lgDash"/>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661501" y="5619750"/>
              <a:ext cx="605824" cy="523220"/>
            </a:xfrm>
            <a:prstGeom prst="rect">
              <a:avLst/>
            </a:prstGeom>
            <a:noFill/>
          </p:spPr>
          <p:txBody>
            <a:bodyPr wrap="square" rtlCol="0">
              <a:spAutoFit/>
            </a:bodyPr>
            <a:lstStyle/>
            <a:p>
              <a:r>
                <a:rPr lang="en-US" sz="2800" dirty="0">
                  <a:solidFill>
                    <a:srgbClr val="003399"/>
                  </a:solidFill>
                </a:rPr>
                <a:t>Y</a:t>
              </a:r>
              <a:r>
                <a:rPr lang="en-US" sz="2800" baseline="-25000" dirty="0">
                  <a:solidFill>
                    <a:srgbClr val="003399"/>
                  </a:solidFill>
                </a:rPr>
                <a:t>1</a:t>
              </a:r>
              <a:r>
                <a:rPr lang="en-US" sz="2800" dirty="0"/>
                <a:t> </a:t>
              </a:r>
            </a:p>
          </p:txBody>
        </p:sp>
      </p:grpSp>
      <p:cxnSp>
        <p:nvCxnSpPr>
          <p:cNvPr id="17" name="Straight Connector 16"/>
          <p:cNvCxnSpPr/>
          <p:nvPr/>
        </p:nvCxnSpPr>
        <p:spPr>
          <a:xfrm>
            <a:off x="4029075" y="3648456"/>
            <a:ext cx="0" cy="1755648"/>
          </a:xfrm>
          <a:prstGeom prst="line">
            <a:avLst/>
          </a:prstGeom>
          <a:ln>
            <a:solidFill>
              <a:srgbClr val="CC0000"/>
            </a:solidFill>
            <a:prstDash val="lgDash"/>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857625" y="5372755"/>
            <a:ext cx="605824" cy="523220"/>
          </a:xfrm>
          <a:prstGeom prst="rect">
            <a:avLst/>
          </a:prstGeom>
          <a:noFill/>
        </p:spPr>
        <p:txBody>
          <a:bodyPr wrap="square" rtlCol="0">
            <a:spAutoFit/>
          </a:bodyPr>
          <a:lstStyle/>
          <a:p>
            <a:r>
              <a:rPr lang="en-US" sz="2800" dirty="0">
                <a:solidFill>
                  <a:srgbClr val="CC0000"/>
                </a:solidFill>
              </a:rPr>
              <a:t>Y</a:t>
            </a:r>
            <a:r>
              <a:rPr lang="en-US" sz="2800" baseline="-25000" dirty="0">
                <a:solidFill>
                  <a:srgbClr val="CC0000"/>
                </a:solidFill>
              </a:rPr>
              <a:t>3</a:t>
            </a:r>
            <a:r>
              <a:rPr lang="en-US" sz="2800" dirty="0">
                <a:solidFill>
                  <a:srgbClr val="CC0000"/>
                </a:solidFill>
              </a:rPr>
              <a:t> </a:t>
            </a:r>
          </a:p>
        </p:txBody>
      </p:sp>
      <p:sp>
        <p:nvSpPr>
          <p:cNvPr id="20" name="TextBox 19"/>
          <p:cNvSpPr txBox="1"/>
          <p:nvPr/>
        </p:nvSpPr>
        <p:spPr>
          <a:xfrm>
            <a:off x="5442551" y="5372100"/>
            <a:ext cx="605824" cy="523220"/>
          </a:xfrm>
          <a:prstGeom prst="rect">
            <a:avLst/>
          </a:prstGeom>
          <a:noFill/>
        </p:spPr>
        <p:txBody>
          <a:bodyPr wrap="square" rtlCol="0">
            <a:spAutoFit/>
          </a:bodyPr>
          <a:lstStyle/>
          <a:p>
            <a:r>
              <a:rPr lang="en-US" sz="2800" dirty="0">
                <a:solidFill>
                  <a:srgbClr val="00863D"/>
                </a:solidFill>
              </a:rPr>
              <a:t>Y</a:t>
            </a:r>
            <a:r>
              <a:rPr lang="en-US" sz="2800" baseline="-25000" dirty="0">
                <a:solidFill>
                  <a:srgbClr val="00863D"/>
                </a:solidFill>
              </a:rPr>
              <a:t>2</a:t>
            </a:r>
            <a:r>
              <a:rPr lang="en-US" sz="2800" dirty="0">
                <a:solidFill>
                  <a:srgbClr val="00863D"/>
                </a:solidFill>
              </a:rPr>
              <a:t> </a:t>
            </a:r>
          </a:p>
        </p:txBody>
      </p:sp>
      <p:cxnSp>
        <p:nvCxnSpPr>
          <p:cNvPr id="21" name="Straight Connector 20"/>
          <p:cNvCxnSpPr/>
          <p:nvPr/>
        </p:nvCxnSpPr>
        <p:spPr>
          <a:xfrm>
            <a:off x="5638800" y="2295906"/>
            <a:ext cx="0" cy="3118104"/>
          </a:xfrm>
          <a:prstGeom prst="line">
            <a:avLst/>
          </a:prstGeom>
          <a:ln>
            <a:solidFill>
              <a:srgbClr val="00863D"/>
            </a:solidFill>
            <a:prstDash val="lgDash"/>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4067175" y="3533775"/>
            <a:ext cx="93362" cy="100965"/>
            <a:chOff x="4067175" y="3533775"/>
            <a:chExt cx="93362" cy="100965"/>
          </a:xfrm>
        </p:grpSpPr>
        <p:cxnSp>
          <p:nvCxnSpPr>
            <p:cNvPr id="12" name="Straight Connector 11"/>
            <p:cNvCxnSpPr/>
            <p:nvPr/>
          </p:nvCxnSpPr>
          <p:spPr>
            <a:xfrm>
              <a:off x="4067175" y="3533775"/>
              <a:ext cx="91440" cy="0"/>
            </a:xfrm>
            <a:prstGeom prst="line">
              <a:avLst/>
            </a:prstGeom>
            <a:ln>
              <a:solidFill>
                <a:srgbClr val="CC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160537" y="3543300"/>
              <a:ext cx="0" cy="91440"/>
            </a:xfrm>
            <a:prstGeom prst="line">
              <a:avLst/>
            </a:prstGeom>
            <a:ln>
              <a:solidFill>
                <a:srgbClr val="CC0000"/>
              </a:solidFill>
            </a:ln>
          </p:spPr>
          <p:style>
            <a:lnRef idx="1">
              <a:schemeClr val="accent1"/>
            </a:lnRef>
            <a:fillRef idx="0">
              <a:schemeClr val="accent1"/>
            </a:fillRef>
            <a:effectRef idx="0">
              <a:schemeClr val="accent1"/>
            </a:effectRef>
            <a:fontRef idx="minor">
              <a:schemeClr val="tx1"/>
            </a:fontRef>
          </p:style>
        </p:cxnSp>
      </p:grpSp>
      <p:grpSp>
        <p:nvGrpSpPr>
          <p:cNvPr id="13" name="Group 12"/>
          <p:cNvGrpSpPr/>
          <p:nvPr/>
        </p:nvGrpSpPr>
        <p:grpSpPr>
          <a:xfrm>
            <a:off x="4200525" y="3448050"/>
            <a:ext cx="93362" cy="100965"/>
            <a:chOff x="4219575" y="3429000"/>
            <a:chExt cx="93362" cy="100965"/>
          </a:xfrm>
        </p:grpSpPr>
        <p:cxnSp>
          <p:nvCxnSpPr>
            <p:cNvPr id="29" name="Straight Connector 28"/>
            <p:cNvCxnSpPr/>
            <p:nvPr/>
          </p:nvCxnSpPr>
          <p:spPr>
            <a:xfrm>
              <a:off x="4219575" y="3429000"/>
              <a:ext cx="91440" cy="0"/>
            </a:xfrm>
            <a:prstGeom prst="line">
              <a:avLst/>
            </a:prstGeom>
            <a:ln>
              <a:solidFill>
                <a:srgbClr val="CC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4312937" y="3438525"/>
              <a:ext cx="0" cy="91440"/>
            </a:xfrm>
            <a:prstGeom prst="line">
              <a:avLst/>
            </a:prstGeom>
            <a:ln>
              <a:solidFill>
                <a:srgbClr val="CC0000"/>
              </a:solidFill>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4373863" y="3333750"/>
            <a:ext cx="93362" cy="100965"/>
            <a:chOff x="4354813" y="3343275"/>
            <a:chExt cx="93362" cy="100965"/>
          </a:xfrm>
        </p:grpSpPr>
        <p:cxnSp>
          <p:nvCxnSpPr>
            <p:cNvPr id="32" name="Straight Connector 31"/>
            <p:cNvCxnSpPr/>
            <p:nvPr/>
          </p:nvCxnSpPr>
          <p:spPr>
            <a:xfrm>
              <a:off x="4354813" y="3343275"/>
              <a:ext cx="91440" cy="0"/>
            </a:xfrm>
            <a:prstGeom prst="line">
              <a:avLst/>
            </a:prstGeom>
            <a:ln>
              <a:solidFill>
                <a:srgbClr val="CC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4448175" y="3352800"/>
              <a:ext cx="0" cy="91440"/>
            </a:xfrm>
            <a:prstGeom prst="line">
              <a:avLst/>
            </a:prstGeom>
            <a:ln>
              <a:solidFill>
                <a:srgbClr val="CC0000"/>
              </a:solidFill>
            </a:ln>
          </p:spPr>
          <p:style>
            <a:lnRef idx="1">
              <a:schemeClr val="accent1"/>
            </a:lnRef>
            <a:fillRef idx="0">
              <a:schemeClr val="accent1"/>
            </a:fillRef>
            <a:effectRef idx="0">
              <a:schemeClr val="accent1"/>
            </a:effectRef>
            <a:fontRef idx="minor">
              <a:schemeClr val="tx1"/>
            </a:fontRef>
          </p:style>
        </p:cxnSp>
      </p:grpSp>
      <p:grpSp>
        <p:nvGrpSpPr>
          <p:cNvPr id="37" name="Group 36"/>
          <p:cNvGrpSpPr/>
          <p:nvPr/>
        </p:nvGrpSpPr>
        <p:grpSpPr>
          <a:xfrm rot="10800000">
            <a:off x="5191125" y="2775584"/>
            <a:ext cx="93362" cy="100965"/>
            <a:chOff x="4219575" y="2895600"/>
            <a:chExt cx="93362" cy="100965"/>
          </a:xfrm>
        </p:grpSpPr>
        <p:cxnSp>
          <p:nvCxnSpPr>
            <p:cNvPr id="35" name="Straight Connector 34"/>
            <p:cNvCxnSpPr/>
            <p:nvPr/>
          </p:nvCxnSpPr>
          <p:spPr>
            <a:xfrm>
              <a:off x="4219575" y="2895600"/>
              <a:ext cx="91440" cy="0"/>
            </a:xfrm>
            <a:prstGeom prst="line">
              <a:avLst/>
            </a:prstGeom>
            <a:ln>
              <a:solidFill>
                <a:srgbClr val="00863D"/>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4312937" y="2905125"/>
              <a:ext cx="0" cy="91440"/>
            </a:xfrm>
            <a:prstGeom prst="line">
              <a:avLst/>
            </a:prstGeom>
            <a:ln>
              <a:solidFill>
                <a:srgbClr val="00863D"/>
              </a:solidFill>
            </a:ln>
          </p:spPr>
          <p:style>
            <a:lnRef idx="1">
              <a:schemeClr val="accent1"/>
            </a:lnRef>
            <a:fillRef idx="0">
              <a:schemeClr val="accent1"/>
            </a:fillRef>
            <a:effectRef idx="0">
              <a:schemeClr val="accent1"/>
            </a:effectRef>
            <a:fontRef idx="minor">
              <a:schemeClr val="tx1"/>
            </a:fontRef>
          </p:style>
        </p:cxnSp>
      </p:grpSp>
      <p:grpSp>
        <p:nvGrpSpPr>
          <p:cNvPr id="38" name="Group 37"/>
          <p:cNvGrpSpPr/>
          <p:nvPr/>
        </p:nvGrpSpPr>
        <p:grpSpPr>
          <a:xfrm rot="10800000">
            <a:off x="5362575" y="2657475"/>
            <a:ext cx="93362" cy="100965"/>
            <a:chOff x="4219575" y="2895600"/>
            <a:chExt cx="93362" cy="100965"/>
          </a:xfrm>
        </p:grpSpPr>
        <p:cxnSp>
          <p:nvCxnSpPr>
            <p:cNvPr id="39" name="Straight Connector 38"/>
            <p:cNvCxnSpPr/>
            <p:nvPr/>
          </p:nvCxnSpPr>
          <p:spPr>
            <a:xfrm>
              <a:off x="4219575" y="2895600"/>
              <a:ext cx="91440" cy="0"/>
            </a:xfrm>
            <a:prstGeom prst="line">
              <a:avLst/>
            </a:prstGeom>
            <a:ln>
              <a:solidFill>
                <a:srgbClr val="00863D"/>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4312937" y="2905125"/>
              <a:ext cx="0" cy="91440"/>
            </a:xfrm>
            <a:prstGeom prst="line">
              <a:avLst/>
            </a:prstGeom>
            <a:ln>
              <a:solidFill>
                <a:srgbClr val="00863D"/>
              </a:solidFill>
            </a:ln>
          </p:spPr>
          <p:style>
            <a:lnRef idx="1">
              <a:schemeClr val="accent1"/>
            </a:lnRef>
            <a:fillRef idx="0">
              <a:schemeClr val="accent1"/>
            </a:fillRef>
            <a:effectRef idx="0">
              <a:schemeClr val="accent1"/>
            </a:effectRef>
            <a:fontRef idx="minor">
              <a:schemeClr val="tx1"/>
            </a:fontRef>
          </p:style>
        </p:cxnSp>
      </p:grpSp>
      <p:grpSp>
        <p:nvGrpSpPr>
          <p:cNvPr id="41" name="Group 40"/>
          <p:cNvGrpSpPr/>
          <p:nvPr/>
        </p:nvGrpSpPr>
        <p:grpSpPr>
          <a:xfrm rot="10800000">
            <a:off x="5497813" y="2552700"/>
            <a:ext cx="93362" cy="100965"/>
            <a:chOff x="4219575" y="2895600"/>
            <a:chExt cx="93362" cy="100965"/>
          </a:xfrm>
        </p:grpSpPr>
        <p:cxnSp>
          <p:nvCxnSpPr>
            <p:cNvPr id="42" name="Straight Connector 41"/>
            <p:cNvCxnSpPr/>
            <p:nvPr/>
          </p:nvCxnSpPr>
          <p:spPr>
            <a:xfrm>
              <a:off x="4219575" y="2895600"/>
              <a:ext cx="91440" cy="0"/>
            </a:xfrm>
            <a:prstGeom prst="line">
              <a:avLst/>
            </a:prstGeom>
            <a:ln>
              <a:solidFill>
                <a:srgbClr val="00863D"/>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4312937" y="2905125"/>
              <a:ext cx="0" cy="91440"/>
            </a:xfrm>
            <a:prstGeom prst="line">
              <a:avLst/>
            </a:prstGeom>
            <a:ln>
              <a:solidFill>
                <a:srgbClr val="00863D"/>
              </a:solidFill>
            </a:ln>
          </p:spPr>
          <p:style>
            <a:lnRef idx="1">
              <a:schemeClr val="accent1"/>
            </a:lnRef>
            <a:fillRef idx="0">
              <a:schemeClr val="accent1"/>
            </a:fillRef>
            <a:effectRef idx="0">
              <a:schemeClr val="accent1"/>
            </a:effectRef>
            <a:fontRef idx="minor">
              <a:schemeClr val="tx1"/>
            </a:fontRef>
          </p:style>
        </p:cxnSp>
      </p:grpSp>
      <p:grpSp>
        <p:nvGrpSpPr>
          <p:cNvPr id="44" name="Group 43"/>
          <p:cNvGrpSpPr/>
          <p:nvPr/>
        </p:nvGrpSpPr>
        <p:grpSpPr>
          <a:xfrm>
            <a:off x="4086225" y="3752850"/>
            <a:ext cx="93362" cy="100965"/>
            <a:chOff x="4067175" y="3533775"/>
            <a:chExt cx="93362" cy="100965"/>
          </a:xfrm>
        </p:grpSpPr>
        <p:cxnSp>
          <p:nvCxnSpPr>
            <p:cNvPr id="45" name="Straight Connector 44"/>
            <p:cNvCxnSpPr/>
            <p:nvPr/>
          </p:nvCxnSpPr>
          <p:spPr>
            <a:xfrm>
              <a:off x="4067175" y="3533775"/>
              <a:ext cx="91440" cy="0"/>
            </a:xfrm>
            <a:prstGeom prst="line">
              <a:avLst/>
            </a:prstGeom>
            <a:ln>
              <a:solidFill>
                <a:srgbClr val="CC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4160537" y="3543300"/>
              <a:ext cx="0" cy="91440"/>
            </a:xfrm>
            <a:prstGeom prst="line">
              <a:avLst/>
            </a:prstGeom>
            <a:ln>
              <a:solidFill>
                <a:srgbClr val="CC0000"/>
              </a:solidFill>
            </a:ln>
          </p:spPr>
          <p:style>
            <a:lnRef idx="1">
              <a:schemeClr val="accent1"/>
            </a:lnRef>
            <a:fillRef idx="0">
              <a:schemeClr val="accent1"/>
            </a:fillRef>
            <a:effectRef idx="0">
              <a:schemeClr val="accent1"/>
            </a:effectRef>
            <a:fontRef idx="minor">
              <a:schemeClr val="tx1"/>
            </a:fontRef>
          </p:style>
        </p:cxnSp>
      </p:grpSp>
      <p:grpSp>
        <p:nvGrpSpPr>
          <p:cNvPr id="47" name="Group 46"/>
          <p:cNvGrpSpPr/>
          <p:nvPr/>
        </p:nvGrpSpPr>
        <p:grpSpPr>
          <a:xfrm>
            <a:off x="4200525" y="3638550"/>
            <a:ext cx="93362" cy="100965"/>
            <a:chOff x="4067175" y="3533775"/>
            <a:chExt cx="93362" cy="100965"/>
          </a:xfrm>
        </p:grpSpPr>
        <p:cxnSp>
          <p:nvCxnSpPr>
            <p:cNvPr id="48" name="Straight Connector 47"/>
            <p:cNvCxnSpPr/>
            <p:nvPr/>
          </p:nvCxnSpPr>
          <p:spPr>
            <a:xfrm>
              <a:off x="4067175" y="3533775"/>
              <a:ext cx="91440" cy="0"/>
            </a:xfrm>
            <a:prstGeom prst="line">
              <a:avLst/>
            </a:prstGeom>
            <a:ln>
              <a:solidFill>
                <a:srgbClr val="CC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4160537" y="3543300"/>
              <a:ext cx="0" cy="91440"/>
            </a:xfrm>
            <a:prstGeom prst="line">
              <a:avLst/>
            </a:prstGeom>
            <a:ln>
              <a:solidFill>
                <a:srgbClr val="CC0000"/>
              </a:solidFill>
            </a:ln>
          </p:spPr>
          <p:style>
            <a:lnRef idx="1">
              <a:schemeClr val="accent1"/>
            </a:lnRef>
            <a:fillRef idx="0">
              <a:schemeClr val="accent1"/>
            </a:fillRef>
            <a:effectRef idx="0">
              <a:schemeClr val="accent1"/>
            </a:effectRef>
            <a:fontRef idx="minor">
              <a:schemeClr val="tx1"/>
            </a:fontRef>
          </p:style>
        </p:cxnSp>
      </p:grpSp>
      <p:grpSp>
        <p:nvGrpSpPr>
          <p:cNvPr id="50" name="Group 49"/>
          <p:cNvGrpSpPr/>
          <p:nvPr/>
        </p:nvGrpSpPr>
        <p:grpSpPr>
          <a:xfrm>
            <a:off x="4354813" y="3486150"/>
            <a:ext cx="93362" cy="100965"/>
            <a:chOff x="4067175" y="3533775"/>
            <a:chExt cx="93362" cy="100965"/>
          </a:xfrm>
        </p:grpSpPr>
        <p:cxnSp>
          <p:nvCxnSpPr>
            <p:cNvPr id="51" name="Straight Connector 50"/>
            <p:cNvCxnSpPr/>
            <p:nvPr/>
          </p:nvCxnSpPr>
          <p:spPr>
            <a:xfrm>
              <a:off x="4067175" y="3533775"/>
              <a:ext cx="91440" cy="0"/>
            </a:xfrm>
            <a:prstGeom prst="line">
              <a:avLst/>
            </a:prstGeom>
            <a:ln>
              <a:solidFill>
                <a:srgbClr val="CC0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4160537" y="3543300"/>
              <a:ext cx="0" cy="91440"/>
            </a:xfrm>
            <a:prstGeom prst="line">
              <a:avLst/>
            </a:prstGeom>
            <a:ln>
              <a:solidFill>
                <a:srgbClr val="CC0000"/>
              </a:solidFill>
            </a:ln>
          </p:spPr>
          <p:style>
            <a:lnRef idx="1">
              <a:schemeClr val="accent1"/>
            </a:lnRef>
            <a:fillRef idx="0">
              <a:schemeClr val="accent1"/>
            </a:fillRef>
            <a:effectRef idx="0">
              <a:schemeClr val="accent1"/>
            </a:effectRef>
            <a:fontRef idx="minor">
              <a:schemeClr val="tx1"/>
            </a:fontRef>
          </p:style>
        </p:cxnSp>
      </p:grpSp>
      <p:grpSp>
        <p:nvGrpSpPr>
          <p:cNvPr id="56" name="Group 55"/>
          <p:cNvGrpSpPr/>
          <p:nvPr/>
        </p:nvGrpSpPr>
        <p:grpSpPr>
          <a:xfrm rot="10800000">
            <a:off x="5486400" y="2337434"/>
            <a:ext cx="93362" cy="100965"/>
            <a:chOff x="4219575" y="2895600"/>
            <a:chExt cx="93362" cy="100965"/>
          </a:xfrm>
        </p:grpSpPr>
        <p:cxnSp>
          <p:nvCxnSpPr>
            <p:cNvPr id="57" name="Straight Connector 56"/>
            <p:cNvCxnSpPr/>
            <p:nvPr/>
          </p:nvCxnSpPr>
          <p:spPr>
            <a:xfrm>
              <a:off x="4219575" y="2895600"/>
              <a:ext cx="91440" cy="0"/>
            </a:xfrm>
            <a:prstGeom prst="line">
              <a:avLst/>
            </a:prstGeom>
            <a:ln>
              <a:solidFill>
                <a:srgbClr val="00863D"/>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4312937" y="2905125"/>
              <a:ext cx="0" cy="91440"/>
            </a:xfrm>
            <a:prstGeom prst="line">
              <a:avLst/>
            </a:prstGeom>
            <a:ln>
              <a:solidFill>
                <a:srgbClr val="00863D"/>
              </a:solidFill>
            </a:ln>
          </p:spPr>
          <p:style>
            <a:lnRef idx="1">
              <a:schemeClr val="accent1"/>
            </a:lnRef>
            <a:fillRef idx="0">
              <a:schemeClr val="accent1"/>
            </a:fillRef>
            <a:effectRef idx="0">
              <a:schemeClr val="accent1"/>
            </a:effectRef>
            <a:fontRef idx="minor">
              <a:schemeClr val="tx1"/>
            </a:fontRef>
          </p:style>
        </p:cxnSp>
      </p:grpSp>
      <p:grpSp>
        <p:nvGrpSpPr>
          <p:cNvPr id="59" name="Group 58"/>
          <p:cNvGrpSpPr/>
          <p:nvPr/>
        </p:nvGrpSpPr>
        <p:grpSpPr>
          <a:xfrm rot="10800000">
            <a:off x="5353050" y="2461259"/>
            <a:ext cx="93362" cy="100965"/>
            <a:chOff x="4219575" y="2895600"/>
            <a:chExt cx="93362" cy="100965"/>
          </a:xfrm>
        </p:grpSpPr>
        <p:cxnSp>
          <p:nvCxnSpPr>
            <p:cNvPr id="60" name="Straight Connector 59"/>
            <p:cNvCxnSpPr/>
            <p:nvPr/>
          </p:nvCxnSpPr>
          <p:spPr>
            <a:xfrm>
              <a:off x="4219575" y="2895600"/>
              <a:ext cx="91440" cy="0"/>
            </a:xfrm>
            <a:prstGeom prst="line">
              <a:avLst/>
            </a:prstGeom>
            <a:ln>
              <a:solidFill>
                <a:srgbClr val="00863D"/>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4312937" y="2905125"/>
              <a:ext cx="0" cy="91440"/>
            </a:xfrm>
            <a:prstGeom prst="line">
              <a:avLst/>
            </a:prstGeom>
            <a:ln>
              <a:solidFill>
                <a:srgbClr val="00863D"/>
              </a:solidFill>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rot="10800000">
            <a:off x="5238750" y="2585084"/>
            <a:ext cx="93362" cy="100965"/>
            <a:chOff x="4219575" y="2895600"/>
            <a:chExt cx="93362" cy="100965"/>
          </a:xfrm>
        </p:grpSpPr>
        <p:cxnSp>
          <p:nvCxnSpPr>
            <p:cNvPr id="63" name="Straight Connector 62"/>
            <p:cNvCxnSpPr/>
            <p:nvPr/>
          </p:nvCxnSpPr>
          <p:spPr>
            <a:xfrm>
              <a:off x="4219575" y="2895600"/>
              <a:ext cx="91440" cy="0"/>
            </a:xfrm>
            <a:prstGeom prst="line">
              <a:avLst/>
            </a:prstGeom>
            <a:ln>
              <a:solidFill>
                <a:srgbClr val="00863D"/>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4312937" y="2905125"/>
              <a:ext cx="0" cy="91440"/>
            </a:xfrm>
            <a:prstGeom prst="line">
              <a:avLst/>
            </a:prstGeom>
            <a:ln>
              <a:solidFill>
                <a:srgbClr val="00863D"/>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2218418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0080" y="378250"/>
            <a:ext cx="7863840" cy="523220"/>
          </a:xfrm>
          <a:prstGeom prst="rect">
            <a:avLst/>
          </a:prstGeom>
          <a:noFill/>
        </p:spPr>
        <p:txBody>
          <a:bodyPr wrap="square" rtlCol="0" anchor="ctr" anchorCtr="0">
            <a:spAutoFit/>
          </a:bodyPr>
          <a:lstStyle/>
          <a:p>
            <a:pPr algn="ctr"/>
            <a:r>
              <a:rPr lang="en-US" sz="2800" dirty="0">
                <a:solidFill>
                  <a:srgbClr val="003399"/>
                </a:solidFill>
              </a:rPr>
              <a:t>How does the economy get to short-run equilibrium?</a:t>
            </a:r>
          </a:p>
        </p:txBody>
      </p:sp>
      <p:grpSp>
        <p:nvGrpSpPr>
          <p:cNvPr id="10" name="Group 9"/>
          <p:cNvGrpSpPr/>
          <p:nvPr/>
        </p:nvGrpSpPr>
        <p:grpSpPr>
          <a:xfrm>
            <a:off x="1781175" y="1188720"/>
            <a:ext cx="5286375" cy="4706217"/>
            <a:chOff x="1781175" y="1436753"/>
            <a:chExt cx="5286375" cy="4706217"/>
          </a:xfrm>
        </p:grpSpPr>
        <p:grpSp>
          <p:nvGrpSpPr>
            <p:cNvPr id="5" name="Group 7"/>
            <p:cNvGrpSpPr/>
            <p:nvPr/>
          </p:nvGrpSpPr>
          <p:grpSpPr>
            <a:xfrm>
              <a:off x="2503683" y="1479059"/>
              <a:ext cx="4563867" cy="4663421"/>
              <a:chOff x="2346166" y="1202266"/>
              <a:chExt cx="4563867" cy="4663421"/>
            </a:xfrm>
          </p:grpSpPr>
          <p:cxnSp>
            <p:nvCxnSpPr>
              <p:cNvPr id="6" name="Straight Connector 5"/>
              <p:cNvCxnSpPr/>
              <p:nvPr/>
            </p:nvCxnSpPr>
            <p:spPr>
              <a:xfrm rot="5400000">
                <a:off x="243840" y="3304592"/>
                <a:ext cx="420624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357121" y="5393266"/>
                <a:ext cx="438912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466134" y="5342467"/>
                <a:ext cx="443899" cy="523220"/>
              </a:xfrm>
              <a:prstGeom prst="rect">
                <a:avLst/>
              </a:prstGeom>
              <a:noFill/>
            </p:spPr>
            <p:txBody>
              <a:bodyPr wrap="square" rtlCol="0">
                <a:spAutoFit/>
              </a:bodyPr>
              <a:lstStyle/>
              <a:p>
                <a:r>
                  <a:rPr lang="en-US" sz="2800" dirty="0"/>
                  <a:t>Y </a:t>
                </a:r>
              </a:p>
            </p:txBody>
          </p:sp>
        </p:grpSp>
        <p:cxnSp>
          <p:nvCxnSpPr>
            <p:cNvPr id="19" name="Straight Connector 18"/>
            <p:cNvCxnSpPr>
              <a:cxnSpLocks noChangeAspect="1"/>
            </p:cNvCxnSpPr>
            <p:nvPr/>
          </p:nvCxnSpPr>
          <p:spPr>
            <a:xfrm flipV="1">
              <a:off x="2514602" y="2349463"/>
              <a:ext cx="3818136" cy="2546770"/>
            </a:xfrm>
            <a:prstGeom prst="line">
              <a:avLst/>
            </a:prstGeom>
            <a:ln w="31750">
              <a:solidFill>
                <a:srgbClr val="003399"/>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6286500" y="2067963"/>
              <a:ext cx="761999" cy="523220"/>
            </a:xfrm>
            <a:prstGeom prst="rect">
              <a:avLst/>
            </a:prstGeom>
            <a:noFill/>
          </p:spPr>
          <p:txBody>
            <a:bodyPr wrap="square" rtlCol="0">
              <a:spAutoFit/>
            </a:bodyPr>
            <a:lstStyle/>
            <a:p>
              <a:r>
                <a:rPr lang="en-US" sz="2800" dirty="0">
                  <a:solidFill>
                    <a:srgbClr val="003399"/>
                  </a:solidFill>
                </a:rPr>
                <a:t>PAE</a:t>
              </a:r>
            </a:p>
          </p:txBody>
        </p:sp>
        <p:sp>
          <p:nvSpPr>
            <p:cNvPr id="27" name="TextBox 26"/>
            <p:cNvSpPr txBox="1"/>
            <p:nvPr/>
          </p:nvSpPr>
          <p:spPr>
            <a:xfrm>
              <a:off x="1781175" y="1436753"/>
              <a:ext cx="752475" cy="445635"/>
            </a:xfrm>
            <a:prstGeom prst="rect">
              <a:avLst/>
            </a:prstGeom>
            <a:noFill/>
          </p:spPr>
          <p:txBody>
            <a:bodyPr wrap="square" rtlCol="0">
              <a:spAutoFit/>
            </a:bodyPr>
            <a:lstStyle/>
            <a:p>
              <a:pPr>
                <a:lnSpc>
                  <a:spcPct val="80000"/>
                </a:lnSpc>
              </a:pPr>
              <a:r>
                <a:rPr lang="en-US" sz="2800" dirty="0"/>
                <a:t>PAE</a:t>
              </a:r>
            </a:p>
          </p:txBody>
        </p:sp>
        <p:cxnSp>
          <p:nvCxnSpPr>
            <p:cNvPr id="14" name="Straight Connector 13"/>
            <p:cNvCxnSpPr>
              <a:cxnSpLocks/>
            </p:cNvCxnSpPr>
            <p:nvPr/>
          </p:nvCxnSpPr>
          <p:spPr>
            <a:xfrm flipV="1">
              <a:off x="2513209" y="2000250"/>
              <a:ext cx="3657600" cy="3657600"/>
            </a:xfrm>
            <a:prstGeom prst="line">
              <a:avLst/>
            </a:prstGeom>
            <a:ln w="31750">
              <a:solidFill>
                <a:srgbClr val="003399"/>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864524" y="1552575"/>
              <a:ext cx="1145876" cy="523220"/>
            </a:xfrm>
            <a:prstGeom prst="rect">
              <a:avLst/>
            </a:prstGeom>
            <a:noFill/>
          </p:spPr>
          <p:txBody>
            <a:bodyPr wrap="square" rtlCol="0">
              <a:spAutoFit/>
            </a:bodyPr>
            <a:lstStyle/>
            <a:p>
              <a:r>
                <a:rPr lang="en-US" sz="2800" dirty="0">
                  <a:solidFill>
                    <a:srgbClr val="003399"/>
                  </a:solidFill>
                </a:rPr>
                <a:t>Y=PAE</a:t>
              </a:r>
            </a:p>
          </p:txBody>
        </p:sp>
        <p:cxnSp>
          <p:nvCxnSpPr>
            <p:cNvPr id="3" name="Straight Connector 2"/>
            <p:cNvCxnSpPr/>
            <p:nvPr/>
          </p:nvCxnSpPr>
          <p:spPr>
            <a:xfrm>
              <a:off x="4829175" y="3371850"/>
              <a:ext cx="0" cy="2295144"/>
            </a:xfrm>
            <a:prstGeom prst="line">
              <a:avLst/>
            </a:prstGeom>
            <a:ln>
              <a:solidFill>
                <a:srgbClr val="003399"/>
              </a:solidFill>
              <a:prstDash val="lgDash"/>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661501" y="5619750"/>
              <a:ext cx="605824" cy="523220"/>
            </a:xfrm>
            <a:prstGeom prst="rect">
              <a:avLst/>
            </a:prstGeom>
            <a:noFill/>
          </p:spPr>
          <p:txBody>
            <a:bodyPr wrap="square" rtlCol="0">
              <a:spAutoFit/>
            </a:bodyPr>
            <a:lstStyle/>
            <a:p>
              <a:r>
                <a:rPr lang="en-US" sz="2800" dirty="0">
                  <a:solidFill>
                    <a:srgbClr val="003399"/>
                  </a:solidFill>
                </a:rPr>
                <a:t>Y</a:t>
              </a:r>
              <a:r>
                <a:rPr lang="en-US" sz="2800" baseline="-25000" dirty="0">
                  <a:solidFill>
                    <a:srgbClr val="003399"/>
                  </a:solidFill>
                </a:rPr>
                <a:t>1</a:t>
              </a:r>
              <a:r>
                <a:rPr lang="en-US" sz="2800" dirty="0"/>
                <a:t> </a:t>
              </a:r>
            </a:p>
          </p:txBody>
        </p:sp>
      </p:grpSp>
      <p:cxnSp>
        <p:nvCxnSpPr>
          <p:cNvPr id="17" name="Straight Connector 16"/>
          <p:cNvCxnSpPr/>
          <p:nvPr/>
        </p:nvCxnSpPr>
        <p:spPr>
          <a:xfrm>
            <a:off x="4029075" y="3648456"/>
            <a:ext cx="0" cy="1755648"/>
          </a:xfrm>
          <a:prstGeom prst="line">
            <a:avLst/>
          </a:prstGeom>
          <a:ln>
            <a:solidFill>
              <a:srgbClr val="CC0000"/>
            </a:solidFill>
            <a:prstDash val="lgDash"/>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857625" y="5372755"/>
            <a:ext cx="605824" cy="523220"/>
          </a:xfrm>
          <a:prstGeom prst="rect">
            <a:avLst/>
          </a:prstGeom>
          <a:noFill/>
        </p:spPr>
        <p:txBody>
          <a:bodyPr wrap="square" rtlCol="0">
            <a:spAutoFit/>
          </a:bodyPr>
          <a:lstStyle/>
          <a:p>
            <a:r>
              <a:rPr lang="en-US" sz="2800" dirty="0">
                <a:solidFill>
                  <a:srgbClr val="CC0000"/>
                </a:solidFill>
              </a:rPr>
              <a:t>Y</a:t>
            </a:r>
            <a:r>
              <a:rPr lang="en-US" sz="2800" baseline="-25000" dirty="0">
                <a:solidFill>
                  <a:srgbClr val="CC0000"/>
                </a:solidFill>
              </a:rPr>
              <a:t>3</a:t>
            </a:r>
            <a:r>
              <a:rPr lang="en-US" sz="2800" dirty="0">
                <a:solidFill>
                  <a:srgbClr val="CC0000"/>
                </a:solidFill>
              </a:rPr>
              <a:t> </a:t>
            </a:r>
          </a:p>
        </p:txBody>
      </p:sp>
      <p:sp>
        <p:nvSpPr>
          <p:cNvPr id="20" name="TextBox 19"/>
          <p:cNvSpPr txBox="1"/>
          <p:nvPr/>
        </p:nvSpPr>
        <p:spPr>
          <a:xfrm>
            <a:off x="5442551" y="5372100"/>
            <a:ext cx="605824" cy="523220"/>
          </a:xfrm>
          <a:prstGeom prst="rect">
            <a:avLst/>
          </a:prstGeom>
          <a:noFill/>
        </p:spPr>
        <p:txBody>
          <a:bodyPr wrap="square" rtlCol="0">
            <a:spAutoFit/>
          </a:bodyPr>
          <a:lstStyle/>
          <a:p>
            <a:r>
              <a:rPr lang="en-US" sz="2800" dirty="0">
                <a:solidFill>
                  <a:srgbClr val="00863D"/>
                </a:solidFill>
              </a:rPr>
              <a:t>Y</a:t>
            </a:r>
            <a:r>
              <a:rPr lang="en-US" sz="2800" baseline="-25000" dirty="0">
                <a:solidFill>
                  <a:srgbClr val="00863D"/>
                </a:solidFill>
              </a:rPr>
              <a:t>2</a:t>
            </a:r>
            <a:r>
              <a:rPr lang="en-US" sz="2800" dirty="0">
                <a:solidFill>
                  <a:srgbClr val="00863D"/>
                </a:solidFill>
              </a:rPr>
              <a:t> </a:t>
            </a:r>
          </a:p>
        </p:txBody>
      </p:sp>
      <p:cxnSp>
        <p:nvCxnSpPr>
          <p:cNvPr id="21" name="Straight Connector 20"/>
          <p:cNvCxnSpPr/>
          <p:nvPr/>
        </p:nvCxnSpPr>
        <p:spPr>
          <a:xfrm>
            <a:off x="5638800" y="2295906"/>
            <a:ext cx="0" cy="3118104"/>
          </a:xfrm>
          <a:prstGeom prst="line">
            <a:avLst/>
          </a:prstGeom>
          <a:ln>
            <a:solidFill>
              <a:srgbClr val="00863D"/>
            </a:solidFill>
            <a:prstDash val="lgDash"/>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5019675" y="2924830"/>
            <a:ext cx="2752725" cy="923330"/>
          </a:xfrm>
          <a:prstGeom prst="rect">
            <a:avLst/>
          </a:prstGeom>
          <a:noFill/>
        </p:spPr>
        <p:txBody>
          <a:bodyPr wrap="square" rtlCol="0">
            <a:spAutoFit/>
          </a:bodyPr>
          <a:lstStyle/>
          <a:p>
            <a:r>
              <a:rPr lang="en-US" dirty="0">
                <a:solidFill>
                  <a:srgbClr val="00863D"/>
                </a:solidFill>
              </a:rPr>
              <a:t>At Y</a:t>
            </a:r>
            <a:r>
              <a:rPr lang="en-US" baseline="-25000" dirty="0">
                <a:solidFill>
                  <a:srgbClr val="00863D"/>
                </a:solidFill>
              </a:rPr>
              <a:t>2</a:t>
            </a:r>
            <a:r>
              <a:rPr lang="en-US" dirty="0">
                <a:solidFill>
                  <a:srgbClr val="00863D"/>
                </a:solidFill>
              </a:rPr>
              <a:t>, unintended inventory increase leads firms to cut production.</a:t>
            </a:r>
          </a:p>
        </p:txBody>
      </p:sp>
      <p:sp>
        <p:nvSpPr>
          <p:cNvPr id="22" name="TextBox 21"/>
          <p:cNvSpPr txBox="1"/>
          <p:nvPr/>
        </p:nvSpPr>
        <p:spPr>
          <a:xfrm>
            <a:off x="1419225" y="2926080"/>
            <a:ext cx="2865137" cy="923330"/>
          </a:xfrm>
          <a:prstGeom prst="rect">
            <a:avLst/>
          </a:prstGeom>
          <a:noFill/>
        </p:spPr>
        <p:txBody>
          <a:bodyPr wrap="square" rtlCol="0">
            <a:spAutoFit/>
          </a:bodyPr>
          <a:lstStyle/>
          <a:p>
            <a:r>
              <a:rPr lang="en-US" dirty="0">
                <a:solidFill>
                  <a:srgbClr val="CC0000"/>
                </a:solidFill>
              </a:rPr>
              <a:t>At Y</a:t>
            </a:r>
            <a:r>
              <a:rPr lang="en-US" baseline="-25000" dirty="0">
                <a:solidFill>
                  <a:srgbClr val="CC0000"/>
                </a:solidFill>
              </a:rPr>
              <a:t>3</a:t>
            </a:r>
            <a:r>
              <a:rPr lang="en-US" dirty="0">
                <a:solidFill>
                  <a:srgbClr val="CC0000"/>
                </a:solidFill>
              </a:rPr>
              <a:t>, unintended inventory depletion leads firms to increase production.</a:t>
            </a:r>
          </a:p>
        </p:txBody>
      </p:sp>
      <p:grpSp>
        <p:nvGrpSpPr>
          <p:cNvPr id="9" name="Group 8"/>
          <p:cNvGrpSpPr/>
          <p:nvPr/>
        </p:nvGrpSpPr>
        <p:grpSpPr>
          <a:xfrm>
            <a:off x="4067175" y="3533775"/>
            <a:ext cx="93362" cy="100965"/>
            <a:chOff x="4067175" y="3533775"/>
            <a:chExt cx="93362" cy="100965"/>
          </a:xfrm>
        </p:grpSpPr>
        <p:cxnSp>
          <p:nvCxnSpPr>
            <p:cNvPr id="12" name="Straight Connector 11"/>
            <p:cNvCxnSpPr/>
            <p:nvPr/>
          </p:nvCxnSpPr>
          <p:spPr>
            <a:xfrm>
              <a:off x="4067175" y="3533775"/>
              <a:ext cx="91440" cy="0"/>
            </a:xfrm>
            <a:prstGeom prst="line">
              <a:avLst/>
            </a:prstGeom>
            <a:ln>
              <a:solidFill>
                <a:srgbClr val="CC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160537" y="3543300"/>
              <a:ext cx="0" cy="91440"/>
            </a:xfrm>
            <a:prstGeom prst="line">
              <a:avLst/>
            </a:prstGeom>
            <a:ln>
              <a:solidFill>
                <a:srgbClr val="CC0000"/>
              </a:solidFill>
            </a:ln>
          </p:spPr>
          <p:style>
            <a:lnRef idx="1">
              <a:schemeClr val="accent1"/>
            </a:lnRef>
            <a:fillRef idx="0">
              <a:schemeClr val="accent1"/>
            </a:fillRef>
            <a:effectRef idx="0">
              <a:schemeClr val="accent1"/>
            </a:effectRef>
            <a:fontRef idx="minor">
              <a:schemeClr val="tx1"/>
            </a:fontRef>
          </p:style>
        </p:cxnSp>
      </p:grpSp>
      <p:grpSp>
        <p:nvGrpSpPr>
          <p:cNvPr id="13" name="Group 12"/>
          <p:cNvGrpSpPr/>
          <p:nvPr/>
        </p:nvGrpSpPr>
        <p:grpSpPr>
          <a:xfrm>
            <a:off x="4200525" y="3448050"/>
            <a:ext cx="93362" cy="100965"/>
            <a:chOff x="4219575" y="3429000"/>
            <a:chExt cx="93362" cy="100965"/>
          </a:xfrm>
        </p:grpSpPr>
        <p:cxnSp>
          <p:nvCxnSpPr>
            <p:cNvPr id="29" name="Straight Connector 28"/>
            <p:cNvCxnSpPr/>
            <p:nvPr/>
          </p:nvCxnSpPr>
          <p:spPr>
            <a:xfrm>
              <a:off x="4219575" y="3429000"/>
              <a:ext cx="91440" cy="0"/>
            </a:xfrm>
            <a:prstGeom prst="line">
              <a:avLst/>
            </a:prstGeom>
            <a:ln>
              <a:solidFill>
                <a:srgbClr val="CC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4312937" y="3438525"/>
              <a:ext cx="0" cy="91440"/>
            </a:xfrm>
            <a:prstGeom prst="line">
              <a:avLst/>
            </a:prstGeom>
            <a:ln>
              <a:solidFill>
                <a:srgbClr val="CC0000"/>
              </a:solidFill>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4373863" y="3333750"/>
            <a:ext cx="93362" cy="100965"/>
            <a:chOff x="4354813" y="3343275"/>
            <a:chExt cx="93362" cy="100965"/>
          </a:xfrm>
        </p:grpSpPr>
        <p:cxnSp>
          <p:nvCxnSpPr>
            <p:cNvPr id="32" name="Straight Connector 31"/>
            <p:cNvCxnSpPr/>
            <p:nvPr/>
          </p:nvCxnSpPr>
          <p:spPr>
            <a:xfrm>
              <a:off x="4354813" y="3343275"/>
              <a:ext cx="91440" cy="0"/>
            </a:xfrm>
            <a:prstGeom prst="line">
              <a:avLst/>
            </a:prstGeom>
            <a:ln>
              <a:solidFill>
                <a:srgbClr val="CC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4448175" y="3352800"/>
              <a:ext cx="0" cy="91440"/>
            </a:xfrm>
            <a:prstGeom prst="line">
              <a:avLst/>
            </a:prstGeom>
            <a:ln>
              <a:solidFill>
                <a:srgbClr val="CC0000"/>
              </a:solidFill>
            </a:ln>
          </p:spPr>
          <p:style>
            <a:lnRef idx="1">
              <a:schemeClr val="accent1"/>
            </a:lnRef>
            <a:fillRef idx="0">
              <a:schemeClr val="accent1"/>
            </a:fillRef>
            <a:effectRef idx="0">
              <a:schemeClr val="accent1"/>
            </a:effectRef>
            <a:fontRef idx="minor">
              <a:schemeClr val="tx1"/>
            </a:fontRef>
          </p:style>
        </p:cxnSp>
      </p:grpSp>
      <p:grpSp>
        <p:nvGrpSpPr>
          <p:cNvPr id="37" name="Group 36"/>
          <p:cNvGrpSpPr/>
          <p:nvPr/>
        </p:nvGrpSpPr>
        <p:grpSpPr>
          <a:xfrm rot="10800000">
            <a:off x="5191125" y="2775584"/>
            <a:ext cx="93362" cy="100965"/>
            <a:chOff x="4219575" y="2895600"/>
            <a:chExt cx="93362" cy="100965"/>
          </a:xfrm>
        </p:grpSpPr>
        <p:cxnSp>
          <p:nvCxnSpPr>
            <p:cNvPr id="35" name="Straight Connector 34"/>
            <p:cNvCxnSpPr/>
            <p:nvPr/>
          </p:nvCxnSpPr>
          <p:spPr>
            <a:xfrm>
              <a:off x="4219575" y="2895600"/>
              <a:ext cx="91440" cy="0"/>
            </a:xfrm>
            <a:prstGeom prst="line">
              <a:avLst/>
            </a:prstGeom>
            <a:ln>
              <a:solidFill>
                <a:srgbClr val="00863D"/>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4312937" y="2905125"/>
              <a:ext cx="0" cy="91440"/>
            </a:xfrm>
            <a:prstGeom prst="line">
              <a:avLst/>
            </a:prstGeom>
            <a:ln>
              <a:solidFill>
                <a:srgbClr val="00863D"/>
              </a:solidFill>
            </a:ln>
          </p:spPr>
          <p:style>
            <a:lnRef idx="1">
              <a:schemeClr val="accent1"/>
            </a:lnRef>
            <a:fillRef idx="0">
              <a:schemeClr val="accent1"/>
            </a:fillRef>
            <a:effectRef idx="0">
              <a:schemeClr val="accent1"/>
            </a:effectRef>
            <a:fontRef idx="minor">
              <a:schemeClr val="tx1"/>
            </a:fontRef>
          </p:style>
        </p:cxnSp>
      </p:grpSp>
      <p:grpSp>
        <p:nvGrpSpPr>
          <p:cNvPr id="38" name="Group 37"/>
          <p:cNvGrpSpPr/>
          <p:nvPr/>
        </p:nvGrpSpPr>
        <p:grpSpPr>
          <a:xfrm rot="10800000">
            <a:off x="5362575" y="2657475"/>
            <a:ext cx="93362" cy="100965"/>
            <a:chOff x="4219575" y="2895600"/>
            <a:chExt cx="93362" cy="100965"/>
          </a:xfrm>
        </p:grpSpPr>
        <p:cxnSp>
          <p:nvCxnSpPr>
            <p:cNvPr id="39" name="Straight Connector 38"/>
            <p:cNvCxnSpPr/>
            <p:nvPr/>
          </p:nvCxnSpPr>
          <p:spPr>
            <a:xfrm>
              <a:off x="4219575" y="2895600"/>
              <a:ext cx="91440" cy="0"/>
            </a:xfrm>
            <a:prstGeom prst="line">
              <a:avLst/>
            </a:prstGeom>
            <a:ln>
              <a:solidFill>
                <a:srgbClr val="00863D"/>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4312937" y="2905125"/>
              <a:ext cx="0" cy="91440"/>
            </a:xfrm>
            <a:prstGeom prst="line">
              <a:avLst/>
            </a:prstGeom>
            <a:ln>
              <a:solidFill>
                <a:srgbClr val="00863D"/>
              </a:solidFill>
            </a:ln>
          </p:spPr>
          <p:style>
            <a:lnRef idx="1">
              <a:schemeClr val="accent1"/>
            </a:lnRef>
            <a:fillRef idx="0">
              <a:schemeClr val="accent1"/>
            </a:fillRef>
            <a:effectRef idx="0">
              <a:schemeClr val="accent1"/>
            </a:effectRef>
            <a:fontRef idx="minor">
              <a:schemeClr val="tx1"/>
            </a:fontRef>
          </p:style>
        </p:cxnSp>
      </p:grpSp>
      <p:grpSp>
        <p:nvGrpSpPr>
          <p:cNvPr id="41" name="Group 40"/>
          <p:cNvGrpSpPr/>
          <p:nvPr/>
        </p:nvGrpSpPr>
        <p:grpSpPr>
          <a:xfrm rot="10800000">
            <a:off x="5497813" y="2552700"/>
            <a:ext cx="93362" cy="100965"/>
            <a:chOff x="4219575" y="2895600"/>
            <a:chExt cx="93362" cy="100965"/>
          </a:xfrm>
        </p:grpSpPr>
        <p:cxnSp>
          <p:nvCxnSpPr>
            <p:cNvPr id="42" name="Straight Connector 41"/>
            <p:cNvCxnSpPr/>
            <p:nvPr/>
          </p:nvCxnSpPr>
          <p:spPr>
            <a:xfrm>
              <a:off x="4219575" y="2895600"/>
              <a:ext cx="91440" cy="0"/>
            </a:xfrm>
            <a:prstGeom prst="line">
              <a:avLst/>
            </a:prstGeom>
            <a:ln>
              <a:solidFill>
                <a:srgbClr val="00863D"/>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4312937" y="2905125"/>
              <a:ext cx="0" cy="91440"/>
            </a:xfrm>
            <a:prstGeom prst="line">
              <a:avLst/>
            </a:prstGeom>
            <a:ln>
              <a:solidFill>
                <a:srgbClr val="00863D"/>
              </a:solidFill>
            </a:ln>
          </p:spPr>
          <p:style>
            <a:lnRef idx="1">
              <a:schemeClr val="accent1"/>
            </a:lnRef>
            <a:fillRef idx="0">
              <a:schemeClr val="accent1"/>
            </a:fillRef>
            <a:effectRef idx="0">
              <a:schemeClr val="accent1"/>
            </a:effectRef>
            <a:fontRef idx="minor">
              <a:schemeClr val="tx1"/>
            </a:fontRef>
          </p:style>
        </p:cxnSp>
      </p:grpSp>
      <p:grpSp>
        <p:nvGrpSpPr>
          <p:cNvPr id="44" name="Group 43"/>
          <p:cNvGrpSpPr/>
          <p:nvPr/>
        </p:nvGrpSpPr>
        <p:grpSpPr>
          <a:xfrm>
            <a:off x="4086225" y="3752850"/>
            <a:ext cx="93362" cy="100965"/>
            <a:chOff x="4067175" y="3533775"/>
            <a:chExt cx="93362" cy="100965"/>
          </a:xfrm>
        </p:grpSpPr>
        <p:cxnSp>
          <p:nvCxnSpPr>
            <p:cNvPr id="45" name="Straight Connector 44"/>
            <p:cNvCxnSpPr/>
            <p:nvPr/>
          </p:nvCxnSpPr>
          <p:spPr>
            <a:xfrm>
              <a:off x="4067175" y="3533775"/>
              <a:ext cx="91440" cy="0"/>
            </a:xfrm>
            <a:prstGeom prst="line">
              <a:avLst/>
            </a:prstGeom>
            <a:ln>
              <a:solidFill>
                <a:srgbClr val="CC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4160537" y="3543300"/>
              <a:ext cx="0" cy="91440"/>
            </a:xfrm>
            <a:prstGeom prst="line">
              <a:avLst/>
            </a:prstGeom>
            <a:ln>
              <a:solidFill>
                <a:srgbClr val="CC0000"/>
              </a:solidFill>
            </a:ln>
          </p:spPr>
          <p:style>
            <a:lnRef idx="1">
              <a:schemeClr val="accent1"/>
            </a:lnRef>
            <a:fillRef idx="0">
              <a:schemeClr val="accent1"/>
            </a:fillRef>
            <a:effectRef idx="0">
              <a:schemeClr val="accent1"/>
            </a:effectRef>
            <a:fontRef idx="minor">
              <a:schemeClr val="tx1"/>
            </a:fontRef>
          </p:style>
        </p:cxnSp>
      </p:grpSp>
      <p:grpSp>
        <p:nvGrpSpPr>
          <p:cNvPr id="47" name="Group 46"/>
          <p:cNvGrpSpPr/>
          <p:nvPr/>
        </p:nvGrpSpPr>
        <p:grpSpPr>
          <a:xfrm>
            <a:off x="4200525" y="3638550"/>
            <a:ext cx="93362" cy="100965"/>
            <a:chOff x="4067175" y="3533775"/>
            <a:chExt cx="93362" cy="100965"/>
          </a:xfrm>
        </p:grpSpPr>
        <p:cxnSp>
          <p:nvCxnSpPr>
            <p:cNvPr id="48" name="Straight Connector 47"/>
            <p:cNvCxnSpPr/>
            <p:nvPr/>
          </p:nvCxnSpPr>
          <p:spPr>
            <a:xfrm>
              <a:off x="4067175" y="3533775"/>
              <a:ext cx="91440" cy="0"/>
            </a:xfrm>
            <a:prstGeom prst="line">
              <a:avLst/>
            </a:prstGeom>
            <a:ln>
              <a:solidFill>
                <a:srgbClr val="CC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4160537" y="3543300"/>
              <a:ext cx="0" cy="91440"/>
            </a:xfrm>
            <a:prstGeom prst="line">
              <a:avLst/>
            </a:prstGeom>
            <a:ln>
              <a:solidFill>
                <a:srgbClr val="CC0000"/>
              </a:solidFill>
            </a:ln>
          </p:spPr>
          <p:style>
            <a:lnRef idx="1">
              <a:schemeClr val="accent1"/>
            </a:lnRef>
            <a:fillRef idx="0">
              <a:schemeClr val="accent1"/>
            </a:fillRef>
            <a:effectRef idx="0">
              <a:schemeClr val="accent1"/>
            </a:effectRef>
            <a:fontRef idx="minor">
              <a:schemeClr val="tx1"/>
            </a:fontRef>
          </p:style>
        </p:cxnSp>
      </p:grpSp>
      <p:grpSp>
        <p:nvGrpSpPr>
          <p:cNvPr id="50" name="Group 49"/>
          <p:cNvGrpSpPr/>
          <p:nvPr/>
        </p:nvGrpSpPr>
        <p:grpSpPr>
          <a:xfrm>
            <a:off x="4354813" y="3486150"/>
            <a:ext cx="93362" cy="100965"/>
            <a:chOff x="4067175" y="3533775"/>
            <a:chExt cx="93362" cy="100965"/>
          </a:xfrm>
        </p:grpSpPr>
        <p:cxnSp>
          <p:nvCxnSpPr>
            <p:cNvPr id="51" name="Straight Connector 50"/>
            <p:cNvCxnSpPr/>
            <p:nvPr/>
          </p:nvCxnSpPr>
          <p:spPr>
            <a:xfrm>
              <a:off x="4067175" y="3533775"/>
              <a:ext cx="91440" cy="0"/>
            </a:xfrm>
            <a:prstGeom prst="line">
              <a:avLst/>
            </a:prstGeom>
            <a:ln>
              <a:solidFill>
                <a:srgbClr val="CC0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4160537" y="3543300"/>
              <a:ext cx="0" cy="91440"/>
            </a:xfrm>
            <a:prstGeom prst="line">
              <a:avLst/>
            </a:prstGeom>
            <a:ln>
              <a:solidFill>
                <a:srgbClr val="CC0000"/>
              </a:solidFill>
            </a:ln>
          </p:spPr>
          <p:style>
            <a:lnRef idx="1">
              <a:schemeClr val="accent1"/>
            </a:lnRef>
            <a:fillRef idx="0">
              <a:schemeClr val="accent1"/>
            </a:fillRef>
            <a:effectRef idx="0">
              <a:schemeClr val="accent1"/>
            </a:effectRef>
            <a:fontRef idx="minor">
              <a:schemeClr val="tx1"/>
            </a:fontRef>
          </p:style>
        </p:cxnSp>
      </p:grpSp>
      <p:grpSp>
        <p:nvGrpSpPr>
          <p:cNvPr id="56" name="Group 55"/>
          <p:cNvGrpSpPr/>
          <p:nvPr/>
        </p:nvGrpSpPr>
        <p:grpSpPr>
          <a:xfrm rot="10800000">
            <a:off x="5486400" y="2337434"/>
            <a:ext cx="93362" cy="100965"/>
            <a:chOff x="4219575" y="2895600"/>
            <a:chExt cx="93362" cy="100965"/>
          </a:xfrm>
        </p:grpSpPr>
        <p:cxnSp>
          <p:nvCxnSpPr>
            <p:cNvPr id="57" name="Straight Connector 56"/>
            <p:cNvCxnSpPr/>
            <p:nvPr/>
          </p:nvCxnSpPr>
          <p:spPr>
            <a:xfrm>
              <a:off x="4219575" y="2895600"/>
              <a:ext cx="91440" cy="0"/>
            </a:xfrm>
            <a:prstGeom prst="line">
              <a:avLst/>
            </a:prstGeom>
            <a:ln>
              <a:solidFill>
                <a:srgbClr val="00863D"/>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4312937" y="2905125"/>
              <a:ext cx="0" cy="91440"/>
            </a:xfrm>
            <a:prstGeom prst="line">
              <a:avLst/>
            </a:prstGeom>
            <a:ln>
              <a:solidFill>
                <a:srgbClr val="00863D"/>
              </a:solidFill>
            </a:ln>
          </p:spPr>
          <p:style>
            <a:lnRef idx="1">
              <a:schemeClr val="accent1"/>
            </a:lnRef>
            <a:fillRef idx="0">
              <a:schemeClr val="accent1"/>
            </a:fillRef>
            <a:effectRef idx="0">
              <a:schemeClr val="accent1"/>
            </a:effectRef>
            <a:fontRef idx="minor">
              <a:schemeClr val="tx1"/>
            </a:fontRef>
          </p:style>
        </p:cxnSp>
      </p:grpSp>
      <p:grpSp>
        <p:nvGrpSpPr>
          <p:cNvPr id="59" name="Group 58"/>
          <p:cNvGrpSpPr/>
          <p:nvPr/>
        </p:nvGrpSpPr>
        <p:grpSpPr>
          <a:xfrm rot="10800000">
            <a:off x="5353050" y="2461259"/>
            <a:ext cx="93362" cy="100965"/>
            <a:chOff x="4219575" y="2895600"/>
            <a:chExt cx="93362" cy="100965"/>
          </a:xfrm>
        </p:grpSpPr>
        <p:cxnSp>
          <p:nvCxnSpPr>
            <p:cNvPr id="60" name="Straight Connector 59"/>
            <p:cNvCxnSpPr/>
            <p:nvPr/>
          </p:nvCxnSpPr>
          <p:spPr>
            <a:xfrm>
              <a:off x="4219575" y="2895600"/>
              <a:ext cx="91440" cy="0"/>
            </a:xfrm>
            <a:prstGeom prst="line">
              <a:avLst/>
            </a:prstGeom>
            <a:ln>
              <a:solidFill>
                <a:srgbClr val="00863D"/>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4312937" y="2905125"/>
              <a:ext cx="0" cy="91440"/>
            </a:xfrm>
            <a:prstGeom prst="line">
              <a:avLst/>
            </a:prstGeom>
            <a:ln>
              <a:solidFill>
                <a:srgbClr val="00863D"/>
              </a:solidFill>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rot="10800000">
            <a:off x="5238750" y="2585084"/>
            <a:ext cx="93362" cy="100965"/>
            <a:chOff x="4219575" y="2895600"/>
            <a:chExt cx="93362" cy="100965"/>
          </a:xfrm>
        </p:grpSpPr>
        <p:cxnSp>
          <p:nvCxnSpPr>
            <p:cNvPr id="63" name="Straight Connector 62"/>
            <p:cNvCxnSpPr/>
            <p:nvPr/>
          </p:nvCxnSpPr>
          <p:spPr>
            <a:xfrm>
              <a:off x="4219575" y="2895600"/>
              <a:ext cx="91440" cy="0"/>
            </a:xfrm>
            <a:prstGeom prst="line">
              <a:avLst/>
            </a:prstGeom>
            <a:ln>
              <a:solidFill>
                <a:srgbClr val="00863D"/>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4312937" y="2905125"/>
              <a:ext cx="0" cy="91440"/>
            </a:xfrm>
            <a:prstGeom prst="line">
              <a:avLst/>
            </a:prstGeom>
            <a:ln>
              <a:solidFill>
                <a:srgbClr val="00863D"/>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338677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0080" y="347472"/>
            <a:ext cx="7863840" cy="584775"/>
          </a:xfrm>
          <a:prstGeom prst="rect">
            <a:avLst/>
          </a:prstGeom>
          <a:noFill/>
        </p:spPr>
        <p:txBody>
          <a:bodyPr wrap="square" rtlCol="0" anchor="ctr" anchorCtr="0">
            <a:spAutoFit/>
          </a:bodyPr>
          <a:lstStyle/>
          <a:p>
            <a:pPr algn="ctr"/>
            <a:r>
              <a:rPr lang="en-US" sz="3200" dirty="0">
                <a:solidFill>
                  <a:srgbClr val="003399"/>
                </a:solidFill>
              </a:rPr>
              <a:t>Determination of Short-Run Output</a:t>
            </a:r>
          </a:p>
        </p:txBody>
      </p:sp>
      <p:grpSp>
        <p:nvGrpSpPr>
          <p:cNvPr id="10" name="Group 9"/>
          <p:cNvGrpSpPr/>
          <p:nvPr/>
        </p:nvGrpSpPr>
        <p:grpSpPr>
          <a:xfrm>
            <a:off x="1781175" y="1188720"/>
            <a:ext cx="5286375" cy="4706217"/>
            <a:chOff x="1781175" y="1436753"/>
            <a:chExt cx="5286375" cy="4706217"/>
          </a:xfrm>
        </p:grpSpPr>
        <p:grpSp>
          <p:nvGrpSpPr>
            <p:cNvPr id="5" name="Group 7"/>
            <p:cNvGrpSpPr/>
            <p:nvPr/>
          </p:nvGrpSpPr>
          <p:grpSpPr>
            <a:xfrm>
              <a:off x="2503683" y="1479059"/>
              <a:ext cx="4563867" cy="4663421"/>
              <a:chOff x="2346166" y="1202266"/>
              <a:chExt cx="4563867" cy="4663421"/>
            </a:xfrm>
          </p:grpSpPr>
          <p:cxnSp>
            <p:nvCxnSpPr>
              <p:cNvPr id="6" name="Straight Connector 5"/>
              <p:cNvCxnSpPr/>
              <p:nvPr/>
            </p:nvCxnSpPr>
            <p:spPr>
              <a:xfrm rot="5400000">
                <a:off x="243840" y="3304592"/>
                <a:ext cx="420624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357121" y="5393266"/>
                <a:ext cx="438912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466134" y="5342467"/>
                <a:ext cx="443899" cy="523220"/>
              </a:xfrm>
              <a:prstGeom prst="rect">
                <a:avLst/>
              </a:prstGeom>
              <a:noFill/>
            </p:spPr>
            <p:txBody>
              <a:bodyPr wrap="square" rtlCol="0">
                <a:spAutoFit/>
              </a:bodyPr>
              <a:lstStyle/>
              <a:p>
                <a:r>
                  <a:rPr lang="en-US" sz="2800" dirty="0"/>
                  <a:t>Y </a:t>
                </a:r>
              </a:p>
            </p:txBody>
          </p:sp>
        </p:grpSp>
        <p:cxnSp>
          <p:nvCxnSpPr>
            <p:cNvPr id="19" name="Straight Connector 18"/>
            <p:cNvCxnSpPr>
              <a:cxnSpLocks noChangeAspect="1"/>
            </p:cNvCxnSpPr>
            <p:nvPr/>
          </p:nvCxnSpPr>
          <p:spPr>
            <a:xfrm flipV="1">
              <a:off x="2514602" y="2352675"/>
              <a:ext cx="3818136" cy="2546770"/>
            </a:xfrm>
            <a:prstGeom prst="line">
              <a:avLst/>
            </a:prstGeom>
            <a:ln w="31750">
              <a:solidFill>
                <a:srgbClr val="003399"/>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6286500" y="2067580"/>
              <a:ext cx="761999" cy="523220"/>
            </a:xfrm>
            <a:prstGeom prst="rect">
              <a:avLst/>
            </a:prstGeom>
            <a:noFill/>
          </p:spPr>
          <p:txBody>
            <a:bodyPr wrap="square" rtlCol="0">
              <a:spAutoFit/>
            </a:bodyPr>
            <a:lstStyle/>
            <a:p>
              <a:r>
                <a:rPr lang="en-US" sz="2800" dirty="0">
                  <a:solidFill>
                    <a:srgbClr val="003399"/>
                  </a:solidFill>
                </a:rPr>
                <a:t>PAE</a:t>
              </a:r>
            </a:p>
          </p:txBody>
        </p:sp>
        <p:sp>
          <p:nvSpPr>
            <p:cNvPr id="27" name="TextBox 26"/>
            <p:cNvSpPr txBox="1"/>
            <p:nvPr/>
          </p:nvSpPr>
          <p:spPr>
            <a:xfrm>
              <a:off x="1781175" y="1436753"/>
              <a:ext cx="752475" cy="445635"/>
            </a:xfrm>
            <a:prstGeom prst="rect">
              <a:avLst/>
            </a:prstGeom>
            <a:noFill/>
          </p:spPr>
          <p:txBody>
            <a:bodyPr wrap="square" rtlCol="0">
              <a:spAutoFit/>
            </a:bodyPr>
            <a:lstStyle/>
            <a:p>
              <a:pPr>
                <a:lnSpc>
                  <a:spcPct val="80000"/>
                </a:lnSpc>
              </a:pPr>
              <a:r>
                <a:rPr lang="en-US" sz="2800" dirty="0"/>
                <a:t>PAE</a:t>
              </a:r>
            </a:p>
          </p:txBody>
        </p:sp>
        <p:cxnSp>
          <p:nvCxnSpPr>
            <p:cNvPr id="14" name="Straight Connector 13"/>
            <p:cNvCxnSpPr>
              <a:cxnSpLocks/>
            </p:cNvCxnSpPr>
            <p:nvPr/>
          </p:nvCxnSpPr>
          <p:spPr>
            <a:xfrm flipV="1">
              <a:off x="2513209" y="2000250"/>
              <a:ext cx="3657600" cy="3657600"/>
            </a:xfrm>
            <a:prstGeom prst="line">
              <a:avLst/>
            </a:prstGeom>
            <a:ln w="31750">
              <a:solidFill>
                <a:srgbClr val="003399"/>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864524" y="1552575"/>
              <a:ext cx="1145876" cy="523220"/>
            </a:xfrm>
            <a:prstGeom prst="rect">
              <a:avLst/>
            </a:prstGeom>
            <a:noFill/>
          </p:spPr>
          <p:txBody>
            <a:bodyPr wrap="square" rtlCol="0">
              <a:spAutoFit/>
            </a:bodyPr>
            <a:lstStyle/>
            <a:p>
              <a:r>
                <a:rPr lang="en-US" sz="2800" dirty="0">
                  <a:solidFill>
                    <a:srgbClr val="003399"/>
                  </a:solidFill>
                </a:rPr>
                <a:t>Y=PAE</a:t>
              </a:r>
            </a:p>
          </p:txBody>
        </p:sp>
        <p:cxnSp>
          <p:nvCxnSpPr>
            <p:cNvPr id="3" name="Straight Connector 2"/>
            <p:cNvCxnSpPr/>
            <p:nvPr/>
          </p:nvCxnSpPr>
          <p:spPr>
            <a:xfrm>
              <a:off x="4817143" y="3371850"/>
              <a:ext cx="0" cy="2295144"/>
            </a:xfrm>
            <a:prstGeom prst="line">
              <a:avLst/>
            </a:prstGeom>
            <a:ln>
              <a:solidFill>
                <a:srgbClr val="003399"/>
              </a:solidFill>
              <a:prstDash val="lgDash"/>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661501" y="5619750"/>
              <a:ext cx="605824" cy="523220"/>
            </a:xfrm>
            <a:prstGeom prst="rect">
              <a:avLst/>
            </a:prstGeom>
            <a:noFill/>
          </p:spPr>
          <p:txBody>
            <a:bodyPr wrap="square" rtlCol="0">
              <a:spAutoFit/>
            </a:bodyPr>
            <a:lstStyle/>
            <a:p>
              <a:r>
                <a:rPr lang="en-US" sz="2800" dirty="0">
                  <a:solidFill>
                    <a:srgbClr val="003399"/>
                  </a:solidFill>
                </a:rPr>
                <a:t>Y</a:t>
              </a:r>
              <a:r>
                <a:rPr lang="en-US" sz="2800" baseline="-25000" dirty="0">
                  <a:solidFill>
                    <a:srgbClr val="003399"/>
                  </a:solidFill>
                </a:rPr>
                <a:t>1</a:t>
              </a:r>
              <a:r>
                <a:rPr lang="en-US" sz="2800" dirty="0"/>
                <a:t> </a:t>
              </a:r>
            </a:p>
          </p:txBody>
        </p:sp>
      </p:grpSp>
    </p:spTree>
    <p:extLst>
      <p:ext uri="{BB962C8B-B14F-4D97-AF65-F5344CB8AC3E}">
        <p14:creationId xmlns:p14="http://schemas.microsoft.com/office/powerpoint/2010/main" val="9927125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Content Placeholder 4"/>
              <p:cNvSpPr>
                <a:spLocks noGrp="1"/>
              </p:cNvSpPr>
              <p:nvPr>
                <p:ph idx="1"/>
              </p:nvPr>
            </p:nvSpPr>
            <p:spPr>
              <a:xfrm>
                <a:off x="640080" y="411480"/>
                <a:ext cx="7863840" cy="6035040"/>
              </a:xfrm>
              <a:noFill/>
            </p:spPr>
            <p:txBody>
              <a:bodyPr tIns="0" bIns="0">
                <a:noAutofit/>
              </a:bodyPr>
              <a:lstStyle/>
              <a:p>
                <a:pPr marL="0" indent="0" algn="ctr">
                  <a:spcBef>
                    <a:spcPts val="1800"/>
                  </a:spcBef>
                  <a:buClr>
                    <a:srgbClr val="0000FF"/>
                  </a:buClr>
                  <a:buNone/>
                </a:pPr>
                <a:r>
                  <a:rPr lang="en-US" sz="3100" dirty="0">
                    <a:solidFill>
                      <a:srgbClr val="003399"/>
                    </a:solidFill>
                  </a:rPr>
                  <a:t>The analytics of the Keynesian Cross</a:t>
                </a:r>
              </a:p>
              <a:p>
                <a:pPr marL="0" indent="0">
                  <a:spcBef>
                    <a:spcPts val="3600"/>
                  </a:spcBef>
                  <a:buClr>
                    <a:srgbClr val="0000FF"/>
                  </a:buClr>
                  <a:buNone/>
                </a:pPr>
                <a:r>
                  <a:rPr lang="en-US" sz="3100" dirty="0">
                    <a:solidFill>
                      <a:srgbClr val="003399"/>
                    </a:solidFill>
                  </a:rPr>
                  <a:t>          </a:t>
                </a:r>
                <a:r>
                  <a:rPr lang="en-US" sz="3100" dirty="0"/>
                  <a:t>C = </a:t>
                </a:r>
                <a14:m>
                  <m:oMath xmlns:m="http://schemas.openxmlformats.org/officeDocument/2006/math">
                    <m:acc>
                      <m:accPr>
                        <m:chr m:val="̅"/>
                        <m:ctrlPr>
                          <a:rPr lang="en-US" sz="3100" i="1" dirty="0">
                            <a:latin typeface="Cambria Math" panose="02040503050406030204" pitchFamily="18" charset="0"/>
                          </a:rPr>
                        </m:ctrlPr>
                      </m:accPr>
                      <m:e>
                        <m:r>
                          <m:rPr>
                            <m:sty m:val="p"/>
                          </m:rPr>
                          <a:rPr lang="en-US" sz="3100" dirty="0">
                            <a:latin typeface="Cambria Math" panose="02040503050406030204" pitchFamily="18" charset="0"/>
                          </a:rPr>
                          <m:t>C</m:t>
                        </m:r>
                      </m:e>
                    </m:acc>
                  </m:oMath>
                </a14:m>
                <a:r>
                  <a:rPr lang="en-US" sz="3100" dirty="0"/>
                  <a:t> + c·(Y−T)   and   PAE = C + I</a:t>
                </a:r>
                <a:r>
                  <a:rPr lang="en-US" sz="3100" baseline="30000" dirty="0"/>
                  <a:t>p</a:t>
                </a:r>
                <a:r>
                  <a:rPr lang="en-US" sz="3100" dirty="0"/>
                  <a:t> + G + NX</a:t>
                </a:r>
              </a:p>
              <a:p>
                <a:pPr marL="0" indent="0">
                  <a:spcBef>
                    <a:spcPts val="3000"/>
                  </a:spcBef>
                  <a:buClr>
                    <a:srgbClr val="0000FF"/>
                  </a:buClr>
                  <a:buNone/>
                </a:pPr>
                <a:r>
                  <a:rPr lang="en-US" sz="3100" dirty="0"/>
                  <a:t>              =&gt;    PAE  = (</a:t>
                </a:r>
                <a14:m>
                  <m:oMath xmlns:m="http://schemas.openxmlformats.org/officeDocument/2006/math">
                    <m:acc>
                      <m:accPr>
                        <m:chr m:val="̅"/>
                        <m:ctrlPr>
                          <a:rPr lang="en-US" sz="3100" i="1" dirty="0">
                            <a:latin typeface="Cambria Math" panose="02040503050406030204" pitchFamily="18" charset="0"/>
                          </a:rPr>
                        </m:ctrlPr>
                      </m:accPr>
                      <m:e>
                        <m:r>
                          <m:rPr>
                            <m:sty m:val="p"/>
                          </m:rPr>
                          <a:rPr lang="en-US" sz="3100" dirty="0">
                            <a:latin typeface="Cambria Math" panose="02040503050406030204" pitchFamily="18" charset="0"/>
                          </a:rPr>
                          <m:t>C</m:t>
                        </m:r>
                      </m:e>
                    </m:acc>
                  </m:oMath>
                </a14:m>
                <a:r>
                  <a:rPr lang="en-US" sz="3100" dirty="0"/>
                  <a:t> – </a:t>
                </a:r>
                <a:r>
                  <a:rPr lang="en-US" sz="3100" dirty="0" err="1"/>
                  <a:t>cT</a:t>
                </a:r>
                <a:r>
                  <a:rPr lang="en-US" sz="3100" dirty="0"/>
                  <a:t> + I</a:t>
                </a:r>
                <a:r>
                  <a:rPr lang="en-US" sz="3100" baseline="30000" dirty="0"/>
                  <a:t>p</a:t>
                </a:r>
                <a:r>
                  <a:rPr lang="en-US" sz="3100" dirty="0"/>
                  <a:t> + G + NX) + </a:t>
                </a:r>
                <a:r>
                  <a:rPr lang="en-US" sz="3100" dirty="0" err="1"/>
                  <a:t>cY</a:t>
                </a:r>
                <a:endParaRPr lang="en-US" sz="3100" dirty="0"/>
              </a:p>
              <a:p>
                <a:pPr marL="0" indent="0">
                  <a:spcBef>
                    <a:spcPts val="3000"/>
                  </a:spcBef>
                  <a:buClr>
                    <a:srgbClr val="0000FF"/>
                  </a:buClr>
                  <a:buNone/>
                </a:pPr>
                <a:r>
                  <a:rPr lang="en-US" sz="3100" dirty="0"/>
                  <a:t>                        Equilibrium Y=PAE =&gt;</a:t>
                </a:r>
              </a:p>
              <a:p>
                <a:pPr marL="0" indent="0">
                  <a:spcBef>
                    <a:spcPts val="3000"/>
                  </a:spcBef>
                  <a:buClr>
                    <a:srgbClr val="0000FF"/>
                  </a:buClr>
                  <a:buNone/>
                </a:pPr>
                <a:r>
                  <a:rPr lang="en-US" sz="3100" dirty="0"/>
                  <a:t>	        Y  = (</a:t>
                </a:r>
                <a14:m>
                  <m:oMath xmlns:m="http://schemas.openxmlformats.org/officeDocument/2006/math">
                    <m:acc>
                      <m:accPr>
                        <m:chr m:val="̅"/>
                        <m:ctrlPr>
                          <a:rPr lang="en-US" sz="3100" i="1" dirty="0">
                            <a:latin typeface="Cambria Math" panose="02040503050406030204" pitchFamily="18" charset="0"/>
                          </a:rPr>
                        </m:ctrlPr>
                      </m:accPr>
                      <m:e>
                        <m:r>
                          <m:rPr>
                            <m:sty m:val="p"/>
                          </m:rPr>
                          <a:rPr lang="en-US" sz="3100" dirty="0">
                            <a:latin typeface="Cambria Math" panose="02040503050406030204" pitchFamily="18" charset="0"/>
                          </a:rPr>
                          <m:t>C</m:t>
                        </m:r>
                      </m:e>
                    </m:acc>
                  </m:oMath>
                </a14:m>
                <a:r>
                  <a:rPr lang="en-US" sz="3100" dirty="0"/>
                  <a:t> – </a:t>
                </a:r>
                <a:r>
                  <a:rPr lang="en-US" sz="3100" dirty="0" err="1"/>
                  <a:t>cT</a:t>
                </a:r>
                <a:r>
                  <a:rPr lang="en-US" sz="3100" dirty="0"/>
                  <a:t> + I</a:t>
                </a:r>
                <a:r>
                  <a:rPr lang="en-US" sz="3100" baseline="30000" dirty="0"/>
                  <a:t>p</a:t>
                </a:r>
                <a:r>
                  <a:rPr lang="en-US" sz="3100" dirty="0"/>
                  <a:t> + G + NX) + </a:t>
                </a:r>
                <a:r>
                  <a:rPr lang="en-US" sz="3100" dirty="0" err="1"/>
                  <a:t>cY</a:t>
                </a:r>
                <a:endParaRPr lang="en-US" sz="3100" dirty="0"/>
              </a:p>
              <a:p>
                <a:pPr marL="0" indent="0">
                  <a:spcBef>
                    <a:spcPts val="3000"/>
                  </a:spcBef>
                  <a:buClr>
                    <a:srgbClr val="0000FF"/>
                  </a:buClr>
                  <a:buNone/>
                </a:pPr>
                <a:r>
                  <a:rPr lang="en-US" sz="3100" dirty="0"/>
                  <a:t>	=&gt; Y</a:t>
                </a:r>
                <a:r>
                  <a:rPr lang="en-US" b="1" dirty="0"/>
                  <a:t>⋅</a:t>
                </a:r>
                <a:r>
                  <a:rPr lang="en-US" sz="3100" dirty="0"/>
                  <a:t>(1-c) = (</a:t>
                </a:r>
                <a14:m>
                  <m:oMath xmlns:m="http://schemas.openxmlformats.org/officeDocument/2006/math">
                    <m:acc>
                      <m:accPr>
                        <m:chr m:val="̅"/>
                        <m:ctrlPr>
                          <a:rPr lang="en-US" sz="3100" i="1" dirty="0">
                            <a:latin typeface="Cambria Math" panose="02040503050406030204" pitchFamily="18" charset="0"/>
                          </a:rPr>
                        </m:ctrlPr>
                      </m:accPr>
                      <m:e>
                        <m:r>
                          <m:rPr>
                            <m:sty m:val="p"/>
                          </m:rPr>
                          <a:rPr lang="en-US" sz="3100" dirty="0">
                            <a:latin typeface="Cambria Math" panose="02040503050406030204" pitchFamily="18" charset="0"/>
                          </a:rPr>
                          <m:t>C</m:t>
                        </m:r>
                      </m:e>
                    </m:acc>
                  </m:oMath>
                </a14:m>
                <a:r>
                  <a:rPr lang="en-US" sz="3100" dirty="0"/>
                  <a:t> – </a:t>
                </a:r>
                <a:r>
                  <a:rPr lang="en-US" sz="3100" dirty="0" err="1"/>
                  <a:t>cT</a:t>
                </a:r>
                <a:r>
                  <a:rPr lang="en-US" sz="3100" dirty="0"/>
                  <a:t> + I</a:t>
                </a:r>
                <a:r>
                  <a:rPr lang="en-US" sz="3100" baseline="30000" dirty="0"/>
                  <a:t>p</a:t>
                </a:r>
                <a:r>
                  <a:rPr lang="en-US" sz="3100" dirty="0"/>
                  <a:t> + G + NX) </a:t>
                </a:r>
              </a:p>
              <a:p>
                <a:pPr marL="0" indent="0">
                  <a:spcBef>
                    <a:spcPts val="3000"/>
                  </a:spcBef>
                  <a:buClr>
                    <a:srgbClr val="0000FF"/>
                  </a:buClr>
                  <a:buNone/>
                </a:pPr>
                <a:r>
                  <a:rPr lang="en-US" sz="3100" dirty="0"/>
                  <a:t>	=&gt; Y = (</a:t>
                </a:r>
                <a14:m>
                  <m:oMath xmlns:m="http://schemas.openxmlformats.org/officeDocument/2006/math">
                    <m:acc>
                      <m:accPr>
                        <m:chr m:val="̅"/>
                        <m:ctrlPr>
                          <a:rPr lang="en-US" sz="3100" i="1" dirty="0">
                            <a:latin typeface="Cambria Math" panose="02040503050406030204" pitchFamily="18" charset="0"/>
                          </a:rPr>
                        </m:ctrlPr>
                      </m:accPr>
                      <m:e>
                        <m:r>
                          <m:rPr>
                            <m:sty m:val="p"/>
                          </m:rPr>
                          <a:rPr lang="en-US" sz="3100" dirty="0">
                            <a:latin typeface="Cambria Math" panose="02040503050406030204" pitchFamily="18" charset="0"/>
                          </a:rPr>
                          <m:t>C</m:t>
                        </m:r>
                      </m:e>
                    </m:acc>
                  </m:oMath>
                </a14:m>
                <a:r>
                  <a:rPr lang="en-US" sz="3100" dirty="0"/>
                  <a:t> – </a:t>
                </a:r>
                <a:r>
                  <a:rPr lang="en-US" sz="3100" dirty="0" err="1"/>
                  <a:t>cT</a:t>
                </a:r>
                <a:r>
                  <a:rPr lang="en-US" sz="3100" dirty="0"/>
                  <a:t> + I</a:t>
                </a:r>
                <a:r>
                  <a:rPr lang="en-US" sz="3100" baseline="30000" dirty="0"/>
                  <a:t>p</a:t>
                </a:r>
                <a:r>
                  <a:rPr lang="en-US" sz="3100" dirty="0"/>
                  <a:t> + G + NX) / (1-c)</a:t>
                </a:r>
              </a:p>
            </p:txBody>
          </p:sp>
        </mc:Choice>
        <mc:Fallback xmlns="">
          <p:sp>
            <p:nvSpPr>
              <p:cNvPr id="5" name="Content Placeholder 4"/>
              <p:cNvSpPr>
                <a:spLocks noGrp="1" noRot="1" noChangeAspect="1" noMove="1" noResize="1" noEditPoints="1" noAdjustHandles="1" noChangeArrowheads="1" noChangeShapeType="1" noTextEdit="1"/>
              </p:cNvSpPr>
              <p:nvPr>
                <p:ph idx="1"/>
              </p:nvPr>
            </p:nvSpPr>
            <p:spPr>
              <a:xfrm>
                <a:off x="640080" y="411480"/>
                <a:ext cx="7863840" cy="6035040"/>
              </a:xfrm>
              <a:blipFill>
                <a:blip r:embed="rId3"/>
                <a:stretch>
                  <a:fillRect t="-1891"/>
                </a:stretch>
              </a:blipFill>
            </p:spPr>
            <p:txBody>
              <a:bodyPr/>
              <a:lstStyle/>
              <a:p>
                <a:r>
                  <a:rPr lang="en-US">
                    <a:noFill/>
                  </a:rPr>
                  <a:t> </a:t>
                </a:r>
              </a:p>
            </p:txBody>
          </p:sp>
        </mc:Fallback>
      </mc:AlternateContent>
      <p:sp>
        <p:nvSpPr>
          <p:cNvPr id="2" name="Left Brace 1"/>
          <p:cNvSpPr/>
          <p:nvPr/>
        </p:nvSpPr>
        <p:spPr>
          <a:xfrm rot="16200000">
            <a:off x="5296609" y="1173437"/>
            <a:ext cx="228600" cy="3017520"/>
          </a:xfrm>
          <a:prstGeom prst="leftBrace">
            <a:avLst/>
          </a:prstGeom>
          <a:ln w="19050">
            <a:solidFill>
              <a:srgbClr val="CC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TextBox 3"/>
          <p:cNvSpPr txBox="1"/>
          <p:nvPr/>
        </p:nvSpPr>
        <p:spPr>
          <a:xfrm>
            <a:off x="4003929" y="2682197"/>
            <a:ext cx="3017520" cy="461665"/>
          </a:xfrm>
          <a:prstGeom prst="rect">
            <a:avLst/>
          </a:prstGeom>
          <a:noFill/>
        </p:spPr>
        <p:txBody>
          <a:bodyPr wrap="square" rtlCol="0">
            <a:spAutoFit/>
          </a:bodyPr>
          <a:lstStyle/>
          <a:p>
            <a:r>
              <a:rPr lang="en-US" sz="2400" dirty="0">
                <a:solidFill>
                  <a:srgbClr val="CC0000"/>
                </a:solidFill>
              </a:rPr>
              <a:t>Autonomous Spending</a:t>
            </a:r>
          </a:p>
        </p:txBody>
      </p:sp>
    </p:spTree>
    <p:extLst>
      <p:ext uri="{BB962C8B-B14F-4D97-AF65-F5344CB8AC3E}">
        <p14:creationId xmlns:p14="http://schemas.microsoft.com/office/powerpoint/2010/main" val="14518315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0080" y="441023"/>
            <a:ext cx="7863840" cy="890115"/>
          </a:xfrm>
          <a:prstGeom prst="rect">
            <a:avLst/>
          </a:prstGeom>
          <a:noFill/>
        </p:spPr>
        <p:txBody>
          <a:bodyPr wrap="square" rtlCol="0" anchor="ctr" anchorCtr="0">
            <a:spAutoFit/>
          </a:bodyPr>
          <a:lstStyle/>
          <a:p>
            <a:pPr algn="ctr">
              <a:lnSpc>
                <a:spcPct val="80000"/>
              </a:lnSpc>
            </a:pPr>
            <a:r>
              <a:rPr lang="en-US" sz="3200" dirty="0">
                <a:solidFill>
                  <a:srgbClr val="003399"/>
                </a:solidFill>
              </a:rPr>
              <a:t>Deviation of GDP from Potential </a:t>
            </a:r>
          </a:p>
          <a:p>
            <a:pPr algn="ctr">
              <a:lnSpc>
                <a:spcPct val="80000"/>
              </a:lnSpc>
            </a:pPr>
            <a:r>
              <a:rPr lang="en-US" sz="3200" dirty="0">
                <a:solidFill>
                  <a:srgbClr val="003399"/>
                </a:solidFill>
              </a:rPr>
              <a:t>and the Unemployment Rate</a:t>
            </a:r>
          </a:p>
        </p:txBody>
      </p:sp>
      <p:sp>
        <p:nvSpPr>
          <p:cNvPr id="7" name="TextBox 6"/>
          <p:cNvSpPr txBox="1"/>
          <p:nvPr/>
        </p:nvSpPr>
        <p:spPr>
          <a:xfrm>
            <a:off x="640080" y="5993443"/>
            <a:ext cx="7955280" cy="369332"/>
          </a:xfrm>
          <a:prstGeom prst="rect">
            <a:avLst/>
          </a:prstGeom>
          <a:noFill/>
        </p:spPr>
        <p:txBody>
          <a:bodyPr wrap="square" rtlCol="0" anchor="ctr">
            <a:spAutoFit/>
          </a:bodyPr>
          <a:lstStyle/>
          <a:p>
            <a:r>
              <a:rPr lang="en-US" dirty="0">
                <a:solidFill>
                  <a:srgbClr val="CC0000"/>
                </a:solidFill>
              </a:rPr>
              <a:t>Source:  FRED; data from Bureau of Labor Statistics, BEA, CBO.</a:t>
            </a:r>
          </a:p>
        </p:txBody>
      </p:sp>
      <p:sp>
        <p:nvSpPr>
          <p:cNvPr id="10" name="TextBox 9"/>
          <p:cNvSpPr txBox="1"/>
          <p:nvPr/>
        </p:nvSpPr>
        <p:spPr>
          <a:xfrm>
            <a:off x="640080" y="1143000"/>
            <a:ext cx="7863840" cy="369332"/>
          </a:xfrm>
          <a:prstGeom prst="rect">
            <a:avLst/>
          </a:prstGeom>
          <a:noFill/>
        </p:spPr>
        <p:txBody>
          <a:bodyPr wrap="square" rtlCol="0">
            <a:spAutoFit/>
          </a:bodyPr>
          <a:lstStyle/>
          <a:p>
            <a:endParaRPr lang="en-US" dirty="0"/>
          </a:p>
        </p:txBody>
      </p:sp>
      <p:sp>
        <p:nvSpPr>
          <p:cNvPr id="2" name="TextBox 1"/>
          <p:cNvSpPr txBox="1"/>
          <p:nvPr/>
        </p:nvSpPr>
        <p:spPr>
          <a:xfrm>
            <a:off x="2971800" y="3505200"/>
            <a:ext cx="533400" cy="369332"/>
          </a:xfrm>
          <a:prstGeom prst="rect">
            <a:avLst/>
          </a:prstGeom>
          <a:solidFill>
            <a:schemeClr val="bg1"/>
          </a:solidFill>
        </p:spPr>
        <p:txBody>
          <a:bodyPr wrap="square" rtlCol="0">
            <a:spAutoFit/>
          </a:bodyPr>
          <a:lstStyle/>
          <a:p>
            <a:endParaRPr lang="en-US" dirty="0"/>
          </a:p>
        </p:txBody>
      </p:sp>
      <p:sp>
        <p:nvSpPr>
          <p:cNvPr id="11" name="TextBox 10"/>
          <p:cNvSpPr txBox="1"/>
          <p:nvPr/>
        </p:nvSpPr>
        <p:spPr>
          <a:xfrm rot="-5400000">
            <a:off x="180976" y="3084612"/>
            <a:ext cx="1333501" cy="307777"/>
          </a:xfrm>
          <a:prstGeom prst="rect">
            <a:avLst/>
          </a:prstGeom>
          <a:noFill/>
        </p:spPr>
        <p:txBody>
          <a:bodyPr wrap="square" rtlCol="0">
            <a:spAutoFit/>
          </a:bodyPr>
          <a:lstStyle/>
          <a:p>
            <a:r>
              <a:rPr lang="en-US" sz="1400" dirty="0"/>
              <a:t>Percent</a:t>
            </a:r>
          </a:p>
        </p:txBody>
      </p:sp>
      <p:pic>
        <p:nvPicPr>
          <p:cNvPr id="13" name="FRED Graph Chart" descr="FRED Graph">
            <a:hlinkClick r:id="rId2" tooltip="View this chart in your browser. "/>
          </p:cNvPr>
          <p:cNvPicPr>
            <a:picLocks/>
          </p:cNvPicPr>
          <p:nvPr/>
        </p:nvPicPr>
        <p:blipFill rotWithShape="1">
          <a:blip r:embed="rId3"/>
          <a:srcRect l="7209" t="8276" b="6240"/>
          <a:stretch/>
        </p:blipFill>
        <p:spPr>
          <a:xfrm>
            <a:off x="1043940" y="1386840"/>
            <a:ext cx="7223760" cy="4389120"/>
          </a:xfrm>
          <a:prstGeom prst="rect">
            <a:avLst/>
          </a:prstGeom>
        </p:spPr>
      </p:pic>
      <p:sp>
        <p:nvSpPr>
          <p:cNvPr id="5" name="TextBox 4"/>
          <p:cNvSpPr txBox="1"/>
          <p:nvPr/>
        </p:nvSpPr>
        <p:spPr>
          <a:xfrm>
            <a:off x="4619820" y="4267200"/>
            <a:ext cx="3228780" cy="369332"/>
          </a:xfrm>
          <a:prstGeom prst="rect">
            <a:avLst/>
          </a:prstGeom>
          <a:noFill/>
        </p:spPr>
        <p:txBody>
          <a:bodyPr wrap="square" rtlCol="0">
            <a:spAutoFit/>
          </a:bodyPr>
          <a:lstStyle/>
          <a:p>
            <a:r>
              <a:rPr lang="en-US" dirty="0">
                <a:solidFill>
                  <a:schemeClr val="accent1">
                    <a:lumMod val="75000"/>
                  </a:schemeClr>
                </a:solidFill>
              </a:rPr>
              <a:t>Deviation of GDP from Potential</a:t>
            </a:r>
          </a:p>
        </p:txBody>
      </p:sp>
      <p:sp>
        <p:nvSpPr>
          <p:cNvPr id="3" name="TextBox 2"/>
          <p:cNvSpPr txBox="1"/>
          <p:nvPr/>
        </p:nvSpPr>
        <p:spPr>
          <a:xfrm>
            <a:off x="5181600" y="1809750"/>
            <a:ext cx="2133600" cy="369332"/>
          </a:xfrm>
          <a:prstGeom prst="rect">
            <a:avLst/>
          </a:prstGeom>
          <a:noFill/>
        </p:spPr>
        <p:txBody>
          <a:bodyPr wrap="square" rtlCol="0">
            <a:spAutoFit/>
          </a:bodyPr>
          <a:lstStyle/>
          <a:p>
            <a:r>
              <a:rPr lang="en-US" dirty="0">
                <a:solidFill>
                  <a:schemeClr val="accent2">
                    <a:lumMod val="75000"/>
                  </a:schemeClr>
                </a:solidFill>
              </a:rPr>
              <a:t>Unemployment Rate</a:t>
            </a:r>
          </a:p>
        </p:txBody>
      </p:sp>
    </p:spTree>
    <p:extLst>
      <p:ext uri="{BB962C8B-B14F-4D97-AF65-F5344CB8AC3E}">
        <p14:creationId xmlns:p14="http://schemas.microsoft.com/office/powerpoint/2010/main" val="332476872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0080" y="347472"/>
            <a:ext cx="7863840" cy="584775"/>
          </a:xfrm>
          <a:prstGeom prst="rect">
            <a:avLst/>
          </a:prstGeom>
          <a:noFill/>
        </p:spPr>
        <p:txBody>
          <a:bodyPr wrap="square" rtlCol="0" anchor="ctr" anchorCtr="0">
            <a:spAutoFit/>
          </a:bodyPr>
          <a:lstStyle/>
          <a:p>
            <a:pPr algn="ctr"/>
            <a:r>
              <a:rPr lang="en-US" sz="3200" dirty="0">
                <a:solidFill>
                  <a:srgbClr val="003399"/>
                </a:solidFill>
              </a:rPr>
              <a:t>Long-Run Equilibrium</a:t>
            </a:r>
          </a:p>
        </p:txBody>
      </p:sp>
      <p:grpSp>
        <p:nvGrpSpPr>
          <p:cNvPr id="10" name="Group 9"/>
          <p:cNvGrpSpPr/>
          <p:nvPr/>
        </p:nvGrpSpPr>
        <p:grpSpPr>
          <a:xfrm>
            <a:off x="1781175" y="1188720"/>
            <a:ext cx="5286375" cy="4705727"/>
            <a:chOff x="1781175" y="1436753"/>
            <a:chExt cx="5286375" cy="4705727"/>
          </a:xfrm>
        </p:grpSpPr>
        <p:grpSp>
          <p:nvGrpSpPr>
            <p:cNvPr id="5" name="Group 7"/>
            <p:cNvGrpSpPr/>
            <p:nvPr/>
          </p:nvGrpSpPr>
          <p:grpSpPr>
            <a:xfrm>
              <a:off x="2503683" y="1479059"/>
              <a:ext cx="4563867" cy="4663421"/>
              <a:chOff x="2346166" y="1202266"/>
              <a:chExt cx="4563867" cy="4663421"/>
            </a:xfrm>
          </p:grpSpPr>
          <p:cxnSp>
            <p:nvCxnSpPr>
              <p:cNvPr id="6" name="Straight Connector 5"/>
              <p:cNvCxnSpPr/>
              <p:nvPr/>
            </p:nvCxnSpPr>
            <p:spPr>
              <a:xfrm rot="5400000">
                <a:off x="243840" y="3304592"/>
                <a:ext cx="420624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357121" y="5393266"/>
                <a:ext cx="438912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466134" y="5342467"/>
                <a:ext cx="443899" cy="523220"/>
              </a:xfrm>
              <a:prstGeom prst="rect">
                <a:avLst/>
              </a:prstGeom>
              <a:noFill/>
            </p:spPr>
            <p:txBody>
              <a:bodyPr wrap="square" rtlCol="0">
                <a:spAutoFit/>
              </a:bodyPr>
              <a:lstStyle/>
              <a:p>
                <a:r>
                  <a:rPr lang="en-US" sz="2800" dirty="0"/>
                  <a:t>Y </a:t>
                </a:r>
              </a:p>
            </p:txBody>
          </p:sp>
        </p:grpSp>
        <p:sp>
          <p:nvSpPr>
            <p:cNvPr id="27" name="TextBox 26"/>
            <p:cNvSpPr txBox="1"/>
            <p:nvPr/>
          </p:nvSpPr>
          <p:spPr>
            <a:xfrm>
              <a:off x="1781175" y="1436753"/>
              <a:ext cx="752475" cy="445635"/>
            </a:xfrm>
            <a:prstGeom prst="rect">
              <a:avLst/>
            </a:prstGeom>
            <a:noFill/>
          </p:spPr>
          <p:txBody>
            <a:bodyPr wrap="square" rtlCol="0">
              <a:spAutoFit/>
            </a:bodyPr>
            <a:lstStyle/>
            <a:p>
              <a:pPr>
                <a:lnSpc>
                  <a:spcPct val="80000"/>
                </a:lnSpc>
              </a:pPr>
              <a:r>
                <a:rPr lang="en-US" sz="2800" dirty="0"/>
                <a:t>PAE</a:t>
              </a:r>
            </a:p>
          </p:txBody>
        </p:sp>
      </p:grpSp>
    </p:spTree>
    <p:extLst>
      <p:ext uri="{BB962C8B-B14F-4D97-AF65-F5344CB8AC3E}">
        <p14:creationId xmlns:p14="http://schemas.microsoft.com/office/powerpoint/2010/main" val="253384413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0080" y="347472"/>
            <a:ext cx="7863840" cy="584775"/>
          </a:xfrm>
          <a:prstGeom prst="rect">
            <a:avLst/>
          </a:prstGeom>
          <a:noFill/>
        </p:spPr>
        <p:txBody>
          <a:bodyPr wrap="square" rtlCol="0" anchor="ctr" anchorCtr="0">
            <a:spAutoFit/>
          </a:bodyPr>
          <a:lstStyle/>
          <a:p>
            <a:pPr algn="ctr"/>
            <a:r>
              <a:rPr lang="en-US" sz="3200" dirty="0">
                <a:solidFill>
                  <a:srgbClr val="003399"/>
                </a:solidFill>
              </a:rPr>
              <a:t>Long-Run Equilibrium</a:t>
            </a:r>
          </a:p>
        </p:txBody>
      </p:sp>
      <p:grpSp>
        <p:nvGrpSpPr>
          <p:cNvPr id="10" name="Group 9"/>
          <p:cNvGrpSpPr/>
          <p:nvPr/>
        </p:nvGrpSpPr>
        <p:grpSpPr>
          <a:xfrm>
            <a:off x="1781175" y="1188720"/>
            <a:ext cx="5286375" cy="4706217"/>
            <a:chOff x="1781175" y="1436753"/>
            <a:chExt cx="5286375" cy="4706217"/>
          </a:xfrm>
        </p:grpSpPr>
        <p:grpSp>
          <p:nvGrpSpPr>
            <p:cNvPr id="5" name="Group 7"/>
            <p:cNvGrpSpPr/>
            <p:nvPr/>
          </p:nvGrpSpPr>
          <p:grpSpPr>
            <a:xfrm>
              <a:off x="2503683" y="1479059"/>
              <a:ext cx="4563867" cy="4663421"/>
              <a:chOff x="2346166" y="1202266"/>
              <a:chExt cx="4563867" cy="4663421"/>
            </a:xfrm>
          </p:grpSpPr>
          <p:cxnSp>
            <p:nvCxnSpPr>
              <p:cNvPr id="6" name="Straight Connector 5"/>
              <p:cNvCxnSpPr/>
              <p:nvPr/>
            </p:nvCxnSpPr>
            <p:spPr>
              <a:xfrm rot="5400000">
                <a:off x="243840" y="3304592"/>
                <a:ext cx="420624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357121" y="5393266"/>
                <a:ext cx="438912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466134" y="5342467"/>
                <a:ext cx="443899" cy="523220"/>
              </a:xfrm>
              <a:prstGeom prst="rect">
                <a:avLst/>
              </a:prstGeom>
              <a:noFill/>
            </p:spPr>
            <p:txBody>
              <a:bodyPr wrap="square" rtlCol="0">
                <a:spAutoFit/>
              </a:bodyPr>
              <a:lstStyle/>
              <a:p>
                <a:r>
                  <a:rPr lang="en-US" sz="2800" dirty="0"/>
                  <a:t>Y </a:t>
                </a:r>
              </a:p>
            </p:txBody>
          </p:sp>
        </p:grpSp>
        <p:cxnSp>
          <p:nvCxnSpPr>
            <p:cNvPr id="19" name="Straight Connector 18"/>
            <p:cNvCxnSpPr>
              <a:cxnSpLocks noChangeAspect="1"/>
            </p:cNvCxnSpPr>
            <p:nvPr/>
          </p:nvCxnSpPr>
          <p:spPr>
            <a:xfrm flipV="1">
              <a:off x="2514602" y="2352675"/>
              <a:ext cx="3818136" cy="2546770"/>
            </a:xfrm>
            <a:prstGeom prst="line">
              <a:avLst/>
            </a:prstGeom>
            <a:ln w="31750">
              <a:solidFill>
                <a:srgbClr val="003399"/>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6286500" y="2067580"/>
              <a:ext cx="761999" cy="523220"/>
            </a:xfrm>
            <a:prstGeom prst="rect">
              <a:avLst/>
            </a:prstGeom>
            <a:noFill/>
          </p:spPr>
          <p:txBody>
            <a:bodyPr wrap="square" rtlCol="0">
              <a:spAutoFit/>
            </a:bodyPr>
            <a:lstStyle/>
            <a:p>
              <a:r>
                <a:rPr lang="en-US" sz="2800" dirty="0">
                  <a:solidFill>
                    <a:srgbClr val="003399"/>
                  </a:solidFill>
                </a:rPr>
                <a:t>PAE</a:t>
              </a:r>
            </a:p>
          </p:txBody>
        </p:sp>
        <p:sp>
          <p:nvSpPr>
            <p:cNvPr id="27" name="TextBox 26"/>
            <p:cNvSpPr txBox="1"/>
            <p:nvPr/>
          </p:nvSpPr>
          <p:spPr>
            <a:xfrm>
              <a:off x="1781175" y="1436753"/>
              <a:ext cx="752475" cy="445635"/>
            </a:xfrm>
            <a:prstGeom prst="rect">
              <a:avLst/>
            </a:prstGeom>
            <a:noFill/>
          </p:spPr>
          <p:txBody>
            <a:bodyPr wrap="square" rtlCol="0">
              <a:spAutoFit/>
            </a:bodyPr>
            <a:lstStyle/>
            <a:p>
              <a:pPr>
                <a:lnSpc>
                  <a:spcPct val="80000"/>
                </a:lnSpc>
              </a:pPr>
              <a:r>
                <a:rPr lang="en-US" sz="2800" dirty="0"/>
                <a:t>PAE</a:t>
              </a:r>
            </a:p>
          </p:txBody>
        </p:sp>
        <p:cxnSp>
          <p:nvCxnSpPr>
            <p:cNvPr id="14" name="Straight Connector 13"/>
            <p:cNvCxnSpPr>
              <a:cxnSpLocks/>
            </p:cNvCxnSpPr>
            <p:nvPr/>
          </p:nvCxnSpPr>
          <p:spPr>
            <a:xfrm flipV="1">
              <a:off x="2513209" y="2000250"/>
              <a:ext cx="3657600" cy="3657600"/>
            </a:xfrm>
            <a:prstGeom prst="line">
              <a:avLst/>
            </a:prstGeom>
            <a:ln w="31750">
              <a:solidFill>
                <a:srgbClr val="003399"/>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864524" y="1552575"/>
              <a:ext cx="1145876" cy="523220"/>
            </a:xfrm>
            <a:prstGeom prst="rect">
              <a:avLst/>
            </a:prstGeom>
            <a:noFill/>
          </p:spPr>
          <p:txBody>
            <a:bodyPr wrap="square" rtlCol="0">
              <a:spAutoFit/>
            </a:bodyPr>
            <a:lstStyle/>
            <a:p>
              <a:r>
                <a:rPr lang="en-US" sz="2800" dirty="0">
                  <a:solidFill>
                    <a:srgbClr val="003399"/>
                  </a:solidFill>
                </a:rPr>
                <a:t>Y=PAE</a:t>
              </a:r>
            </a:p>
          </p:txBody>
        </p:sp>
        <p:cxnSp>
          <p:nvCxnSpPr>
            <p:cNvPr id="3" name="Straight Connector 2"/>
            <p:cNvCxnSpPr/>
            <p:nvPr/>
          </p:nvCxnSpPr>
          <p:spPr>
            <a:xfrm>
              <a:off x="4829175" y="3371850"/>
              <a:ext cx="0" cy="2295144"/>
            </a:xfrm>
            <a:prstGeom prst="line">
              <a:avLst/>
            </a:prstGeom>
            <a:ln>
              <a:solidFill>
                <a:srgbClr val="003399"/>
              </a:solidFill>
              <a:prstDash val="lgDash"/>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661501" y="5619750"/>
              <a:ext cx="605824" cy="523220"/>
            </a:xfrm>
            <a:prstGeom prst="rect">
              <a:avLst/>
            </a:prstGeom>
            <a:noFill/>
          </p:spPr>
          <p:txBody>
            <a:bodyPr wrap="square" rtlCol="0">
              <a:spAutoFit/>
            </a:bodyPr>
            <a:lstStyle/>
            <a:p>
              <a:r>
                <a:rPr lang="en-US" sz="2800" dirty="0">
                  <a:solidFill>
                    <a:srgbClr val="003399"/>
                  </a:solidFill>
                </a:rPr>
                <a:t>Y*</a:t>
              </a:r>
              <a:endParaRPr lang="en-US" sz="2800" dirty="0"/>
            </a:p>
          </p:txBody>
        </p:sp>
      </p:grpSp>
      <p:sp>
        <p:nvSpPr>
          <p:cNvPr id="9" name="TextBox 8"/>
          <p:cNvSpPr txBox="1"/>
          <p:nvPr/>
        </p:nvSpPr>
        <p:spPr>
          <a:xfrm>
            <a:off x="571500" y="5867400"/>
            <a:ext cx="8001000" cy="830997"/>
          </a:xfrm>
          <a:prstGeom prst="rect">
            <a:avLst/>
          </a:prstGeom>
          <a:noFill/>
        </p:spPr>
        <p:txBody>
          <a:bodyPr wrap="square" rtlCol="0">
            <a:spAutoFit/>
          </a:bodyPr>
          <a:lstStyle/>
          <a:p>
            <a:pPr algn="ctr"/>
            <a:r>
              <a:rPr lang="en-US" sz="2400" dirty="0">
                <a:solidFill>
                  <a:srgbClr val="CC0000"/>
                </a:solidFill>
              </a:rPr>
              <a:t>In the long run, Y=PAE and PAE cross at Y* (potential output) with prices adjusting to make Y=PAE happen at Y*</a:t>
            </a:r>
          </a:p>
        </p:txBody>
      </p:sp>
    </p:spTree>
    <p:extLst>
      <p:ext uri="{BB962C8B-B14F-4D97-AF65-F5344CB8AC3E}">
        <p14:creationId xmlns:p14="http://schemas.microsoft.com/office/powerpoint/2010/main" val="115939217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4174" y="220136"/>
            <a:ext cx="8808720" cy="584775"/>
          </a:xfrm>
          <a:prstGeom prst="rect">
            <a:avLst/>
          </a:prstGeom>
          <a:noFill/>
        </p:spPr>
        <p:txBody>
          <a:bodyPr wrap="square" rtlCol="0" anchor="ctr" anchorCtr="0">
            <a:spAutoFit/>
          </a:bodyPr>
          <a:lstStyle/>
          <a:p>
            <a:pPr algn="ctr"/>
            <a:r>
              <a:rPr lang="en-US" sz="3200" dirty="0">
                <a:solidFill>
                  <a:srgbClr val="003399"/>
                </a:solidFill>
              </a:rPr>
              <a:t>Moving to Long-Run Equilibrium Y*=normal output</a:t>
            </a:r>
          </a:p>
        </p:txBody>
      </p:sp>
      <p:grpSp>
        <p:nvGrpSpPr>
          <p:cNvPr id="10" name="Group 9"/>
          <p:cNvGrpSpPr/>
          <p:nvPr/>
        </p:nvGrpSpPr>
        <p:grpSpPr>
          <a:xfrm>
            <a:off x="1781175" y="1188720"/>
            <a:ext cx="7286625" cy="4706217"/>
            <a:chOff x="1781175" y="1436753"/>
            <a:chExt cx="7286625" cy="4706217"/>
          </a:xfrm>
        </p:grpSpPr>
        <p:grpSp>
          <p:nvGrpSpPr>
            <p:cNvPr id="5" name="Group 7"/>
            <p:cNvGrpSpPr/>
            <p:nvPr/>
          </p:nvGrpSpPr>
          <p:grpSpPr>
            <a:xfrm>
              <a:off x="2503683" y="1479059"/>
              <a:ext cx="4563867" cy="4663421"/>
              <a:chOff x="2346166" y="1202266"/>
              <a:chExt cx="4563867" cy="4663421"/>
            </a:xfrm>
          </p:grpSpPr>
          <p:cxnSp>
            <p:nvCxnSpPr>
              <p:cNvPr id="6" name="Straight Connector 5"/>
              <p:cNvCxnSpPr/>
              <p:nvPr/>
            </p:nvCxnSpPr>
            <p:spPr>
              <a:xfrm rot="5400000">
                <a:off x="243840" y="3304592"/>
                <a:ext cx="420624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357121" y="5393266"/>
                <a:ext cx="438912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466134" y="5342467"/>
                <a:ext cx="443899" cy="523220"/>
              </a:xfrm>
              <a:prstGeom prst="rect">
                <a:avLst/>
              </a:prstGeom>
              <a:noFill/>
            </p:spPr>
            <p:txBody>
              <a:bodyPr wrap="square" rtlCol="0">
                <a:spAutoFit/>
              </a:bodyPr>
              <a:lstStyle/>
              <a:p>
                <a:r>
                  <a:rPr lang="en-US" sz="2800" dirty="0"/>
                  <a:t>Y </a:t>
                </a:r>
              </a:p>
            </p:txBody>
          </p:sp>
        </p:grpSp>
        <p:cxnSp>
          <p:nvCxnSpPr>
            <p:cNvPr id="19" name="Straight Connector 18"/>
            <p:cNvCxnSpPr>
              <a:cxnSpLocks noChangeAspect="1"/>
            </p:cNvCxnSpPr>
            <p:nvPr/>
          </p:nvCxnSpPr>
          <p:spPr>
            <a:xfrm flipV="1">
              <a:off x="2514602" y="2352675"/>
              <a:ext cx="3818136" cy="2546770"/>
            </a:xfrm>
            <a:prstGeom prst="line">
              <a:avLst/>
            </a:prstGeom>
            <a:ln w="31750">
              <a:solidFill>
                <a:srgbClr val="003399"/>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6400800" y="2067582"/>
              <a:ext cx="2667000" cy="954107"/>
            </a:xfrm>
            <a:prstGeom prst="rect">
              <a:avLst/>
            </a:prstGeom>
            <a:noFill/>
          </p:spPr>
          <p:txBody>
            <a:bodyPr wrap="square" rtlCol="0">
              <a:spAutoFit/>
            </a:bodyPr>
            <a:lstStyle/>
            <a:p>
              <a:r>
                <a:rPr lang="en-US" sz="2800" dirty="0">
                  <a:solidFill>
                    <a:srgbClr val="003399"/>
                  </a:solidFill>
                </a:rPr>
                <a:t>PAE long-run</a:t>
              </a:r>
            </a:p>
            <a:p>
              <a:endParaRPr lang="en-US" sz="2800" dirty="0">
                <a:solidFill>
                  <a:srgbClr val="003399"/>
                </a:solidFill>
              </a:endParaRPr>
            </a:p>
          </p:txBody>
        </p:sp>
        <p:sp>
          <p:nvSpPr>
            <p:cNvPr id="27" name="TextBox 26"/>
            <p:cNvSpPr txBox="1"/>
            <p:nvPr/>
          </p:nvSpPr>
          <p:spPr>
            <a:xfrm>
              <a:off x="1781175" y="1436753"/>
              <a:ext cx="752475" cy="445635"/>
            </a:xfrm>
            <a:prstGeom prst="rect">
              <a:avLst/>
            </a:prstGeom>
            <a:noFill/>
          </p:spPr>
          <p:txBody>
            <a:bodyPr wrap="square" rtlCol="0">
              <a:spAutoFit/>
            </a:bodyPr>
            <a:lstStyle/>
            <a:p>
              <a:pPr>
                <a:lnSpc>
                  <a:spcPct val="80000"/>
                </a:lnSpc>
              </a:pPr>
              <a:r>
                <a:rPr lang="en-US" sz="2800" dirty="0"/>
                <a:t>PAE</a:t>
              </a:r>
            </a:p>
          </p:txBody>
        </p:sp>
        <p:cxnSp>
          <p:nvCxnSpPr>
            <p:cNvPr id="14" name="Straight Connector 13"/>
            <p:cNvCxnSpPr>
              <a:cxnSpLocks/>
            </p:cNvCxnSpPr>
            <p:nvPr/>
          </p:nvCxnSpPr>
          <p:spPr>
            <a:xfrm flipV="1">
              <a:off x="2513209" y="2000250"/>
              <a:ext cx="3657600" cy="3657600"/>
            </a:xfrm>
            <a:prstGeom prst="line">
              <a:avLst/>
            </a:prstGeom>
            <a:ln w="31750">
              <a:solidFill>
                <a:srgbClr val="003399"/>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864524" y="1552575"/>
              <a:ext cx="1145876" cy="523220"/>
            </a:xfrm>
            <a:prstGeom prst="rect">
              <a:avLst/>
            </a:prstGeom>
            <a:noFill/>
          </p:spPr>
          <p:txBody>
            <a:bodyPr wrap="square" rtlCol="0">
              <a:spAutoFit/>
            </a:bodyPr>
            <a:lstStyle/>
            <a:p>
              <a:r>
                <a:rPr lang="en-US" sz="2800" dirty="0">
                  <a:solidFill>
                    <a:srgbClr val="003399"/>
                  </a:solidFill>
                </a:rPr>
                <a:t>Y=PAE</a:t>
              </a:r>
            </a:p>
          </p:txBody>
        </p:sp>
        <p:cxnSp>
          <p:nvCxnSpPr>
            <p:cNvPr id="3" name="Straight Connector 2"/>
            <p:cNvCxnSpPr/>
            <p:nvPr/>
          </p:nvCxnSpPr>
          <p:spPr>
            <a:xfrm>
              <a:off x="4829175" y="3371850"/>
              <a:ext cx="0" cy="2295144"/>
            </a:xfrm>
            <a:prstGeom prst="line">
              <a:avLst/>
            </a:prstGeom>
            <a:ln>
              <a:solidFill>
                <a:srgbClr val="003399"/>
              </a:solidFill>
              <a:prstDash val="lgDash"/>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661501" y="5619750"/>
              <a:ext cx="605824" cy="523220"/>
            </a:xfrm>
            <a:prstGeom prst="rect">
              <a:avLst/>
            </a:prstGeom>
            <a:noFill/>
          </p:spPr>
          <p:txBody>
            <a:bodyPr wrap="square" rtlCol="0">
              <a:spAutoFit/>
            </a:bodyPr>
            <a:lstStyle/>
            <a:p>
              <a:r>
                <a:rPr lang="en-US" sz="2800" dirty="0">
                  <a:solidFill>
                    <a:srgbClr val="003399"/>
                  </a:solidFill>
                </a:rPr>
                <a:t>Y*</a:t>
              </a:r>
              <a:endParaRPr lang="en-US" sz="2800" dirty="0"/>
            </a:p>
          </p:txBody>
        </p:sp>
      </p:grpSp>
      <p:sp>
        <p:nvSpPr>
          <p:cNvPr id="9" name="TextBox 8"/>
          <p:cNvSpPr txBox="1"/>
          <p:nvPr/>
        </p:nvSpPr>
        <p:spPr>
          <a:xfrm>
            <a:off x="571500" y="5867400"/>
            <a:ext cx="8001000" cy="830997"/>
          </a:xfrm>
          <a:prstGeom prst="rect">
            <a:avLst/>
          </a:prstGeom>
          <a:noFill/>
        </p:spPr>
        <p:txBody>
          <a:bodyPr wrap="square" rtlCol="0">
            <a:spAutoFit/>
          </a:bodyPr>
          <a:lstStyle/>
          <a:p>
            <a:pPr algn="ctr"/>
            <a:r>
              <a:rPr lang="en-US" sz="2400" dirty="0">
                <a:solidFill>
                  <a:srgbClr val="CC0000"/>
                </a:solidFill>
              </a:rPr>
              <a:t>In short-run, PAE and Y=PAE cross at Y</a:t>
            </a:r>
            <a:r>
              <a:rPr lang="en-US" sz="2400" baseline="-25000" dirty="0">
                <a:solidFill>
                  <a:srgbClr val="CC0000"/>
                </a:solidFill>
              </a:rPr>
              <a:t>1</a:t>
            </a:r>
            <a:r>
              <a:rPr lang="en-US" sz="2400" dirty="0">
                <a:solidFill>
                  <a:srgbClr val="CC0000"/>
                </a:solidFill>
              </a:rPr>
              <a:t> (not necessarily Y*). </a:t>
            </a:r>
          </a:p>
          <a:p>
            <a:pPr algn="ctr"/>
            <a:r>
              <a:rPr lang="en-US" sz="2400" dirty="0">
                <a:solidFill>
                  <a:srgbClr val="CC0000"/>
                </a:solidFill>
              </a:rPr>
              <a:t>In the long run, prices adjust to shift PAE so they cross at Y*</a:t>
            </a:r>
          </a:p>
        </p:txBody>
      </p:sp>
      <p:cxnSp>
        <p:nvCxnSpPr>
          <p:cNvPr id="2" name="Straight Connector 1">
            <a:extLst>
              <a:ext uri="{FF2B5EF4-FFF2-40B4-BE49-F238E27FC236}">
                <a16:creationId xmlns:a16="http://schemas.microsoft.com/office/drawing/2014/main" id="{78FF18D5-9470-5736-7916-6B040EBD6414}"/>
              </a:ext>
            </a:extLst>
          </p:cNvPr>
          <p:cNvCxnSpPr>
            <a:cxnSpLocks noChangeAspect="1"/>
          </p:cNvCxnSpPr>
          <p:nvPr/>
        </p:nvCxnSpPr>
        <p:spPr>
          <a:xfrm flipV="1">
            <a:off x="2514602" y="2307632"/>
            <a:ext cx="3818136" cy="2546770"/>
          </a:xfrm>
          <a:prstGeom prst="line">
            <a:avLst/>
          </a:prstGeom>
          <a:ln w="31750">
            <a:solidFill>
              <a:srgbClr val="00863D"/>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59DD636-8B43-82FB-418C-BFB9256C3ABF}"/>
              </a:ext>
            </a:extLst>
          </p:cNvPr>
          <p:cNvCxnSpPr>
            <a:cxnSpLocks/>
          </p:cNvCxnSpPr>
          <p:nvPr/>
        </p:nvCxnSpPr>
        <p:spPr>
          <a:xfrm>
            <a:off x="4191000" y="3733800"/>
            <a:ext cx="0" cy="1715626"/>
          </a:xfrm>
          <a:prstGeom prst="line">
            <a:avLst/>
          </a:prstGeom>
          <a:ln>
            <a:solidFill>
              <a:srgbClr val="00863D"/>
            </a:solidFill>
            <a:prstDash val="lg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FFC47B09-8646-8FF2-55BB-8D5D48DF18FA}"/>
              </a:ext>
            </a:extLst>
          </p:cNvPr>
          <p:cNvSpPr txBox="1"/>
          <p:nvPr/>
        </p:nvSpPr>
        <p:spPr>
          <a:xfrm>
            <a:off x="3996930" y="5373800"/>
            <a:ext cx="605824" cy="523220"/>
          </a:xfrm>
          <a:prstGeom prst="rect">
            <a:avLst/>
          </a:prstGeom>
          <a:noFill/>
        </p:spPr>
        <p:txBody>
          <a:bodyPr wrap="square" rtlCol="0">
            <a:spAutoFit/>
          </a:bodyPr>
          <a:lstStyle/>
          <a:p>
            <a:r>
              <a:rPr lang="en-US" sz="2800" dirty="0">
                <a:solidFill>
                  <a:srgbClr val="00863D"/>
                </a:solidFill>
              </a:rPr>
              <a:t>Y</a:t>
            </a:r>
            <a:r>
              <a:rPr lang="en-US" sz="2800" baseline="-25000" dirty="0">
                <a:solidFill>
                  <a:srgbClr val="00863D"/>
                </a:solidFill>
              </a:rPr>
              <a:t>1</a:t>
            </a:r>
          </a:p>
        </p:txBody>
      </p:sp>
      <p:sp>
        <p:nvSpPr>
          <p:cNvPr id="17" name="TextBox 16">
            <a:extLst>
              <a:ext uri="{FF2B5EF4-FFF2-40B4-BE49-F238E27FC236}">
                <a16:creationId xmlns:a16="http://schemas.microsoft.com/office/drawing/2014/main" id="{23166699-7550-9F40-7904-AAFF8CA2CEDA}"/>
              </a:ext>
            </a:extLst>
          </p:cNvPr>
          <p:cNvSpPr txBox="1"/>
          <p:nvPr/>
        </p:nvSpPr>
        <p:spPr>
          <a:xfrm>
            <a:off x="6238871" y="2254848"/>
            <a:ext cx="2667000" cy="954107"/>
          </a:xfrm>
          <a:prstGeom prst="rect">
            <a:avLst/>
          </a:prstGeom>
          <a:noFill/>
        </p:spPr>
        <p:txBody>
          <a:bodyPr wrap="square" rtlCol="0">
            <a:spAutoFit/>
          </a:bodyPr>
          <a:lstStyle/>
          <a:p>
            <a:r>
              <a:rPr lang="en-US" sz="2800" dirty="0">
                <a:solidFill>
                  <a:srgbClr val="00863D"/>
                </a:solidFill>
              </a:rPr>
              <a:t>PAE short-run</a:t>
            </a:r>
          </a:p>
          <a:p>
            <a:endParaRPr lang="en-US" sz="2800" dirty="0">
              <a:solidFill>
                <a:srgbClr val="003399"/>
              </a:solidFill>
            </a:endParaRPr>
          </a:p>
        </p:txBody>
      </p:sp>
      <p:cxnSp>
        <p:nvCxnSpPr>
          <p:cNvPr id="18" name="Straight Arrow Connector 17">
            <a:extLst>
              <a:ext uri="{FF2B5EF4-FFF2-40B4-BE49-F238E27FC236}">
                <a16:creationId xmlns:a16="http://schemas.microsoft.com/office/drawing/2014/main" id="{881185AC-7F08-EC1B-3FC7-95D960CE2667}"/>
              </a:ext>
            </a:extLst>
          </p:cNvPr>
          <p:cNvCxnSpPr>
            <a:cxnSpLocks/>
          </p:cNvCxnSpPr>
          <p:nvPr/>
        </p:nvCxnSpPr>
        <p:spPr>
          <a:xfrm flipV="1">
            <a:off x="5853490" y="2438400"/>
            <a:ext cx="0" cy="208631"/>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557831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8600" y="411480"/>
            <a:ext cx="8458200" cy="6035040"/>
          </a:xfrm>
          <a:noFill/>
        </p:spPr>
        <p:txBody>
          <a:bodyPr tIns="0" bIns="0">
            <a:noAutofit/>
          </a:bodyPr>
          <a:lstStyle/>
          <a:p>
            <a:pPr marL="0" indent="0" algn="ctr">
              <a:spcBef>
                <a:spcPts val="1800"/>
              </a:spcBef>
              <a:buClr>
                <a:srgbClr val="0000FF"/>
              </a:buClr>
              <a:buNone/>
            </a:pPr>
            <a:r>
              <a:rPr lang="en-US" dirty="0">
                <a:solidFill>
                  <a:srgbClr val="003399"/>
                </a:solidFill>
              </a:rPr>
              <a:t>Output Determination in Short Run vs. Long-Run</a:t>
            </a:r>
          </a:p>
          <a:p>
            <a:pPr marL="365760" indent="-365760">
              <a:spcBef>
                <a:spcPts val="3000"/>
              </a:spcBef>
              <a:buClr>
                <a:srgbClr val="003399"/>
              </a:buClr>
            </a:pPr>
            <a:r>
              <a:rPr lang="en-US" sz="2800" dirty="0"/>
              <a:t>Output in the short run is determined by the intersection of the 45-degree line and the expenditure line = Keynesian analysis</a:t>
            </a:r>
          </a:p>
          <a:p>
            <a:pPr marL="365760" indent="-365760">
              <a:spcBef>
                <a:spcPts val="3000"/>
              </a:spcBef>
              <a:buClr>
                <a:srgbClr val="003399"/>
              </a:buClr>
            </a:pPr>
            <a:r>
              <a:rPr lang="en-US" sz="2800" dirty="0"/>
              <a:t>Output in the long run is equal to Y*: prices adjust to move the PAE curve so that PAE=Y happens at Y* = classical analysis</a:t>
            </a:r>
          </a:p>
          <a:p>
            <a:pPr marL="765810" lvl="1" indent="-365760">
              <a:spcBef>
                <a:spcPts val="3000"/>
              </a:spcBef>
              <a:buClr>
                <a:srgbClr val="003399"/>
              </a:buClr>
            </a:pPr>
            <a:r>
              <a:rPr lang="en-US" sz="2400" dirty="0"/>
              <a:t>Keynesian analysis looks trivial/absurd from a classical analysis where price is key mechanism of adjustment</a:t>
            </a:r>
          </a:p>
          <a:p>
            <a:pPr marL="765810" lvl="1" indent="-365760">
              <a:spcBef>
                <a:spcPts val="3000"/>
              </a:spcBef>
              <a:buClr>
                <a:srgbClr val="003399"/>
              </a:buClr>
            </a:pPr>
            <a:r>
              <a:rPr lang="en-US" sz="2400" dirty="0"/>
              <a:t>Keynesian analysis was a true paradigm shift in economic analysis</a:t>
            </a:r>
          </a:p>
        </p:txBody>
      </p:sp>
    </p:spTree>
    <p:extLst>
      <p:ext uri="{BB962C8B-B14F-4D97-AF65-F5344CB8AC3E}">
        <p14:creationId xmlns:p14="http://schemas.microsoft.com/office/powerpoint/2010/main" val="19182517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40080" y="411480"/>
            <a:ext cx="7863840" cy="6035040"/>
          </a:xfrm>
        </p:spPr>
        <p:txBody>
          <a:bodyPr/>
          <a:lstStyle/>
          <a:p>
            <a:pPr marL="571500" indent="-571500" algn="ctr">
              <a:lnSpc>
                <a:spcPct val="110000"/>
              </a:lnSpc>
              <a:spcBef>
                <a:spcPts val="1200"/>
              </a:spcBef>
              <a:buClr>
                <a:srgbClr val="FF0000"/>
              </a:buClr>
              <a:buNone/>
            </a:pPr>
            <a:endParaRPr lang="en-US" cap="small" dirty="0">
              <a:solidFill>
                <a:srgbClr val="FF0000"/>
              </a:solidFill>
            </a:endParaRPr>
          </a:p>
          <a:p>
            <a:pPr marL="0" algn="ctr">
              <a:buNone/>
            </a:pPr>
            <a:r>
              <a:rPr lang="en-US" cap="small" dirty="0">
                <a:solidFill>
                  <a:srgbClr val="CC0000"/>
                </a:solidFill>
              </a:rPr>
              <a:t>VI.  Shifts in the Expenditure Line</a:t>
            </a:r>
            <a:endParaRPr lang="en-US" sz="3200" i="1" cap="small" dirty="0">
              <a:solidFill>
                <a:srgbClr val="CC0000"/>
              </a:solidFill>
            </a:endParaRPr>
          </a:p>
        </p:txBody>
      </p:sp>
    </p:spTree>
    <p:extLst>
      <p:ext uri="{BB962C8B-B14F-4D97-AF65-F5344CB8AC3E}">
        <p14:creationId xmlns:p14="http://schemas.microsoft.com/office/powerpoint/2010/main" val="69846141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40080" y="411480"/>
            <a:ext cx="7955280" cy="6035040"/>
          </a:xfrm>
          <a:noFill/>
        </p:spPr>
        <p:txBody>
          <a:bodyPr tIns="0" bIns="0">
            <a:noAutofit/>
          </a:bodyPr>
          <a:lstStyle/>
          <a:p>
            <a:pPr marL="0" indent="0" algn="ctr">
              <a:spcBef>
                <a:spcPts val="1800"/>
              </a:spcBef>
              <a:buClr>
                <a:srgbClr val="0000FF"/>
              </a:buClr>
              <a:buNone/>
            </a:pPr>
            <a:r>
              <a:rPr lang="en-US" sz="3150" dirty="0">
                <a:solidFill>
                  <a:srgbClr val="003399"/>
                </a:solidFill>
              </a:rPr>
              <a:t>Crucial Determinant of Short-Run Fluctuations:  Shifts in the Expenditure Line</a:t>
            </a:r>
          </a:p>
          <a:p>
            <a:pPr marL="365760" indent="-365760">
              <a:spcBef>
                <a:spcPts val="3000"/>
              </a:spcBef>
              <a:buClr>
                <a:srgbClr val="003399"/>
              </a:buClr>
            </a:pPr>
            <a:r>
              <a:rPr lang="en-US" sz="2800" dirty="0"/>
              <a:t>Expenditure line (PAE) shows how planned spending varies with output.</a:t>
            </a:r>
          </a:p>
          <a:p>
            <a:pPr marL="365760" indent="-365760">
              <a:spcBef>
                <a:spcPts val="2400"/>
              </a:spcBef>
              <a:buClr>
                <a:srgbClr val="003399"/>
              </a:buClr>
            </a:pPr>
            <a:r>
              <a:rPr lang="en-US" sz="2800" dirty="0"/>
              <a:t>Anything that changes planned spending </a:t>
            </a:r>
            <a:r>
              <a:rPr lang="en-US" sz="2800" b="1" i="1" dirty="0">
                <a:solidFill>
                  <a:srgbClr val="CC0000"/>
                </a:solidFill>
              </a:rPr>
              <a:t>other</a:t>
            </a:r>
            <a:r>
              <a:rPr lang="en-US" sz="2800" dirty="0"/>
              <a:t> than output, will shift the curve.</a:t>
            </a:r>
          </a:p>
          <a:p>
            <a:pPr marL="365760" indent="-365760">
              <a:spcBef>
                <a:spcPts val="2400"/>
              </a:spcBef>
              <a:buClr>
                <a:srgbClr val="003399"/>
              </a:buClr>
            </a:pPr>
            <a:r>
              <a:rPr lang="en-US" sz="2800" dirty="0"/>
              <a:t>If the expenditure line shifts, short-run equilibrium output will change.</a:t>
            </a:r>
            <a:endParaRPr lang="en-US" sz="2800" dirty="0">
              <a:solidFill>
                <a:srgbClr val="CC0000"/>
              </a:solidFill>
            </a:endParaRPr>
          </a:p>
        </p:txBody>
      </p:sp>
    </p:spTree>
    <p:extLst>
      <p:ext uri="{BB962C8B-B14F-4D97-AF65-F5344CB8AC3E}">
        <p14:creationId xmlns:p14="http://schemas.microsoft.com/office/powerpoint/2010/main" val="258063984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Content Placeholder 4"/>
              <p:cNvSpPr>
                <a:spLocks noGrp="1"/>
              </p:cNvSpPr>
              <p:nvPr>
                <p:ph idx="1"/>
              </p:nvPr>
            </p:nvSpPr>
            <p:spPr>
              <a:xfrm>
                <a:off x="640080" y="411480"/>
                <a:ext cx="7863840" cy="6035040"/>
              </a:xfrm>
              <a:noFill/>
            </p:spPr>
            <p:txBody>
              <a:bodyPr tIns="0" bIns="0">
                <a:noAutofit/>
              </a:bodyPr>
              <a:lstStyle/>
              <a:p>
                <a:pPr marL="0" indent="0" algn="ctr">
                  <a:spcBef>
                    <a:spcPts val="1800"/>
                  </a:spcBef>
                  <a:buClr>
                    <a:srgbClr val="0000FF"/>
                  </a:buClr>
                  <a:buNone/>
                </a:pPr>
                <a:r>
                  <a:rPr lang="en-US" dirty="0">
                    <a:solidFill>
                      <a:srgbClr val="003399"/>
                    </a:solidFill>
                  </a:rPr>
                  <a:t>Example:  A Fall in Autonomous Consumption</a:t>
                </a:r>
              </a:p>
              <a:p>
                <a:pPr marL="0" indent="0" algn="ctr">
                  <a:spcBef>
                    <a:spcPts val="2400"/>
                  </a:spcBef>
                  <a:buClr>
                    <a:srgbClr val="003399"/>
                  </a:buClr>
                  <a:buNone/>
                </a:pPr>
                <a:r>
                  <a:rPr lang="en-US" sz="2800" dirty="0"/>
                  <a:t>C =  </a:t>
                </a:r>
                <a14:m>
                  <m:oMath xmlns:m="http://schemas.openxmlformats.org/officeDocument/2006/math">
                    <m:acc>
                      <m:accPr>
                        <m:chr m:val="̅"/>
                        <m:ctrlPr>
                          <a:rPr lang="en-US" sz="2800" i="1" dirty="0">
                            <a:latin typeface="Cambria Math" panose="02040503050406030204" pitchFamily="18" charset="0"/>
                          </a:rPr>
                        </m:ctrlPr>
                      </m:accPr>
                      <m:e>
                        <m:r>
                          <m:rPr>
                            <m:sty m:val="p"/>
                          </m:rPr>
                          <a:rPr lang="en-US" sz="2800" dirty="0">
                            <a:latin typeface="Cambria Math" panose="02040503050406030204" pitchFamily="18" charset="0"/>
                          </a:rPr>
                          <m:t>C</m:t>
                        </m:r>
                      </m:e>
                    </m:acc>
                  </m:oMath>
                </a14:m>
                <a:r>
                  <a:rPr lang="en-US" sz="2800" dirty="0"/>
                  <a:t>  + c·(Y−T)</a:t>
                </a:r>
              </a:p>
              <a:p>
                <a:pPr marL="365760" indent="-365760">
                  <a:spcBef>
                    <a:spcPts val="2400"/>
                  </a:spcBef>
                  <a:buClr>
                    <a:srgbClr val="003399"/>
                  </a:buClr>
                </a:pPr>
                <a:r>
                  <a:rPr lang="en-US" sz="2800" dirty="0"/>
                  <a:t>A fall in consumption </a:t>
                </a:r>
                <a:r>
                  <a:rPr lang="en-US" sz="2800" b="1" i="1" dirty="0">
                    <a:solidFill>
                      <a:srgbClr val="CC0000"/>
                    </a:solidFill>
                  </a:rPr>
                  <a:t>not</a:t>
                </a:r>
                <a:r>
                  <a:rPr lang="en-US" sz="2800" dirty="0"/>
                  <a:t> caused by a fall in output.</a:t>
                </a:r>
              </a:p>
              <a:p>
                <a:pPr marL="365760" indent="-365760">
                  <a:spcBef>
                    <a:spcPts val="2400"/>
                  </a:spcBef>
                  <a:buClr>
                    <a:srgbClr val="003399"/>
                  </a:buClr>
                </a:pPr>
                <a:r>
                  <a:rPr lang="en-US" sz="2800" dirty="0"/>
                  <a:t>A decline in the intercept of the consumption function (</a:t>
                </a:r>
                <a14:m>
                  <m:oMath xmlns:m="http://schemas.openxmlformats.org/officeDocument/2006/math">
                    <m:acc>
                      <m:accPr>
                        <m:chr m:val="̅"/>
                        <m:ctrlPr>
                          <a:rPr lang="en-US" sz="2800" i="1" dirty="0">
                            <a:latin typeface="Cambria Math" panose="02040503050406030204" pitchFamily="18" charset="0"/>
                          </a:rPr>
                        </m:ctrlPr>
                      </m:accPr>
                      <m:e>
                        <m:r>
                          <m:rPr>
                            <m:sty m:val="p"/>
                          </m:rPr>
                          <a:rPr lang="en-US" sz="2800" dirty="0">
                            <a:latin typeface="Cambria Math" panose="02040503050406030204" pitchFamily="18" charset="0"/>
                          </a:rPr>
                          <m:t>C</m:t>
                        </m:r>
                      </m:e>
                    </m:acc>
                  </m:oMath>
                </a14:m>
                <a:r>
                  <a:rPr lang="en-US" sz="2800" dirty="0"/>
                  <a:t>).</a:t>
                </a:r>
              </a:p>
              <a:p>
                <a:pPr marL="365760" indent="-365760">
                  <a:spcBef>
                    <a:spcPts val="2400"/>
                  </a:spcBef>
                  <a:buClr>
                    <a:srgbClr val="003399"/>
                  </a:buClr>
                </a:pPr>
                <a:r>
                  <a:rPr lang="en-US" sz="2800" dirty="0"/>
                  <a:t>It reduces planned aggregate expenditure at a given level of Y.</a:t>
                </a:r>
              </a:p>
              <a:p>
                <a:pPr marL="365760" indent="-365760">
                  <a:spcBef>
                    <a:spcPts val="2400"/>
                  </a:spcBef>
                  <a:buClr>
                    <a:srgbClr val="003399"/>
                  </a:buClr>
                </a:pPr>
                <a:endParaRPr lang="en-US" sz="2800" dirty="0">
                  <a:solidFill>
                    <a:srgbClr val="CC0000"/>
                  </a:solidFill>
                </a:endParaRPr>
              </a:p>
            </p:txBody>
          </p:sp>
        </mc:Choice>
        <mc:Fallback xmlns="">
          <p:sp>
            <p:nvSpPr>
              <p:cNvPr id="5" name="Content Placeholder 4"/>
              <p:cNvSpPr>
                <a:spLocks noGrp="1" noRot="1" noChangeAspect="1" noMove="1" noResize="1" noEditPoints="1" noAdjustHandles="1" noChangeArrowheads="1" noChangeShapeType="1" noTextEdit="1"/>
              </p:cNvSpPr>
              <p:nvPr>
                <p:ph idx="1"/>
              </p:nvPr>
            </p:nvSpPr>
            <p:spPr>
              <a:xfrm>
                <a:off x="640080" y="411480"/>
                <a:ext cx="7863840" cy="6035040"/>
              </a:xfrm>
              <a:blipFill>
                <a:blip r:embed="rId3"/>
                <a:stretch>
                  <a:fillRect l="-1452" t="-2101" r="-806"/>
                </a:stretch>
              </a:blipFill>
            </p:spPr>
            <p:txBody>
              <a:bodyPr/>
              <a:lstStyle/>
              <a:p>
                <a:r>
                  <a:rPr lang="en-US">
                    <a:noFill/>
                  </a:rPr>
                  <a:t> </a:t>
                </a:r>
              </a:p>
            </p:txBody>
          </p:sp>
        </mc:Fallback>
      </mc:AlternateContent>
    </p:spTree>
    <p:extLst>
      <p:ext uri="{BB962C8B-B14F-4D97-AF65-F5344CB8AC3E}">
        <p14:creationId xmlns:p14="http://schemas.microsoft.com/office/powerpoint/2010/main" val="405134143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0080" y="362861"/>
            <a:ext cx="7863840" cy="553998"/>
          </a:xfrm>
          <a:prstGeom prst="rect">
            <a:avLst/>
          </a:prstGeom>
          <a:noFill/>
        </p:spPr>
        <p:txBody>
          <a:bodyPr wrap="square" rtlCol="0" anchor="ctr" anchorCtr="0">
            <a:spAutoFit/>
          </a:bodyPr>
          <a:lstStyle/>
          <a:p>
            <a:pPr algn="ctr"/>
            <a:r>
              <a:rPr lang="en-US" sz="3000" dirty="0">
                <a:solidFill>
                  <a:srgbClr val="003399"/>
                </a:solidFill>
              </a:rPr>
              <a:t>Great Crash of the Stock Market in October 1929</a:t>
            </a:r>
          </a:p>
        </p:txBody>
      </p:sp>
      <p:sp>
        <p:nvSpPr>
          <p:cNvPr id="18" name="TextBox 17"/>
          <p:cNvSpPr txBox="1"/>
          <p:nvPr/>
        </p:nvSpPr>
        <p:spPr>
          <a:xfrm>
            <a:off x="594360" y="5993442"/>
            <a:ext cx="7955280" cy="369332"/>
          </a:xfrm>
          <a:prstGeom prst="rect">
            <a:avLst/>
          </a:prstGeom>
          <a:noFill/>
        </p:spPr>
        <p:txBody>
          <a:bodyPr wrap="square" rtlCol="0" anchor="ctr">
            <a:spAutoFit/>
          </a:bodyPr>
          <a:lstStyle/>
          <a:p>
            <a:r>
              <a:rPr lang="en-US" dirty="0">
                <a:solidFill>
                  <a:srgbClr val="CC0000"/>
                </a:solidFill>
              </a:rPr>
              <a:t>Source:  Federal Reserve Bank of St. Louis, FRED.</a:t>
            </a:r>
          </a:p>
        </p:txBody>
      </p:sp>
      <p:graphicFrame>
        <p:nvGraphicFramePr>
          <p:cNvPr id="20" name="Chart 19"/>
          <p:cNvGraphicFramePr>
            <a:graphicFrameLocks noGrp="1"/>
          </p:cNvGraphicFramePr>
          <p:nvPr>
            <p:extLst>
              <p:ext uri="{D42A27DB-BD31-4B8C-83A1-F6EECF244321}">
                <p14:modId xmlns:p14="http://schemas.microsoft.com/office/powerpoint/2010/main" val="1555149877"/>
              </p:ext>
            </p:extLst>
          </p:nvPr>
        </p:nvGraphicFramePr>
        <p:xfrm>
          <a:off x="1280160" y="1188720"/>
          <a:ext cx="6583680" cy="4206240"/>
        </p:xfrm>
        <a:graphic>
          <a:graphicData uri="http://schemas.openxmlformats.org/drawingml/2006/chart">
            <c:chart xmlns:c="http://schemas.openxmlformats.org/drawingml/2006/chart" xmlns:r="http://schemas.openxmlformats.org/officeDocument/2006/relationships" r:id="rId2"/>
          </a:graphicData>
        </a:graphic>
      </p:graphicFrame>
      <p:cxnSp>
        <p:nvCxnSpPr>
          <p:cNvPr id="11" name="Straight Connector 10"/>
          <p:cNvCxnSpPr/>
          <p:nvPr/>
        </p:nvCxnSpPr>
        <p:spPr>
          <a:xfrm flipH="1">
            <a:off x="6048375" y="1381125"/>
            <a:ext cx="0" cy="3300984"/>
          </a:xfrm>
          <a:prstGeom prst="line">
            <a:avLst/>
          </a:prstGeom>
          <a:ln w="12700">
            <a:solidFill>
              <a:srgbClr val="CC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555056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40080" y="411480"/>
            <a:ext cx="7863840" cy="6035040"/>
          </a:xfrm>
          <a:noFill/>
        </p:spPr>
        <p:txBody>
          <a:bodyPr tIns="0" bIns="0">
            <a:noAutofit/>
          </a:bodyPr>
          <a:lstStyle/>
          <a:p>
            <a:pPr marL="0" indent="0" algn="ctr">
              <a:spcBef>
                <a:spcPts val="1800"/>
              </a:spcBef>
              <a:buClr>
                <a:srgbClr val="0000FF"/>
              </a:buClr>
              <a:buNone/>
            </a:pPr>
            <a:r>
              <a:rPr lang="en-US" sz="3000" dirty="0">
                <a:solidFill>
                  <a:srgbClr val="003399"/>
                </a:solidFill>
              </a:rPr>
              <a:t>Why Might a Fall in Stock Prices Reduce Consumer Spending (at a Given Level of Output)?</a:t>
            </a:r>
          </a:p>
          <a:p>
            <a:pPr marL="365760" indent="-365760">
              <a:spcBef>
                <a:spcPts val="3000"/>
              </a:spcBef>
              <a:buClr>
                <a:srgbClr val="003399"/>
              </a:buClr>
            </a:pPr>
            <a:r>
              <a:rPr lang="en-US" sz="2800" dirty="0"/>
              <a:t>Reduction in wealth makes consumers feel poorer.</a:t>
            </a:r>
          </a:p>
          <a:p>
            <a:pPr marL="365760" indent="-365760">
              <a:spcBef>
                <a:spcPts val="2400"/>
              </a:spcBef>
              <a:buClr>
                <a:srgbClr val="003399"/>
              </a:buClr>
            </a:pPr>
            <a:r>
              <a:rPr lang="en-US" sz="2800" dirty="0"/>
              <a:t>Fall in stock prices makes consumers pessimistic (lowers consumer confidence).</a:t>
            </a:r>
          </a:p>
          <a:p>
            <a:pPr marL="365760" indent="-365760">
              <a:spcBef>
                <a:spcPts val="2400"/>
              </a:spcBef>
              <a:buClr>
                <a:srgbClr val="003399"/>
              </a:buClr>
            </a:pPr>
            <a:r>
              <a:rPr lang="en-US" sz="2800" dirty="0"/>
              <a:t>Stock price volatility causes uncertainty and leads to “wait and see” behavior.</a:t>
            </a:r>
          </a:p>
        </p:txBody>
      </p:sp>
    </p:spTree>
    <p:extLst>
      <p:ext uri="{BB962C8B-B14F-4D97-AF65-F5344CB8AC3E}">
        <p14:creationId xmlns:p14="http://schemas.microsoft.com/office/powerpoint/2010/main" val="176328090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0080" y="132029"/>
            <a:ext cx="7863840" cy="1015663"/>
          </a:xfrm>
          <a:prstGeom prst="rect">
            <a:avLst/>
          </a:prstGeom>
          <a:noFill/>
        </p:spPr>
        <p:txBody>
          <a:bodyPr wrap="square" rtlCol="0" anchor="ctr" anchorCtr="0">
            <a:spAutoFit/>
          </a:bodyPr>
          <a:lstStyle/>
          <a:p>
            <a:pPr algn="ctr"/>
            <a:r>
              <a:rPr lang="en-US" sz="3000" dirty="0">
                <a:solidFill>
                  <a:srgbClr val="003399"/>
                </a:solidFill>
              </a:rPr>
              <a:t>The Collapse of Consumer Spending in 1929-30 relative to pre-crash September 1929</a:t>
            </a:r>
          </a:p>
        </p:txBody>
      </p:sp>
      <p:pic>
        <p:nvPicPr>
          <p:cNvPr id="17"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0000"/>
                    </a14:imgEffect>
                  </a14:imgLayer>
                </a14:imgProps>
              </a:ext>
              <a:ext uri="{28A0092B-C50C-407E-A947-70E740481C1C}">
                <a14:useLocalDpi xmlns:a14="http://schemas.microsoft.com/office/drawing/2010/main" val="0"/>
              </a:ext>
            </a:extLst>
          </a:blip>
          <a:srcRect/>
          <a:stretch>
            <a:fillRect/>
          </a:stretch>
        </p:blipFill>
        <p:spPr bwMode="auto">
          <a:xfrm>
            <a:off x="751523" y="1219200"/>
            <a:ext cx="7640955" cy="34644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40080" y="4881850"/>
            <a:ext cx="7909560" cy="1785104"/>
          </a:xfrm>
          <a:prstGeom prst="rect">
            <a:avLst/>
          </a:prstGeom>
          <a:noFill/>
        </p:spPr>
        <p:txBody>
          <a:bodyPr wrap="square" rtlCol="0" anchor="ctr">
            <a:spAutoFit/>
          </a:bodyPr>
          <a:lstStyle/>
          <a:p>
            <a:r>
              <a:rPr lang="en-US" sz="2200" dirty="0">
                <a:solidFill>
                  <a:srgbClr val="CC0000"/>
                </a:solidFill>
              </a:rPr>
              <a:t>Source:  Christina Romer, “</a:t>
            </a:r>
            <a:r>
              <a:rPr lang="en-US" sz="2200" dirty="0">
                <a:solidFill>
                  <a:srgbClr val="CC0000"/>
                </a:solidFill>
                <a:hlinkClick r:id="rId4"/>
              </a:rPr>
              <a:t>The Great Crash and the Onset of the Great Depression</a:t>
            </a:r>
            <a:r>
              <a:rPr lang="en-US" sz="2200" dirty="0">
                <a:solidFill>
                  <a:srgbClr val="CC0000"/>
                </a:solidFill>
              </a:rPr>
              <a:t>.” Crash led to immediate collapse in demand for durable goods (like autos, furniture) but not everyday necessities like groceries. Collapse in demand then led to collapse in production. </a:t>
            </a:r>
          </a:p>
        </p:txBody>
      </p:sp>
    </p:spTree>
    <p:extLst>
      <p:ext uri="{BB962C8B-B14F-4D97-AF65-F5344CB8AC3E}">
        <p14:creationId xmlns:p14="http://schemas.microsoft.com/office/powerpoint/2010/main" val="29652627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40080" y="152400"/>
            <a:ext cx="7863840" cy="6035040"/>
          </a:xfrm>
          <a:noFill/>
        </p:spPr>
        <p:txBody>
          <a:bodyPr tIns="0" bIns="0">
            <a:noAutofit/>
          </a:bodyPr>
          <a:lstStyle/>
          <a:p>
            <a:pPr marL="0" indent="0" algn="ctr">
              <a:spcBef>
                <a:spcPts val="1800"/>
              </a:spcBef>
              <a:buClr>
                <a:srgbClr val="0000FF"/>
              </a:buClr>
              <a:buNone/>
            </a:pPr>
            <a:r>
              <a:rPr lang="en-US" dirty="0">
                <a:solidFill>
                  <a:srgbClr val="003399"/>
                </a:solidFill>
              </a:rPr>
              <a:t>Unemployment and Well-being</a:t>
            </a:r>
          </a:p>
          <a:p>
            <a:pPr marL="0" indent="0">
              <a:spcBef>
                <a:spcPts val="2400"/>
              </a:spcBef>
              <a:buClr>
                <a:srgbClr val="003399"/>
              </a:buClr>
              <a:buNone/>
            </a:pPr>
            <a:r>
              <a:rPr lang="en-US" sz="2800" dirty="0"/>
              <a:t>Unemployment has negative impacts on the unemployed over and beyond economic income loss</a:t>
            </a:r>
          </a:p>
          <a:p>
            <a:pPr marL="365760" indent="-365760">
              <a:spcBef>
                <a:spcPts val="2400"/>
              </a:spcBef>
              <a:buClr>
                <a:srgbClr val="003399"/>
              </a:buClr>
            </a:pPr>
            <a:r>
              <a:rPr lang="en-US" sz="2800" dirty="0"/>
              <a:t>Self-reported happiness/satisfaction/self-esteem drops sharply upon becoming unemployed</a:t>
            </a:r>
          </a:p>
          <a:p>
            <a:pPr marL="365760" indent="-365760">
              <a:spcBef>
                <a:spcPts val="2400"/>
              </a:spcBef>
              <a:buClr>
                <a:srgbClr val="003399"/>
              </a:buClr>
            </a:pPr>
            <a:r>
              <a:rPr lang="en-US" sz="2800" dirty="0"/>
              <a:t>Unemployment associated with higher levels of depression and anxiety, more medications, and more physician visits (</a:t>
            </a:r>
            <a:r>
              <a:rPr lang="en-US" sz="2800" dirty="0">
                <a:hlinkClick r:id="rId3"/>
              </a:rPr>
              <a:t>Linn et al. 1985</a:t>
            </a:r>
            <a:r>
              <a:rPr lang="en-US" sz="2800" dirty="0"/>
              <a:t>)</a:t>
            </a:r>
          </a:p>
          <a:p>
            <a:pPr marL="365760" indent="-365760">
              <a:spcBef>
                <a:spcPts val="2400"/>
              </a:spcBef>
              <a:buClr>
                <a:srgbClr val="003399"/>
              </a:buClr>
            </a:pPr>
            <a:r>
              <a:rPr lang="en-US" sz="2800" dirty="0"/>
              <a:t>Half of American households don’t have any savings at hand to cushion blow from lost earnings</a:t>
            </a:r>
          </a:p>
          <a:p>
            <a:pPr marL="765810" lvl="1" indent="-365760">
              <a:spcBef>
                <a:spcPts val="2400"/>
              </a:spcBef>
              <a:buClr>
                <a:srgbClr val="003399"/>
              </a:buClr>
            </a:pPr>
            <a:r>
              <a:rPr lang="en-US" sz="2400" dirty="0"/>
              <a:t>Liquid wealth is safety against economic “shocks”</a:t>
            </a:r>
          </a:p>
        </p:txBody>
      </p:sp>
    </p:spTree>
    <p:extLst>
      <p:ext uri="{BB962C8B-B14F-4D97-AF65-F5344CB8AC3E}">
        <p14:creationId xmlns:p14="http://schemas.microsoft.com/office/powerpoint/2010/main" val="244016384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p:cNvSpPr txBox="1"/>
              <p:nvPr/>
            </p:nvSpPr>
            <p:spPr>
              <a:xfrm>
                <a:off x="640080" y="347472"/>
                <a:ext cx="7863840" cy="584775"/>
              </a:xfrm>
              <a:prstGeom prst="rect">
                <a:avLst/>
              </a:prstGeom>
              <a:noFill/>
            </p:spPr>
            <p:txBody>
              <a:bodyPr wrap="square" rtlCol="0" anchor="ctr" anchorCtr="0">
                <a:spAutoFit/>
              </a:bodyPr>
              <a:lstStyle/>
              <a:p>
                <a:pPr algn="ctr"/>
                <a:r>
                  <a:rPr lang="en-US" sz="3200" dirty="0">
                    <a:solidFill>
                      <a:srgbClr val="003399"/>
                    </a:solidFill>
                  </a:rPr>
                  <a:t>A Fall in Autonomous Consumption </a:t>
                </a:r>
                <a:r>
                  <a:rPr lang="en-US" sz="3200" dirty="0"/>
                  <a:t> </a:t>
                </a:r>
                <a14:m>
                  <m:oMath xmlns:m="http://schemas.openxmlformats.org/officeDocument/2006/math">
                    <m:acc>
                      <m:accPr>
                        <m:chr m:val="̅"/>
                        <m:ctrlPr>
                          <a:rPr lang="en-US" sz="3200" i="1" dirty="0" smtClean="0">
                            <a:solidFill>
                              <a:schemeClr val="tx2"/>
                            </a:solidFill>
                            <a:latin typeface="Cambria Math" panose="02040503050406030204" pitchFamily="18" charset="0"/>
                          </a:rPr>
                        </m:ctrlPr>
                      </m:accPr>
                      <m:e>
                        <m:r>
                          <m:rPr>
                            <m:sty m:val="p"/>
                          </m:rPr>
                          <a:rPr lang="en-US" sz="3200" dirty="0">
                            <a:solidFill>
                              <a:schemeClr val="tx2"/>
                            </a:solidFill>
                            <a:latin typeface="Cambria Math" panose="02040503050406030204" pitchFamily="18" charset="0"/>
                          </a:rPr>
                          <m:t>C</m:t>
                        </m:r>
                      </m:e>
                    </m:acc>
                  </m:oMath>
                </a14:m>
                <a:r>
                  <a:rPr lang="en-US" sz="3200" dirty="0"/>
                  <a:t> </a:t>
                </a:r>
                <a:endParaRPr lang="en-US" sz="3200" dirty="0">
                  <a:solidFill>
                    <a:srgbClr val="003399"/>
                  </a:solidFill>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640080" y="347472"/>
                <a:ext cx="7863840" cy="584775"/>
              </a:xfrm>
              <a:prstGeom prst="rect">
                <a:avLst/>
              </a:prstGeom>
              <a:blipFill>
                <a:blip r:embed="rId2"/>
                <a:stretch>
                  <a:fillRect t="-12766" b="-31915"/>
                </a:stretch>
              </a:blipFill>
            </p:spPr>
            <p:txBody>
              <a:bodyPr/>
              <a:lstStyle/>
              <a:p>
                <a:r>
                  <a:rPr lang="en-US">
                    <a:noFill/>
                  </a:rPr>
                  <a:t> </a:t>
                </a:r>
              </a:p>
            </p:txBody>
          </p:sp>
        </mc:Fallback>
      </mc:AlternateContent>
      <p:grpSp>
        <p:nvGrpSpPr>
          <p:cNvPr id="10" name="Group 9"/>
          <p:cNvGrpSpPr/>
          <p:nvPr/>
        </p:nvGrpSpPr>
        <p:grpSpPr>
          <a:xfrm>
            <a:off x="1781175" y="1188720"/>
            <a:ext cx="5381625" cy="4706217"/>
            <a:chOff x="1781175" y="1436753"/>
            <a:chExt cx="5381625" cy="4706217"/>
          </a:xfrm>
        </p:grpSpPr>
        <p:grpSp>
          <p:nvGrpSpPr>
            <p:cNvPr id="5" name="Group 7"/>
            <p:cNvGrpSpPr/>
            <p:nvPr/>
          </p:nvGrpSpPr>
          <p:grpSpPr>
            <a:xfrm>
              <a:off x="2503683" y="1479059"/>
              <a:ext cx="4563867" cy="4663421"/>
              <a:chOff x="2346166" y="1202266"/>
              <a:chExt cx="4563867" cy="4663421"/>
            </a:xfrm>
          </p:grpSpPr>
          <p:cxnSp>
            <p:nvCxnSpPr>
              <p:cNvPr id="6" name="Straight Connector 5"/>
              <p:cNvCxnSpPr/>
              <p:nvPr/>
            </p:nvCxnSpPr>
            <p:spPr>
              <a:xfrm rot="5400000">
                <a:off x="243840" y="3304592"/>
                <a:ext cx="420624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357121" y="5393266"/>
                <a:ext cx="438912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466134" y="5342467"/>
                <a:ext cx="443899" cy="523220"/>
              </a:xfrm>
              <a:prstGeom prst="rect">
                <a:avLst/>
              </a:prstGeom>
              <a:noFill/>
            </p:spPr>
            <p:txBody>
              <a:bodyPr wrap="square" rtlCol="0">
                <a:spAutoFit/>
              </a:bodyPr>
              <a:lstStyle/>
              <a:p>
                <a:r>
                  <a:rPr lang="en-US" sz="2800" dirty="0"/>
                  <a:t>Y </a:t>
                </a:r>
              </a:p>
            </p:txBody>
          </p:sp>
        </p:grpSp>
        <p:cxnSp>
          <p:nvCxnSpPr>
            <p:cNvPr id="19" name="Straight Connector 18"/>
            <p:cNvCxnSpPr>
              <a:cxnSpLocks noChangeAspect="1"/>
            </p:cNvCxnSpPr>
            <p:nvPr/>
          </p:nvCxnSpPr>
          <p:spPr>
            <a:xfrm flipV="1">
              <a:off x="2514602" y="2349463"/>
              <a:ext cx="3818136" cy="2546770"/>
            </a:xfrm>
            <a:prstGeom prst="line">
              <a:avLst/>
            </a:prstGeom>
            <a:ln w="31750">
              <a:solidFill>
                <a:srgbClr val="003399"/>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6286501" y="2029480"/>
              <a:ext cx="876299" cy="523220"/>
            </a:xfrm>
            <a:prstGeom prst="rect">
              <a:avLst/>
            </a:prstGeom>
            <a:noFill/>
          </p:spPr>
          <p:txBody>
            <a:bodyPr wrap="square" rtlCol="0">
              <a:spAutoFit/>
            </a:bodyPr>
            <a:lstStyle/>
            <a:p>
              <a:r>
                <a:rPr lang="en-US" sz="2800" dirty="0">
                  <a:solidFill>
                    <a:srgbClr val="003399"/>
                  </a:solidFill>
                </a:rPr>
                <a:t>PAE</a:t>
              </a:r>
              <a:r>
                <a:rPr lang="en-US" sz="2800" baseline="-25000" dirty="0">
                  <a:solidFill>
                    <a:srgbClr val="003399"/>
                  </a:solidFill>
                </a:rPr>
                <a:t>1</a:t>
              </a:r>
              <a:endParaRPr lang="en-US" sz="2800" dirty="0">
                <a:solidFill>
                  <a:srgbClr val="003399"/>
                </a:solidFill>
              </a:endParaRPr>
            </a:p>
          </p:txBody>
        </p:sp>
        <p:sp>
          <p:nvSpPr>
            <p:cNvPr id="27" name="TextBox 26"/>
            <p:cNvSpPr txBox="1"/>
            <p:nvPr/>
          </p:nvSpPr>
          <p:spPr>
            <a:xfrm>
              <a:off x="1781175" y="1436753"/>
              <a:ext cx="752475" cy="445635"/>
            </a:xfrm>
            <a:prstGeom prst="rect">
              <a:avLst/>
            </a:prstGeom>
            <a:noFill/>
          </p:spPr>
          <p:txBody>
            <a:bodyPr wrap="square" rtlCol="0">
              <a:spAutoFit/>
            </a:bodyPr>
            <a:lstStyle/>
            <a:p>
              <a:pPr>
                <a:lnSpc>
                  <a:spcPct val="80000"/>
                </a:lnSpc>
              </a:pPr>
              <a:r>
                <a:rPr lang="en-US" sz="2800" dirty="0"/>
                <a:t>PAE</a:t>
              </a:r>
            </a:p>
          </p:txBody>
        </p:sp>
        <p:cxnSp>
          <p:nvCxnSpPr>
            <p:cNvPr id="14" name="Straight Connector 13"/>
            <p:cNvCxnSpPr>
              <a:cxnSpLocks/>
            </p:cNvCxnSpPr>
            <p:nvPr/>
          </p:nvCxnSpPr>
          <p:spPr>
            <a:xfrm flipV="1">
              <a:off x="2513209" y="2000250"/>
              <a:ext cx="3657600" cy="3657600"/>
            </a:xfrm>
            <a:prstGeom prst="line">
              <a:avLst/>
            </a:prstGeom>
            <a:ln w="31750">
              <a:solidFill>
                <a:srgbClr val="003399"/>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864524" y="1552575"/>
              <a:ext cx="1145876" cy="523220"/>
            </a:xfrm>
            <a:prstGeom prst="rect">
              <a:avLst/>
            </a:prstGeom>
            <a:noFill/>
          </p:spPr>
          <p:txBody>
            <a:bodyPr wrap="square" rtlCol="0">
              <a:spAutoFit/>
            </a:bodyPr>
            <a:lstStyle/>
            <a:p>
              <a:r>
                <a:rPr lang="en-US" sz="2800" dirty="0">
                  <a:solidFill>
                    <a:srgbClr val="003399"/>
                  </a:solidFill>
                </a:rPr>
                <a:t>Y=PAE</a:t>
              </a:r>
            </a:p>
          </p:txBody>
        </p:sp>
        <p:cxnSp>
          <p:nvCxnSpPr>
            <p:cNvPr id="3" name="Straight Connector 2"/>
            <p:cNvCxnSpPr/>
            <p:nvPr/>
          </p:nvCxnSpPr>
          <p:spPr>
            <a:xfrm>
              <a:off x="4829175" y="3371850"/>
              <a:ext cx="0" cy="2295144"/>
            </a:xfrm>
            <a:prstGeom prst="line">
              <a:avLst/>
            </a:prstGeom>
            <a:ln>
              <a:solidFill>
                <a:srgbClr val="003399"/>
              </a:solidFill>
              <a:prstDash val="lgDash"/>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661501" y="5619750"/>
              <a:ext cx="605824" cy="523220"/>
            </a:xfrm>
            <a:prstGeom prst="rect">
              <a:avLst/>
            </a:prstGeom>
            <a:noFill/>
          </p:spPr>
          <p:txBody>
            <a:bodyPr wrap="square" rtlCol="0">
              <a:spAutoFit/>
            </a:bodyPr>
            <a:lstStyle/>
            <a:p>
              <a:r>
                <a:rPr lang="en-US" sz="2800" dirty="0">
                  <a:solidFill>
                    <a:srgbClr val="003399"/>
                  </a:solidFill>
                </a:rPr>
                <a:t>Y*</a:t>
              </a:r>
              <a:endParaRPr lang="en-US" sz="2800" dirty="0"/>
            </a:p>
          </p:txBody>
        </p:sp>
      </p:grpSp>
    </p:spTree>
    <p:extLst>
      <p:ext uri="{BB962C8B-B14F-4D97-AF65-F5344CB8AC3E}">
        <p14:creationId xmlns:p14="http://schemas.microsoft.com/office/powerpoint/2010/main" val="210548108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p:cNvSpPr txBox="1"/>
              <p:nvPr/>
            </p:nvSpPr>
            <p:spPr>
              <a:xfrm>
                <a:off x="640080" y="347472"/>
                <a:ext cx="7863840" cy="584775"/>
              </a:xfrm>
              <a:prstGeom prst="rect">
                <a:avLst/>
              </a:prstGeom>
              <a:noFill/>
            </p:spPr>
            <p:txBody>
              <a:bodyPr wrap="square" rtlCol="0" anchor="ctr" anchorCtr="0">
                <a:spAutoFit/>
              </a:bodyPr>
              <a:lstStyle/>
              <a:p>
                <a:pPr algn="ctr"/>
                <a:r>
                  <a:rPr lang="en-US" sz="3200" dirty="0">
                    <a:solidFill>
                      <a:srgbClr val="003399"/>
                    </a:solidFill>
                  </a:rPr>
                  <a:t>A Fall in Autonomous Consumption </a:t>
                </a:r>
                <a:r>
                  <a:rPr lang="en-US" sz="3200" dirty="0"/>
                  <a:t> </a:t>
                </a:r>
                <a14:m>
                  <m:oMath xmlns:m="http://schemas.openxmlformats.org/officeDocument/2006/math">
                    <m:acc>
                      <m:accPr>
                        <m:chr m:val="̅"/>
                        <m:ctrlPr>
                          <a:rPr lang="en-US" sz="3200" i="1" dirty="0" smtClean="0">
                            <a:solidFill>
                              <a:srgbClr val="003399"/>
                            </a:solidFill>
                            <a:latin typeface="Cambria Math" panose="02040503050406030204" pitchFamily="18" charset="0"/>
                          </a:rPr>
                        </m:ctrlPr>
                      </m:accPr>
                      <m:e>
                        <m:r>
                          <m:rPr>
                            <m:sty m:val="p"/>
                          </m:rPr>
                          <a:rPr lang="en-US" sz="3200" dirty="0">
                            <a:solidFill>
                              <a:srgbClr val="003399"/>
                            </a:solidFill>
                            <a:latin typeface="Cambria Math" panose="02040503050406030204" pitchFamily="18" charset="0"/>
                          </a:rPr>
                          <m:t>C</m:t>
                        </m:r>
                      </m:e>
                    </m:acc>
                  </m:oMath>
                </a14:m>
                <a:r>
                  <a:rPr lang="en-US" sz="3200" dirty="0">
                    <a:solidFill>
                      <a:srgbClr val="003399"/>
                    </a:solidFill>
                  </a:rPr>
                  <a:t> </a:t>
                </a:r>
              </a:p>
            </p:txBody>
          </p:sp>
        </mc:Choice>
        <mc:Fallback xmlns="">
          <p:sp>
            <p:nvSpPr>
              <p:cNvPr id="4" name="TextBox 3"/>
              <p:cNvSpPr txBox="1">
                <a:spLocks noRot="1" noChangeAspect="1" noMove="1" noResize="1" noEditPoints="1" noAdjustHandles="1" noChangeArrowheads="1" noChangeShapeType="1" noTextEdit="1"/>
              </p:cNvSpPr>
              <p:nvPr/>
            </p:nvSpPr>
            <p:spPr>
              <a:xfrm>
                <a:off x="640080" y="347472"/>
                <a:ext cx="7863840" cy="584775"/>
              </a:xfrm>
              <a:prstGeom prst="rect">
                <a:avLst/>
              </a:prstGeom>
              <a:blipFill>
                <a:blip r:embed="rId2"/>
                <a:stretch>
                  <a:fillRect t="-12766" b="-31915"/>
                </a:stretch>
              </a:blipFill>
            </p:spPr>
            <p:txBody>
              <a:bodyPr/>
              <a:lstStyle/>
              <a:p>
                <a:r>
                  <a:rPr lang="en-US">
                    <a:noFill/>
                  </a:rPr>
                  <a:t> </a:t>
                </a:r>
              </a:p>
            </p:txBody>
          </p:sp>
        </mc:Fallback>
      </mc:AlternateContent>
      <p:grpSp>
        <p:nvGrpSpPr>
          <p:cNvPr id="10" name="Group 9"/>
          <p:cNvGrpSpPr/>
          <p:nvPr/>
        </p:nvGrpSpPr>
        <p:grpSpPr>
          <a:xfrm>
            <a:off x="1781175" y="1188720"/>
            <a:ext cx="5381625" cy="4706217"/>
            <a:chOff x="1781175" y="1436753"/>
            <a:chExt cx="5381625" cy="4706217"/>
          </a:xfrm>
        </p:grpSpPr>
        <p:grpSp>
          <p:nvGrpSpPr>
            <p:cNvPr id="5" name="Group 7"/>
            <p:cNvGrpSpPr/>
            <p:nvPr/>
          </p:nvGrpSpPr>
          <p:grpSpPr>
            <a:xfrm>
              <a:off x="2503683" y="1479059"/>
              <a:ext cx="4563867" cy="4663421"/>
              <a:chOff x="2346166" y="1202266"/>
              <a:chExt cx="4563867" cy="4663421"/>
            </a:xfrm>
          </p:grpSpPr>
          <p:cxnSp>
            <p:nvCxnSpPr>
              <p:cNvPr id="6" name="Straight Connector 5"/>
              <p:cNvCxnSpPr/>
              <p:nvPr/>
            </p:nvCxnSpPr>
            <p:spPr>
              <a:xfrm rot="5400000">
                <a:off x="243840" y="3304592"/>
                <a:ext cx="420624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357121" y="5393266"/>
                <a:ext cx="438912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466134" y="5342467"/>
                <a:ext cx="443899" cy="523220"/>
              </a:xfrm>
              <a:prstGeom prst="rect">
                <a:avLst/>
              </a:prstGeom>
              <a:noFill/>
            </p:spPr>
            <p:txBody>
              <a:bodyPr wrap="square" rtlCol="0">
                <a:spAutoFit/>
              </a:bodyPr>
              <a:lstStyle/>
              <a:p>
                <a:r>
                  <a:rPr lang="en-US" sz="2800" dirty="0"/>
                  <a:t>Y </a:t>
                </a:r>
              </a:p>
            </p:txBody>
          </p:sp>
        </p:grpSp>
        <p:cxnSp>
          <p:nvCxnSpPr>
            <p:cNvPr id="19" name="Straight Connector 18"/>
            <p:cNvCxnSpPr>
              <a:cxnSpLocks noChangeAspect="1"/>
            </p:cNvCxnSpPr>
            <p:nvPr/>
          </p:nvCxnSpPr>
          <p:spPr>
            <a:xfrm flipV="1">
              <a:off x="2514602" y="2349463"/>
              <a:ext cx="3818136" cy="2546770"/>
            </a:xfrm>
            <a:prstGeom prst="line">
              <a:avLst/>
            </a:prstGeom>
            <a:ln w="31750">
              <a:solidFill>
                <a:srgbClr val="003399"/>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6286501" y="2029480"/>
              <a:ext cx="876299" cy="523220"/>
            </a:xfrm>
            <a:prstGeom prst="rect">
              <a:avLst/>
            </a:prstGeom>
            <a:noFill/>
          </p:spPr>
          <p:txBody>
            <a:bodyPr wrap="square" rtlCol="0">
              <a:spAutoFit/>
            </a:bodyPr>
            <a:lstStyle/>
            <a:p>
              <a:r>
                <a:rPr lang="en-US" sz="2800" dirty="0">
                  <a:solidFill>
                    <a:srgbClr val="003399"/>
                  </a:solidFill>
                </a:rPr>
                <a:t>PAE</a:t>
              </a:r>
              <a:r>
                <a:rPr lang="en-US" sz="2800" baseline="-25000" dirty="0">
                  <a:solidFill>
                    <a:srgbClr val="003399"/>
                  </a:solidFill>
                </a:rPr>
                <a:t>1</a:t>
              </a:r>
              <a:endParaRPr lang="en-US" sz="2800" dirty="0">
                <a:solidFill>
                  <a:srgbClr val="003399"/>
                </a:solidFill>
              </a:endParaRPr>
            </a:p>
          </p:txBody>
        </p:sp>
        <p:sp>
          <p:nvSpPr>
            <p:cNvPr id="27" name="TextBox 26"/>
            <p:cNvSpPr txBox="1"/>
            <p:nvPr/>
          </p:nvSpPr>
          <p:spPr>
            <a:xfrm>
              <a:off x="1781175" y="1436753"/>
              <a:ext cx="752475" cy="445635"/>
            </a:xfrm>
            <a:prstGeom prst="rect">
              <a:avLst/>
            </a:prstGeom>
            <a:noFill/>
          </p:spPr>
          <p:txBody>
            <a:bodyPr wrap="square" rtlCol="0">
              <a:spAutoFit/>
            </a:bodyPr>
            <a:lstStyle/>
            <a:p>
              <a:pPr>
                <a:lnSpc>
                  <a:spcPct val="80000"/>
                </a:lnSpc>
              </a:pPr>
              <a:r>
                <a:rPr lang="en-US" sz="2800" dirty="0"/>
                <a:t>PAE</a:t>
              </a:r>
            </a:p>
          </p:txBody>
        </p:sp>
        <p:cxnSp>
          <p:nvCxnSpPr>
            <p:cNvPr id="14" name="Straight Connector 13"/>
            <p:cNvCxnSpPr>
              <a:cxnSpLocks/>
            </p:cNvCxnSpPr>
            <p:nvPr/>
          </p:nvCxnSpPr>
          <p:spPr>
            <a:xfrm flipV="1">
              <a:off x="2513209" y="2000250"/>
              <a:ext cx="3657600" cy="3657600"/>
            </a:xfrm>
            <a:prstGeom prst="line">
              <a:avLst/>
            </a:prstGeom>
            <a:ln w="31750">
              <a:solidFill>
                <a:srgbClr val="003399"/>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864524" y="1552575"/>
              <a:ext cx="1145876" cy="523220"/>
            </a:xfrm>
            <a:prstGeom prst="rect">
              <a:avLst/>
            </a:prstGeom>
            <a:noFill/>
          </p:spPr>
          <p:txBody>
            <a:bodyPr wrap="square" rtlCol="0">
              <a:spAutoFit/>
            </a:bodyPr>
            <a:lstStyle/>
            <a:p>
              <a:r>
                <a:rPr lang="en-US" sz="2800" dirty="0">
                  <a:solidFill>
                    <a:srgbClr val="003399"/>
                  </a:solidFill>
                </a:rPr>
                <a:t>Y=PAE</a:t>
              </a:r>
            </a:p>
          </p:txBody>
        </p:sp>
        <p:cxnSp>
          <p:nvCxnSpPr>
            <p:cNvPr id="3" name="Straight Connector 2"/>
            <p:cNvCxnSpPr/>
            <p:nvPr/>
          </p:nvCxnSpPr>
          <p:spPr>
            <a:xfrm>
              <a:off x="4829175" y="3371850"/>
              <a:ext cx="0" cy="2295144"/>
            </a:xfrm>
            <a:prstGeom prst="line">
              <a:avLst/>
            </a:prstGeom>
            <a:ln>
              <a:solidFill>
                <a:srgbClr val="003399"/>
              </a:solidFill>
              <a:prstDash val="lgDash"/>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661501" y="5619750"/>
              <a:ext cx="605824" cy="523220"/>
            </a:xfrm>
            <a:prstGeom prst="rect">
              <a:avLst/>
            </a:prstGeom>
            <a:noFill/>
          </p:spPr>
          <p:txBody>
            <a:bodyPr wrap="square" rtlCol="0">
              <a:spAutoFit/>
            </a:bodyPr>
            <a:lstStyle/>
            <a:p>
              <a:r>
                <a:rPr lang="en-US" sz="2800" dirty="0">
                  <a:solidFill>
                    <a:srgbClr val="003399"/>
                  </a:solidFill>
                </a:rPr>
                <a:t>Y*</a:t>
              </a:r>
              <a:endParaRPr lang="en-US" sz="2800" dirty="0"/>
            </a:p>
          </p:txBody>
        </p:sp>
      </p:grpSp>
      <p:cxnSp>
        <p:nvCxnSpPr>
          <p:cNvPr id="17" name="Straight Connector 16"/>
          <p:cNvCxnSpPr>
            <a:cxnSpLocks noChangeAspect="1"/>
          </p:cNvCxnSpPr>
          <p:nvPr/>
        </p:nvCxnSpPr>
        <p:spPr>
          <a:xfrm flipV="1">
            <a:off x="2514601" y="2339555"/>
            <a:ext cx="3818136" cy="2546770"/>
          </a:xfrm>
          <a:prstGeom prst="line">
            <a:avLst/>
          </a:prstGeom>
          <a:ln w="31750">
            <a:solidFill>
              <a:srgbClr val="00863D"/>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286501" y="2085975"/>
            <a:ext cx="876299" cy="523220"/>
          </a:xfrm>
          <a:prstGeom prst="rect">
            <a:avLst/>
          </a:prstGeom>
          <a:noFill/>
        </p:spPr>
        <p:txBody>
          <a:bodyPr wrap="square" rtlCol="0">
            <a:spAutoFit/>
          </a:bodyPr>
          <a:lstStyle/>
          <a:p>
            <a:r>
              <a:rPr lang="en-US" sz="2800" dirty="0">
                <a:solidFill>
                  <a:srgbClr val="00863D"/>
                </a:solidFill>
              </a:rPr>
              <a:t>PAE</a:t>
            </a:r>
            <a:r>
              <a:rPr lang="en-US" sz="2800" baseline="-25000" dirty="0">
                <a:solidFill>
                  <a:srgbClr val="00863D"/>
                </a:solidFill>
              </a:rPr>
              <a:t>2</a:t>
            </a:r>
            <a:endParaRPr lang="en-US" sz="2800" dirty="0">
              <a:solidFill>
                <a:srgbClr val="00863D"/>
              </a:solidFill>
            </a:endParaRPr>
          </a:p>
        </p:txBody>
      </p:sp>
      <p:cxnSp>
        <p:nvCxnSpPr>
          <p:cNvPr id="20" name="Straight Connector 19"/>
          <p:cNvCxnSpPr/>
          <p:nvPr/>
        </p:nvCxnSpPr>
        <p:spPr>
          <a:xfrm>
            <a:off x="4114800" y="3829431"/>
            <a:ext cx="0" cy="1581912"/>
          </a:xfrm>
          <a:prstGeom prst="line">
            <a:avLst/>
          </a:prstGeom>
          <a:ln>
            <a:solidFill>
              <a:srgbClr val="00863D"/>
            </a:solidFill>
            <a:prstDash val="lgDash"/>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933825" y="5372755"/>
            <a:ext cx="605824" cy="523220"/>
          </a:xfrm>
          <a:prstGeom prst="rect">
            <a:avLst/>
          </a:prstGeom>
          <a:noFill/>
        </p:spPr>
        <p:txBody>
          <a:bodyPr wrap="square" rtlCol="0">
            <a:spAutoFit/>
          </a:bodyPr>
          <a:lstStyle/>
          <a:p>
            <a:r>
              <a:rPr lang="en-US" sz="2800" dirty="0">
                <a:solidFill>
                  <a:srgbClr val="00863D"/>
                </a:solidFill>
              </a:rPr>
              <a:t>Y</a:t>
            </a:r>
            <a:r>
              <a:rPr lang="en-US" sz="2800" baseline="-25000" dirty="0">
                <a:solidFill>
                  <a:srgbClr val="00863D"/>
                </a:solidFill>
              </a:rPr>
              <a:t>2</a:t>
            </a:r>
            <a:r>
              <a:rPr lang="en-US" sz="2800" dirty="0">
                <a:solidFill>
                  <a:srgbClr val="00863D"/>
                </a:solidFill>
              </a:rPr>
              <a:t> </a:t>
            </a:r>
          </a:p>
        </p:txBody>
      </p:sp>
    </p:spTree>
    <p:extLst>
      <p:ext uri="{BB962C8B-B14F-4D97-AF65-F5344CB8AC3E}">
        <p14:creationId xmlns:p14="http://schemas.microsoft.com/office/powerpoint/2010/main" val="384539826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0080" y="362861"/>
            <a:ext cx="7863840" cy="553998"/>
          </a:xfrm>
          <a:prstGeom prst="rect">
            <a:avLst/>
          </a:prstGeom>
          <a:noFill/>
        </p:spPr>
        <p:txBody>
          <a:bodyPr wrap="square" rtlCol="0" anchor="ctr" anchorCtr="0">
            <a:spAutoFit/>
          </a:bodyPr>
          <a:lstStyle/>
          <a:p>
            <a:pPr algn="ctr"/>
            <a:r>
              <a:rPr lang="en-US" sz="3000" dirty="0">
                <a:solidFill>
                  <a:srgbClr val="003399"/>
                </a:solidFill>
              </a:rPr>
              <a:t>Real GDP, 1909–1939</a:t>
            </a:r>
          </a:p>
        </p:txBody>
      </p:sp>
      <p:sp>
        <p:nvSpPr>
          <p:cNvPr id="18" name="TextBox 17"/>
          <p:cNvSpPr txBox="1"/>
          <p:nvPr/>
        </p:nvSpPr>
        <p:spPr>
          <a:xfrm>
            <a:off x="594360" y="5993442"/>
            <a:ext cx="7955280" cy="369332"/>
          </a:xfrm>
          <a:prstGeom prst="rect">
            <a:avLst/>
          </a:prstGeom>
          <a:noFill/>
        </p:spPr>
        <p:txBody>
          <a:bodyPr wrap="square" rtlCol="0" anchor="ctr">
            <a:spAutoFit/>
          </a:bodyPr>
          <a:lstStyle/>
          <a:p>
            <a:r>
              <a:rPr lang="en-US" dirty="0">
                <a:solidFill>
                  <a:srgbClr val="CC0000"/>
                </a:solidFill>
              </a:rPr>
              <a:t>Source:  Christina Romer, “The Prewar Business Cycle Reconsidered,” and BEA.</a:t>
            </a:r>
          </a:p>
        </p:txBody>
      </p:sp>
      <p:cxnSp>
        <p:nvCxnSpPr>
          <p:cNvPr id="11" name="Straight Connector 10"/>
          <p:cNvCxnSpPr/>
          <p:nvPr/>
        </p:nvCxnSpPr>
        <p:spPr>
          <a:xfrm flipH="1">
            <a:off x="5915025" y="1381125"/>
            <a:ext cx="0" cy="3474720"/>
          </a:xfrm>
          <a:prstGeom prst="line">
            <a:avLst/>
          </a:prstGeom>
          <a:ln w="12700">
            <a:solidFill>
              <a:srgbClr val="CC0000"/>
            </a:solidFill>
          </a:ln>
        </p:spPr>
        <p:style>
          <a:lnRef idx="1">
            <a:schemeClr val="accent1"/>
          </a:lnRef>
          <a:fillRef idx="0">
            <a:schemeClr val="accent1"/>
          </a:fillRef>
          <a:effectRef idx="0">
            <a:schemeClr val="accent1"/>
          </a:effectRef>
          <a:fontRef idx="minor">
            <a:schemeClr val="tx1"/>
          </a:fontRef>
        </p:style>
      </p:cxnSp>
      <p:graphicFrame>
        <p:nvGraphicFramePr>
          <p:cNvPr id="6" name="Chart 5"/>
          <p:cNvGraphicFramePr>
            <a:graphicFrameLocks noGrp="1"/>
          </p:cNvGraphicFramePr>
          <p:nvPr>
            <p:extLst>
              <p:ext uri="{D42A27DB-BD31-4B8C-83A1-F6EECF244321}">
                <p14:modId xmlns:p14="http://schemas.microsoft.com/office/powerpoint/2010/main" val="2482294093"/>
              </p:ext>
            </p:extLst>
          </p:nvPr>
        </p:nvGraphicFramePr>
        <p:xfrm>
          <a:off x="594360" y="916859"/>
          <a:ext cx="7955280" cy="479814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p:cNvSpPr txBox="1"/>
          <p:nvPr/>
        </p:nvSpPr>
        <p:spPr>
          <a:xfrm>
            <a:off x="5915025" y="1600200"/>
            <a:ext cx="657225" cy="369332"/>
          </a:xfrm>
          <a:prstGeom prst="rect">
            <a:avLst/>
          </a:prstGeom>
          <a:noFill/>
        </p:spPr>
        <p:txBody>
          <a:bodyPr wrap="square" rtlCol="0">
            <a:spAutoFit/>
          </a:bodyPr>
          <a:lstStyle/>
          <a:p>
            <a:r>
              <a:rPr lang="en-US" dirty="0">
                <a:solidFill>
                  <a:srgbClr val="CC0000"/>
                </a:solidFill>
              </a:rPr>
              <a:t>1929</a:t>
            </a:r>
          </a:p>
        </p:txBody>
      </p:sp>
    </p:spTree>
    <p:extLst>
      <p:ext uri="{BB962C8B-B14F-4D97-AF65-F5344CB8AC3E}">
        <p14:creationId xmlns:p14="http://schemas.microsoft.com/office/powerpoint/2010/main" val="297560538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0080" y="365760"/>
            <a:ext cx="7863840" cy="584775"/>
          </a:xfrm>
          <a:prstGeom prst="rect">
            <a:avLst/>
          </a:prstGeom>
          <a:noFill/>
        </p:spPr>
        <p:txBody>
          <a:bodyPr wrap="square" rtlCol="0" anchor="ctr" anchorCtr="0">
            <a:spAutoFit/>
          </a:bodyPr>
          <a:lstStyle/>
          <a:p>
            <a:pPr algn="ctr"/>
            <a:r>
              <a:rPr lang="en-US" sz="3200" dirty="0" err="1">
                <a:solidFill>
                  <a:srgbClr val="003399"/>
                </a:solidFill>
              </a:rPr>
              <a:t>OpenTable</a:t>
            </a:r>
            <a:r>
              <a:rPr lang="en-US" sz="3200" dirty="0">
                <a:solidFill>
                  <a:srgbClr val="003399"/>
                </a:solidFill>
              </a:rPr>
              <a:t> Reservations in NYC</a:t>
            </a:r>
          </a:p>
        </p:txBody>
      </p:sp>
      <p:sp>
        <p:nvSpPr>
          <p:cNvPr id="10" name="TextBox 9"/>
          <p:cNvSpPr txBox="1"/>
          <p:nvPr/>
        </p:nvSpPr>
        <p:spPr>
          <a:xfrm>
            <a:off x="640080" y="1143000"/>
            <a:ext cx="7863840" cy="369332"/>
          </a:xfrm>
          <a:prstGeom prst="rect">
            <a:avLst/>
          </a:prstGeom>
          <a:noFill/>
        </p:spPr>
        <p:txBody>
          <a:bodyPr wrap="square" rtlCol="0">
            <a:spAutoFit/>
          </a:bodyPr>
          <a:lstStyle/>
          <a:p>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858" y="1033114"/>
            <a:ext cx="8146285" cy="4834286"/>
          </a:xfrm>
          <a:prstGeom prst="rect">
            <a:avLst/>
          </a:prstGeom>
        </p:spPr>
      </p:pic>
    </p:spTree>
    <p:extLst>
      <p:ext uri="{BB962C8B-B14F-4D97-AF65-F5344CB8AC3E}">
        <p14:creationId xmlns:p14="http://schemas.microsoft.com/office/powerpoint/2010/main" val="287962871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0080" y="347472"/>
            <a:ext cx="7863840" cy="584775"/>
          </a:xfrm>
          <a:prstGeom prst="rect">
            <a:avLst/>
          </a:prstGeom>
          <a:noFill/>
        </p:spPr>
        <p:txBody>
          <a:bodyPr wrap="square" rtlCol="0" anchor="ctr" anchorCtr="0">
            <a:spAutoFit/>
          </a:bodyPr>
          <a:lstStyle/>
          <a:p>
            <a:pPr algn="ctr"/>
            <a:r>
              <a:rPr lang="en-US" sz="3200" dirty="0">
                <a:solidFill>
                  <a:srgbClr val="003399"/>
                </a:solidFill>
              </a:rPr>
              <a:t>The Multiplier Effect</a:t>
            </a:r>
          </a:p>
        </p:txBody>
      </p:sp>
      <p:grpSp>
        <p:nvGrpSpPr>
          <p:cNvPr id="10" name="Group 9"/>
          <p:cNvGrpSpPr/>
          <p:nvPr/>
        </p:nvGrpSpPr>
        <p:grpSpPr>
          <a:xfrm>
            <a:off x="1781175" y="1188720"/>
            <a:ext cx="5381625" cy="4706217"/>
            <a:chOff x="1781175" y="1436753"/>
            <a:chExt cx="5381625" cy="4706217"/>
          </a:xfrm>
        </p:grpSpPr>
        <p:grpSp>
          <p:nvGrpSpPr>
            <p:cNvPr id="5" name="Group 7"/>
            <p:cNvGrpSpPr/>
            <p:nvPr/>
          </p:nvGrpSpPr>
          <p:grpSpPr>
            <a:xfrm>
              <a:off x="2503683" y="1479059"/>
              <a:ext cx="4563867" cy="4663421"/>
              <a:chOff x="2346166" y="1202266"/>
              <a:chExt cx="4563867" cy="4663421"/>
            </a:xfrm>
          </p:grpSpPr>
          <p:cxnSp>
            <p:nvCxnSpPr>
              <p:cNvPr id="6" name="Straight Connector 5"/>
              <p:cNvCxnSpPr/>
              <p:nvPr/>
            </p:nvCxnSpPr>
            <p:spPr>
              <a:xfrm rot="5400000">
                <a:off x="243840" y="3304592"/>
                <a:ext cx="420624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357121" y="5393266"/>
                <a:ext cx="438912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466134" y="5342467"/>
                <a:ext cx="443899" cy="523220"/>
              </a:xfrm>
              <a:prstGeom prst="rect">
                <a:avLst/>
              </a:prstGeom>
              <a:noFill/>
            </p:spPr>
            <p:txBody>
              <a:bodyPr wrap="square" rtlCol="0">
                <a:spAutoFit/>
              </a:bodyPr>
              <a:lstStyle/>
              <a:p>
                <a:r>
                  <a:rPr lang="en-US" sz="2800" dirty="0"/>
                  <a:t>Y </a:t>
                </a:r>
              </a:p>
            </p:txBody>
          </p:sp>
        </p:grpSp>
        <p:cxnSp>
          <p:nvCxnSpPr>
            <p:cNvPr id="19" name="Straight Connector 18"/>
            <p:cNvCxnSpPr>
              <a:cxnSpLocks noChangeAspect="1"/>
            </p:cNvCxnSpPr>
            <p:nvPr/>
          </p:nvCxnSpPr>
          <p:spPr>
            <a:xfrm flipV="1">
              <a:off x="2514602" y="2349463"/>
              <a:ext cx="3818136" cy="2546770"/>
            </a:xfrm>
            <a:prstGeom prst="line">
              <a:avLst/>
            </a:prstGeom>
            <a:ln w="31750">
              <a:solidFill>
                <a:srgbClr val="003399"/>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6286501" y="2029480"/>
              <a:ext cx="876299" cy="523220"/>
            </a:xfrm>
            <a:prstGeom prst="rect">
              <a:avLst/>
            </a:prstGeom>
            <a:noFill/>
          </p:spPr>
          <p:txBody>
            <a:bodyPr wrap="square" rtlCol="0">
              <a:spAutoFit/>
            </a:bodyPr>
            <a:lstStyle/>
            <a:p>
              <a:r>
                <a:rPr lang="en-US" sz="2800" dirty="0">
                  <a:solidFill>
                    <a:srgbClr val="003399"/>
                  </a:solidFill>
                </a:rPr>
                <a:t>PAE</a:t>
              </a:r>
              <a:r>
                <a:rPr lang="en-US" sz="2800" baseline="-25000" dirty="0">
                  <a:solidFill>
                    <a:srgbClr val="003399"/>
                  </a:solidFill>
                </a:rPr>
                <a:t>1</a:t>
              </a:r>
              <a:endParaRPr lang="en-US" sz="2800" dirty="0">
                <a:solidFill>
                  <a:srgbClr val="003399"/>
                </a:solidFill>
              </a:endParaRPr>
            </a:p>
          </p:txBody>
        </p:sp>
        <p:sp>
          <p:nvSpPr>
            <p:cNvPr id="27" name="TextBox 26"/>
            <p:cNvSpPr txBox="1"/>
            <p:nvPr/>
          </p:nvSpPr>
          <p:spPr>
            <a:xfrm>
              <a:off x="1781175" y="1436753"/>
              <a:ext cx="752475" cy="445635"/>
            </a:xfrm>
            <a:prstGeom prst="rect">
              <a:avLst/>
            </a:prstGeom>
            <a:noFill/>
          </p:spPr>
          <p:txBody>
            <a:bodyPr wrap="square" rtlCol="0">
              <a:spAutoFit/>
            </a:bodyPr>
            <a:lstStyle/>
            <a:p>
              <a:pPr>
                <a:lnSpc>
                  <a:spcPct val="80000"/>
                </a:lnSpc>
              </a:pPr>
              <a:r>
                <a:rPr lang="en-US" sz="2800" dirty="0"/>
                <a:t>PAE</a:t>
              </a:r>
            </a:p>
          </p:txBody>
        </p:sp>
        <p:cxnSp>
          <p:nvCxnSpPr>
            <p:cNvPr id="14" name="Straight Connector 13"/>
            <p:cNvCxnSpPr>
              <a:cxnSpLocks/>
            </p:cNvCxnSpPr>
            <p:nvPr/>
          </p:nvCxnSpPr>
          <p:spPr>
            <a:xfrm flipV="1">
              <a:off x="2513209" y="2000250"/>
              <a:ext cx="3657600" cy="3657600"/>
            </a:xfrm>
            <a:prstGeom prst="line">
              <a:avLst/>
            </a:prstGeom>
            <a:ln w="31750">
              <a:solidFill>
                <a:srgbClr val="003399"/>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864524" y="1552575"/>
              <a:ext cx="1145876" cy="523220"/>
            </a:xfrm>
            <a:prstGeom prst="rect">
              <a:avLst/>
            </a:prstGeom>
            <a:noFill/>
          </p:spPr>
          <p:txBody>
            <a:bodyPr wrap="square" rtlCol="0">
              <a:spAutoFit/>
            </a:bodyPr>
            <a:lstStyle/>
            <a:p>
              <a:r>
                <a:rPr lang="en-US" sz="2800" dirty="0">
                  <a:solidFill>
                    <a:srgbClr val="003399"/>
                  </a:solidFill>
                </a:rPr>
                <a:t>Y=PAE</a:t>
              </a:r>
            </a:p>
          </p:txBody>
        </p:sp>
        <p:cxnSp>
          <p:nvCxnSpPr>
            <p:cNvPr id="3" name="Straight Connector 2"/>
            <p:cNvCxnSpPr/>
            <p:nvPr/>
          </p:nvCxnSpPr>
          <p:spPr>
            <a:xfrm>
              <a:off x="4829175" y="3371850"/>
              <a:ext cx="0" cy="2295144"/>
            </a:xfrm>
            <a:prstGeom prst="line">
              <a:avLst/>
            </a:prstGeom>
            <a:ln>
              <a:solidFill>
                <a:srgbClr val="003399"/>
              </a:solidFill>
              <a:prstDash val="lgDash"/>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661501" y="5619750"/>
              <a:ext cx="605824" cy="523220"/>
            </a:xfrm>
            <a:prstGeom prst="rect">
              <a:avLst/>
            </a:prstGeom>
            <a:noFill/>
          </p:spPr>
          <p:txBody>
            <a:bodyPr wrap="square" rtlCol="0">
              <a:spAutoFit/>
            </a:bodyPr>
            <a:lstStyle/>
            <a:p>
              <a:r>
                <a:rPr lang="en-US" sz="2800" dirty="0">
                  <a:solidFill>
                    <a:srgbClr val="003399"/>
                  </a:solidFill>
                </a:rPr>
                <a:t>Y*</a:t>
              </a:r>
              <a:endParaRPr lang="en-US" sz="2800" dirty="0"/>
            </a:p>
          </p:txBody>
        </p:sp>
      </p:grpSp>
      <p:cxnSp>
        <p:nvCxnSpPr>
          <p:cNvPr id="17" name="Straight Connector 16"/>
          <p:cNvCxnSpPr>
            <a:cxnSpLocks noChangeAspect="1"/>
          </p:cNvCxnSpPr>
          <p:nvPr/>
        </p:nvCxnSpPr>
        <p:spPr>
          <a:xfrm flipV="1">
            <a:off x="2514601" y="2330030"/>
            <a:ext cx="3818136" cy="2546770"/>
          </a:xfrm>
          <a:prstGeom prst="line">
            <a:avLst/>
          </a:prstGeom>
          <a:ln w="31750">
            <a:solidFill>
              <a:srgbClr val="00863D"/>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286501" y="2076450"/>
            <a:ext cx="876299" cy="523220"/>
          </a:xfrm>
          <a:prstGeom prst="rect">
            <a:avLst/>
          </a:prstGeom>
          <a:noFill/>
        </p:spPr>
        <p:txBody>
          <a:bodyPr wrap="square" rtlCol="0">
            <a:spAutoFit/>
          </a:bodyPr>
          <a:lstStyle/>
          <a:p>
            <a:r>
              <a:rPr lang="en-US" sz="2800" dirty="0">
                <a:solidFill>
                  <a:srgbClr val="00863D"/>
                </a:solidFill>
              </a:rPr>
              <a:t>PAE</a:t>
            </a:r>
            <a:r>
              <a:rPr lang="en-US" sz="2800" baseline="-25000" dirty="0">
                <a:solidFill>
                  <a:srgbClr val="00863D"/>
                </a:solidFill>
              </a:rPr>
              <a:t>2</a:t>
            </a:r>
            <a:endParaRPr lang="en-US" sz="2800" dirty="0">
              <a:solidFill>
                <a:srgbClr val="00863D"/>
              </a:solidFill>
            </a:endParaRPr>
          </a:p>
        </p:txBody>
      </p:sp>
      <p:cxnSp>
        <p:nvCxnSpPr>
          <p:cNvPr id="20" name="Straight Connector 19"/>
          <p:cNvCxnSpPr/>
          <p:nvPr/>
        </p:nvCxnSpPr>
        <p:spPr>
          <a:xfrm>
            <a:off x="4114800" y="3829431"/>
            <a:ext cx="0" cy="1581912"/>
          </a:xfrm>
          <a:prstGeom prst="line">
            <a:avLst/>
          </a:prstGeom>
          <a:ln>
            <a:solidFill>
              <a:srgbClr val="003399"/>
            </a:solidFill>
            <a:prstDash val="lgDash"/>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933825" y="5372755"/>
            <a:ext cx="605824" cy="523220"/>
          </a:xfrm>
          <a:prstGeom prst="rect">
            <a:avLst/>
          </a:prstGeom>
          <a:noFill/>
        </p:spPr>
        <p:txBody>
          <a:bodyPr wrap="square" rtlCol="0">
            <a:spAutoFit/>
          </a:bodyPr>
          <a:lstStyle/>
          <a:p>
            <a:r>
              <a:rPr lang="en-US" sz="2800" dirty="0">
                <a:solidFill>
                  <a:srgbClr val="00863D"/>
                </a:solidFill>
              </a:rPr>
              <a:t>Y</a:t>
            </a:r>
            <a:r>
              <a:rPr lang="en-US" sz="2800" baseline="-25000" dirty="0">
                <a:solidFill>
                  <a:srgbClr val="00863D"/>
                </a:solidFill>
              </a:rPr>
              <a:t>2</a:t>
            </a:r>
            <a:r>
              <a:rPr lang="en-US" sz="2800" dirty="0">
                <a:solidFill>
                  <a:srgbClr val="00863D"/>
                </a:solidFill>
              </a:rPr>
              <a:t> </a:t>
            </a:r>
          </a:p>
        </p:txBody>
      </p:sp>
    </p:spTree>
    <p:extLst>
      <p:ext uri="{BB962C8B-B14F-4D97-AF65-F5344CB8AC3E}">
        <p14:creationId xmlns:p14="http://schemas.microsoft.com/office/powerpoint/2010/main" val="111666800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0080" y="347472"/>
            <a:ext cx="7863840" cy="584775"/>
          </a:xfrm>
          <a:prstGeom prst="rect">
            <a:avLst/>
          </a:prstGeom>
          <a:noFill/>
        </p:spPr>
        <p:txBody>
          <a:bodyPr wrap="square" rtlCol="0" anchor="ctr" anchorCtr="0">
            <a:spAutoFit/>
          </a:bodyPr>
          <a:lstStyle/>
          <a:p>
            <a:pPr algn="ctr"/>
            <a:r>
              <a:rPr lang="en-US" sz="3200" dirty="0">
                <a:solidFill>
                  <a:srgbClr val="003399"/>
                </a:solidFill>
              </a:rPr>
              <a:t>The Multiplier Effect</a:t>
            </a:r>
          </a:p>
        </p:txBody>
      </p:sp>
      <p:grpSp>
        <p:nvGrpSpPr>
          <p:cNvPr id="10" name="Group 9"/>
          <p:cNvGrpSpPr/>
          <p:nvPr/>
        </p:nvGrpSpPr>
        <p:grpSpPr>
          <a:xfrm>
            <a:off x="1781175" y="1188720"/>
            <a:ext cx="5381625" cy="4706217"/>
            <a:chOff x="1781175" y="1436753"/>
            <a:chExt cx="5381625" cy="4706217"/>
          </a:xfrm>
        </p:grpSpPr>
        <p:grpSp>
          <p:nvGrpSpPr>
            <p:cNvPr id="5" name="Group 7"/>
            <p:cNvGrpSpPr/>
            <p:nvPr/>
          </p:nvGrpSpPr>
          <p:grpSpPr>
            <a:xfrm>
              <a:off x="2503683" y="1479059"/>
              <a:ext cx="4563867" cy="4663421"/>
              <a:chOff x="2346166" y="1202266"/>
              <a:chExt cx="4563867" cy="4663421"/>
            </a:xfrm>
          </p:grpSpPr>
          <p:cxnSp>
            <p:nvCxnSpPr>
              <p:cNvPr id="6" name="Straight Connector 5"/>
              <p:cNvCxnSpPr/>
              <p:nvPr/>
            </p:nvCxnSpPr>
            <p:spPr>
              <a:xfrm rot="5400000">
                <a:off x="243840" y="3304592"/>
                <a:ext cx="420624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357121" y="5393266"/>
                <a:ext cx="438912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466134" y="5342467"/>
                <a:ext cx="443899" cy="523220"/>
              </a:xfrm>
              <a:prstGeom prst="rect">
                <a:avLst/>
              </a:prstGeom>
              <a:noFill/>
            </p:spPr>
            <p:txBody>
              <a:bodyPr wrap="square" rtlCol="0">
                <a:spAutoFit/>
              </a:bodyPr>
              <a:lstStyle/>
              <a:p>
                <a:r>
                  <a:rPr lang="en-US" sz="2800" dirty="0"/>
                  <a:t>Y </a:t>
                </a:r>
              </a:p>
            </p:txBody>
          </p:sp>
        </p:grpSp>
        <p:cxnSp>
          <p:nvCxnSpPr>
            <p:cNvPr id="19" name="Straight Connector 18"/>
            <p:cNvCxnSpPr>
              <a:cxnSpLocks noChangeAspect="1"/>
            </p:cNvCxnSpPr>
            <p:nvPr/>
          </p:nvCxnSpPr>
          <p:spPr>
            <a:xfrm flipV="1">
              <a:off x="2514602" y="2349463"/>
              <a:ext cx="3818136" cy="2546770"/>
            </a:xfrm>
            <a:prstGeom prst="line">
              <a:avLst/>
            </a:prstGeom>
            <a:ln w="31750">
              <a:solidFill>
                <a:srgbClr val="003399"/>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6286501" y="2029480"/>
              <a:ext cx="876299" cy="523220"/>
            </a:xfrm>
            <a:prstGeom prst="rect">
              <a:avLst/>
            </a:prstGeom>
            <a:noFill/>
          </p:spPr>
          <p:txBody>
            <a:bodyPr wrap="square" rtlCol="0">
              <a:spAutoFit/>
            </a:bodyPr>
            <a:lstStyle/>
            <a:p>
              <a:r>
                <a:rPr lang="en-US" sz="2800" dirty="0">
                  <a:solidFill>
                    <a:srgbClr val="003399"/>
                  </a:solidFill>
                </a:rPr>
                <a:t>PAE</a:t>
              </a:r>
              <a:r>
                <a:rPr lang="en-US" sz="2800" baseline="-25000" dirty="0">
                  <a:solidFill>
                    <a:srgbClr val="003399"/>
                  </a:solidFill>
                </a:rPr>
                <a:t>1</a:t>
              </a:r>
              <a:endParaRPr lang="en-US" sz="2800" dirty="0">
                <a:solidFill>
                  <a:srgbClr val="003399"/>
                </a:solidFill>
              </a:endParaRPr>
            </a:p>
          </p:txBody>
        </p:sp>
        <p:sp>
          <p:nvSpPr>
            <p:cNvPr id="27" name="TextBox 26"/>
            <p:cNvSpPr txBox="1"/>
            <p:nvPr/>
          </p:nvSpPr>
          <p:spPr>
            <a:xfrm>
              <a:off x="1781175" y="1436753"/>
              <a:ext cx="752475" cy="445635"/>
            </a:xfrm>
            <a:prstGeom prst="rect">
              <a:avLst/>
            </a:prstGeom>
            <a:noFill/>
          </p:spPr>
          <p:txBody>
            <a:bodyPr wrap="square" rtlCol="0">
              <a:spAutoFit/>
            </a:bodyPr>
            <a:lstStyle/>
            <a:p>
              <a:pPr>
                <a:lnSpc>
                  <a:spcPct val="80000"/>
                </a:lnSpc>
              </a:pPr>
              <a:r>
                <a:rPr lang="en-US" sz="2800" dirty="0"/>
                <a:t>PAE</a:t>
              </a:r>
            </a:p>
          </p:txBody>
        </p:sp>
        <p:cxnSp>
          <p:nvCxnSpPr>
            <p:cNvPr id="14" name="Straight Connector 13"/>
            <p:cNvCxnSpPr>
              <a:cxnSpLocks/>
            </p:cNvCxnSpPr>
            <p:nvPr/>
          </p:nvCxnSpPr>
          <p:spPr>
            <a:xfrm flipV="1">
              <a:off x="2513209" y="2000250"/>
              <a:ext cx="3657600" cy="3657600"/>
            </a:xfrm>
            <a:prstGeom prst="line">
              <a:avLst/>
            </a:prstGeom>
            <a:ln w="31750">
              <a:solidFill>
                <a:srgbClr val="003399"/>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864524" y="1552575"/>
              <a:ext cx="1145876" cy="523220"/>
            </a:xfrm>
            <a:prstGeom prst="rect">
              <a:avLst/>
            </a:prstGeom>
            <a:noFill/>
          </p:spPr>
          <p:txBody>
            <a:bodyPr wrap="square" rtlCol="0">
              <a:spAutoFit/>
            </a:bodyPr>
            <a:lstStyle/>
            <a:p>
              <a:r>
                <a:rPr lang="en-US" sz="2800" dirty="0">
                  <a:solidFill>
                    <a:srgbClr val="003399"/>
                  </a:solidFill>
                </a:rPr>
                <a:t>Y=PAE</a:t>
              </a:r>
            </a:p>
          </p:txBody>
        </p:sp>
        <p:cxnSp>
          <p:nvCxnSpPr>
            <p:cNvPr id="3" name="Straight Connector 2"/>
            <p:cNvCxnSpPr/>
            <p:nvPr/>
          </p:nvCxnSpPr>
          <p:spPr>
            <a:xfrm>
              <a:off x="4829175" y="3371850"/>
              <a:ext cx="0" cy="2295144"/>
            </a:xfrm>
            <a:prstGeom prst="line">
              <a:avLst/>
            </a:prstGeom>
            <a:ln>
              <a:solidFill>
                <a:srgbClr val="003399"/>
              </a:solidFill>
              <a:prstDash val="lgDash"/>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661501" y="5619750"/>
              <a:ext cx="605824" cy="523220"/>
            </a:xfrm>
            <a:prstGeom prst="rect">
              <a:avLst/>
            </a:prstGeom>
            <a:noFill/>
          </p:spPr>
          <p:txBody>
            <a:bodyPr wrap="square" rtlCol="0">
              <a:spAutoFit/>
            </a:bodyPr>
            <a:lstStyle/>
            <a:p>
              <a:r>
                <a:rPr lang="en-US" sz="2800" dirty="0">
                  <a:solidFill>
                    <a:srgbClr val="003399"/>
                  </a:solidFill>
                </a:rPr>
                <a:t>Y*</a:t>
              </a:r>
              <a:endParaRPr lang="en-US" sz="2800" dirty="0"/>
            </a:p>
          </p:txBody>
        </p:sp>
      </p:grpSp>
      <p:cxnSp>
        <p:nvCxnSpPr>
          <p:cNvPr id="17" name="Straight Connector 16"/>
          <p:cNvCxnSpPr>
            <a:cxnSpLocks noChangeAspect="1"/>
          </p:cNvCxnSpPr>
          <p:nvPr/>
        </p:nvCxnSpPr>
        <p:spPr>
          <a:xfrm flipV="1">
            <a:off x="2514601" y="2330030"/>
            <a:ext cx="3818136" cy="2546770"/>
          </a:xfrm>
          <a:prstGeom prst="line">
            <a:avLst/>
          </a:prstGeom>
          <a:ln w="31750">
            <a:solidFill>
              <a:srgbClr val="00863D"/>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286501" y="2076450"/>
            <a:ext cx="876299" cy="523220"/>
          </a:xfrm>
          <a:prstGeom prst="rect">
            <a:avLst/>
          </a:prstGeom>
          <a:noFill/>
        </p:spPr>
        <p:txBody>
          <a:bodyPr wrap="square" rtlCol="0">
            <a:spAutoFit/>
          </a:bodyPr>
          <a:lstStyle/>
          <a:p>
            <a:r>
              <a:rPr lang="en-US" sz="2800" dirty="0">
                <a:solidFill>
                  <a:srgbClr val="00863D"/>
                </a:solidFill>
              </a:rPr>
              <a:t>PAE</a:t>
            </a:r>
            <a:r>
              <a:rPr lang="en-US" sz="2800" baseline="-25000" dirty="0">
                <a:solidFill>
                  <a:srgbClr val="00863D"/>
                </a:solidFill>
              </a:rPr>
              <a:t>2</a:t>
            </a:r>
            <a:endParaRPr lang="en-US" sz="2800" dirty="0">
              <a:solidFill>
                <a:srgbClr val="00863D"/>
              </a:solidFill>
            </a:endParaRPr>
          </a:p>
        </p:txBody>
      </p:sp>
      <p:cxnSp>
        <p:nvCxnSpPr>
          <p:cNvPr id="20" name="Straight Connector 19"/>
          <p:cNvCxnSpPr/>
          <p:nvPr/>
        </p:nvCxnSpPr>
        <p:spPr>
          <a:xfrm>
            <a:off x="4114800" y="3829431"/>
            <a:ext cx="0" cy="1581912"/>
          </a:xfrm>
          <a:prstGeom prst="line">
            <a:avLst/>
          </a:prstGeom>
          <a:ln>
            <a:solidFill>
              <a:srgbClr val="003399"/>
            </a:solidFill>
            <a:prstDash val="lgDash"/>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933825" y="5372755"/>
            <a:ext cx="605824" cy="523220"/>
          </a:xfrm>
          <a:prstGeom prst="rect">
            <a:avLst/>
          </a:prstGeom>
          <a:noFill/>
        </p:spPr>
        <p:txBody>
          <a:bodyPr wrap="square" rtlCol="0">
            <a:spAutoFit/>
          </a:bodyPr>
          <a:lstStyle/>
          <a:p>
            <a:r>
              <a:rPr lang="en-US" sz="2800" dirty="0">
                <a:solidFill>
                  <a:srgbClr val="00863D"/>
                </a:solidFill>
              </a:rPr>
              <a:t>Y</a:t>
            </a:r>
            <a:r>
              <a:rPr lang="en-US" sz="2800" baseline="-25000" dirty="0">
                <a:solidFill>
                  <a:srgbClr val="00863D"/>
                </a:solidFill>
              </a:rPr>
              <a:t>2</a:t>
            </a:r>
            <a:r>
              <a:rPr lang="en-US" sz="2800" dirty="0">
                <a:solidFill>
                  <a:srgbClr val="00863D"/>
                </a:solidFill>
              </a:rPr>
              <a:t> </a:t>
            </a:r>
          </a:p>
        </p:txBody>
      </p:sp>
      <p:sp>
        <p:nvSpPr>
          <p:cNvPr id="22" name="TextBox 21"/>
          <p:cNvSpPr txBox="1"/>
          <p:nvPr/>
        </p:nvSpPr>
        <p:spPr>
          <a:xfrm>
            <a:off x="571500" y="5858805"/>
            <a:ext cx="8001000" cy="707886"/>
          </a:xfrm>
          <a:prstGeom prst="rect">
            <a:avLst/>
          </a:prstGeom>
          <a:noFill/>
        </p:spPr>
        <p:txBody>
          <a:bodyPr wrap="square" rtlCol="0" anchor="ctr" anchorCtr="0">
            <a:spAutoFit/>
          </a:bodyPr>
          <a:lstStyle/>
          <a:p>
            <a:r>
              <a:rPr lang="en-US" sz="2000" dirty="0">
                <a:solidFill>
                  <a:srgbClr val="CC0000"/>
                </a:solidFill>
              </a:rPr>
              <a:t>The initial drop in PAE is magnified by the fact that as Y declines, C declines further.</a:t>
            </a:r>
          </a:p>
        </p:txBody>
      </p:sp>
      <p:cxnSp>
        <p:nvCxnSpPr>
          <p:cNvPr id="12" name="Straight Connector 11"/>
          <p:cNvCxnSpPr/>
          <p:nvPr/>
        </p:nvCxnSpPr>
        <p:spPr>
          <a:xfrm>
            <a:off x="5638800" y="2562225"/>
            <a:ext cx="0" cy="237744"/>
          </a:xfrm>
          <a:prstGeom prst="line">
            <a:avLst/>
          </a:prstGeom>
          <a:ln w="28575">
            <a:solidFill>
              <a:srgbClr val="CC0000"/>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124325" y="5105400"/>
            <a:ext cx="694944" cy="0"/>
          </a:xfrm>
          <a:prstGeom prst="line">
            <a:avLst/>
          </a:prstGeom>
          <a:ln w="28575">
            <a:solidFill>
              <a:srgbClr val="CC0000"/>
            </a:solidFill>
            <a:head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5" name="TextBox 24"/>
              <p:cNvSpPr txBox="1"/>
              <p:nvPr/>
            </p:nvSpPr>
            <p:spPr>
              <a:xfrm>
                <a:off x="5512104" y="2908516"/>
                <a:ext cx="2666991" cy="708592"/>
              </a:xfrm>
              <a:prstGeom prst="rect">
                <a:avLst/>
              </a:prstGeom>
              <a:noFill/>
            </p:spPr>
            <p:txBody>
              <a:bodyPr wrap="square" rtlCol="0">
                <a:spAutoFit/>
              </a:bodyPr>
              <a:lstStyle/>
              <a:p>
                <a:r>
                  <a:rPr lang="en-US" sz="2000" dirty="0">
                    <a:solidFill>
                      <a:srgbClr val="CC0000"/>
                    </a:solidFill>
                  </a:rPr>
                  <a:t>Initial drop in PAE due to the drop in </a:t>
                </a:r>
                <a14:m>
                  <m:oMath xmlns:m="http://schemas.openxmlformats.org/officeDocument/2006/math">
                    <m:acc>
                      <m:accPr>
                        <m:chr m:val="̅"/>
                        <m:ctrlPr>
                          <a:rPr lang="en-US" sz="2000" i="1" dirty="0" smtClean="0">
                            <a:solidFill>
                              <a:srgbClr val="C00000"/>
                            </a:solidFill>
                            <a:latin typeface="Cambria Math" panose="02040503050406030204" pitchFamily="18" charset="0"/>
                          </a:rPr>
                        </m:ctrlPr>
                      </m:accPr>
                      <m:e>
                        <m:r>
                          <m:rPr>
                            <m:sty m:val="p"/>
                          </m:rPr>
                          <a:rPr lang="en-US" sz="2000" dirty="0">
                            <a:solidFill>
                              <a:srgbClr val="C00000"/>
                            </a:solidFill>
                            <a:latin typeface="Cambria Math" panose="02040503050406030204" pitchFamily="18" charset="0"/>
                          </a:rPr>
                          <m:t>C</m:t>
                        </m:r>
                      </m:e>
                    </m:acc>
                  </m:oMath>
                </a14:m>
                <a:endParaRPr lang="en-US" sz="2000" dirty="0">
                  <a:solidFill>
                    <a:srgbClr val="CC0000"/>
                  </a:solidFill>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5512104" y="2908516"/>
                <a:ext cx="2666991" cy="708592"/>
              </a:xfrm>
              <a:prstGeom prst="rect">
                <a:avLst/>
              </a:prstGeom>
              <a:blipFill>
                <a:blip r:embed="rId3"/>
                <a:stretch>
                  <a:fillRect l="-1887" t="-3509" b="-14035"/>
                </a:stretch>
              </a:blipFill>
            </p:spPr>
            <p:txBody>
              <a:bodyPr/>
              <a:lstStyle/>
              <a:p>
                <a:r>
                  <a:rPr lang="en-US">
                    <a:noFill/>
                  </a:rPr>
                  <a:t> </a:t>
                </a:r>
              </a:p>
            </p:txBody>
          </p:sp>
        </mc:Fallback>
      </mc:AlternateContent>
      <p:sp>
        <p:nvSpPr>
          <p:cNvPr id="29" name="TextBox 28"/>
          <p:cNvSpPr txBox="1"/>
          <p:nvPr/>
        </p:nvSpPr>
        <p:spPr>
          <a:xfrm>
            <a:off x="4800599" y="4454277"/>
            <a:ext cx="3378490" cy="707886"/>
          </a:xfrm>
          <a:prstGeom prst="rect">
            <a:avLst/>
          </a:prstGeom>
          <a:noFill/>
        </p:spPr>
        <p:txBody>
          <a:bodyPr wrap="square" rtlCol="0">
            <a:spAutoFit/>
          </a:bodyPr>
          <a:lstStyle/>
          <a:p>
            <a:r>
              <a:rPr lang="en-US" sz="2000" dirty="0">
                <a:solidFill>
                  <a:srgbClr val="CC0000"/>
                </a:solidFill>
              </a:rPr>
              <a:t>Decline in Y is larger because of the multiplier effect</a:t>
            </a:r>
          </a:p>
        </p:txBody>
      </p:sp>
    </p:spTree>
    <p:extLst>
      <p:ext uri="{BB962C8B-B14F-4D97-AF65-F5344CB8AC3E}">
        <p14:creationId xmlns:p14="http://schemas.microsoft.com/office/powerpoint/2010/main" val="152757080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40080" y="411480"/>
            <a:ext cx="7863840" cy="6035040"/>
          </a:xfrm>
          <a:noFill/>
        </p:spPr>
        <p:txBody>
          <a:bodyPr tIns="0" bIns="0">
            <a:noAutofit/>
          </a:bodyPr>
          <a:lstStyle/>
          <a:p>
            <a:pPr marL="0" indent="0" algn="ctr">
              <a:spcBef>
                <a:spcPts val="1800"/>
              </a:spcBef>
              <a:buClr>
                <a:srgbClr val="0000FF"/>
              </a:buClr>
              <a:buNone/>
            </a:pPr>
            <a:r>
              <a:rPr lang="en-US" dirty="0">
                <a:solidFill>
                  <a:srgbClr val="003399"/>
                </a:solidFill>
              </a:rPr>
              <a:t>Multiplier Effect</a:t>
            </a:r>
          </a:p>
          <a:p>
            <a:pPr marL="365760" indent="-365760">
              <a:spcBef>
                <a:spcPts val="3000"/>
              </a:spcBef>
              <a:buClr>
                <a:srgbClr val="003399"/>
              </a:buClr>
            </a:pPr>
            <a:r>
              <a:rPr lang="en-US" sz="2800" dirty="0"/>
              <a:t>A change in PAE changes output by more than the initial change in PAE.</a:t>
            </a:r>
          </a:p>
          <a:p>
            <a:pPr marL="365760" indent="-365760">
              <a:spcBef>
                <a:spcPts val="2400"/>
              </a:spcBef>
              <a:buClr>
                <a:srgbClr val="003399"/>
              </a:buClr>
            </a:pPr>
            <a:r>
              <a:rPr lang="en-US" sz="2800" dirty="0"/>
              <a:t>Why? Because changes in output affect consumer spending and reinforce (or multiply) the initial change in PAE.</a:t>
            </a:r>
          </a:p>
          <a:p>
            <a:pPr marL="365760" indent="-365760">
              <a:spcBef>
                <a:spcPts val="2400"/>
              </a:spcBef>
              <a:buClr>
                <a:srgbClr val="003399"/>
              </a:buClr>
            </a:pPr>
            <a:r>
              <a:rPr lang="en-US" sz="2800" dirty="0"/>
              <a:t>Existence of the multiplier effect explains why moderate changes in planned spending cause more substantial changes in output.</a:t>
            </a:r>
          </a:p>
        </p:txBody>
      </p:sp>
    </p:spTree>
    <p:extLst>
      <p:ext uri="{BB962C8B-B14F-4D97-AF65-F5344CB8AC3E}">
        <p14:creationId xmlns:p14="http://schemas.microsoft.com/office/powerpoint/2010/main" val="122532730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Content Placeholder 4"/>
              <p:cNvSpPr>
                <a:spLocks noGrp="1"/>
              </p:cNvSpPr>
              <p:nvPr>
                <p:ph idx="1"/>
              </p:nvPr>
            </p:nvSpPr>
            <p:spPr>
              <a:xfrm>
                <a:off x="640080" y="411480"/>
                <a:ext cx="7863840" cy="6035040"/>
              </a:xfrm>
              <a:noFill/>
            </p:spPr>
            <p:txBody>
              <a:bodyPr tIns="0" bIns="0">
                <a:noAutofit/>
              </a:bodyPr>
              <a:lstStyle/>
              <a:p>
                <a:pPr marL="0" indent="0" algn="ctr">
                  <a:spcBef>
                    <a:spcPts val="1800"/>
                  </a:spcBef>
                  <a:buClr>
                    <a:srgbClr val="0000FF"/>
                  </a:buClr>
                  <a:buNone/>
                </a:pPr>
                <a:r>
                  <a:rPr lang="en-US" sz="3100" dirty="0">
                    <a:solidFill>
                      <a:srgbClr val="003399"/>
                    </a:solidFill>
                  </a:rPr>
                  <a:t>The analytics of the Keynesian Cross</a:t>
                </a:r>
              </a:p>
              <a:p>
                <a:pPr marL="0" indent="0">
                  <a:spcBef>
                    <a:spcPts val="3600"/>
                  </a:spcBef>
                  <a:buClr>
                    <a:srgbClr val="0000FF"/>
                  </a:buClr>
                  <a:buNone/>
                </a:pPr>
                <a:r>
                  <a:rPr lang="en-US" sz="3100" dirty="0">
                    <a:solidFill>
                      <a:srgbClr val="003399"/>
                    </a:solidFill>
                  </a:rPr>
                  <a:t>          </a:t>
                </a:r>
                <a:r>
                  <a:rPr lang="en-US" sz="3100" dirty="0"/>
                  <a:t>C = </a:t>
                </a:r>
                <a14:m>
                  <m:oMath xmlns:m="http://schemas.openxmlformats.org/officeDocument/2006/math">
                    <m:acc>
                      <m:accPr>
                        <m:chr m:val="̅"/>
                        <m:ctrlPr>
                          <a:rPr lang="en-US" sz="3100" i="1" dirty="0">
                            <a:latin typeface="Cambria Math" panose="02040503050406030204" pitchFamily="18" charset="0"/>
                          </a:rPr>
                        </m:ctrlPr>
                      </m:accPr>
                      <m:e>
                        <m:r>
                          <m:rPr>
                            <m:sty m:val="p"/>
                          </m:rPr>
                          <a:rPr lang="en-US" sz="3100" dirty="0">
                            <a:latin typeface="Cambria Math" panose="02040503050406030204" pitchFamily="18" charset="0"/>
                          </a:rPr>
                          <m:t>C</m:t>
                        </m:r>
                      </m:e>
                    </m:acc>
                  </m:oMath>
                </a14:m>
                <a:r>
                  <a:rPr lang="en-US" sz="3100" dirty="0"/>
                  <a:t> + c·(Y−T)   and   PAE = C + I</a:t>
                </a:r>
                <a:r>
                  <a:rPr lang="en-US" sz="3100" baseline="30000" dirty="0"/>
                  <a:t>p</a:t>
                </a:r>
                <a:r>
                  <a:rPr lang="en-US" sz="3100" dirty="0"/>
                  <a:t> + G + NX</a:t>
                </a:r>
              </a:p>
              <a:p>
                <a:pPr marL="0" indent="0">
                  <a:spcBef>
                    <a:spcPts val="3000"/>
                  </a:spcBef>
                  <a:buClr>
                    <a:srgbClr val="0000FF"/>
                  </a:buClr>
                  <a:buNone/>
                </a:pPr>
                <a:r>
                  <a:rPr lang="en-US" sz="3100" dirty="0"/>
                  <a:t>              =&gt;    PAE  = (</a:t>
                </a:r>
                <a14:m>
                  <m:oMath xmlns:m="http://schemas.openxmlformats.org/officeDocument/2006/math">
                    <m:acc>
                      <m:accPr>
                        <m:chr m:val="̅"/>
                        <m:ctrlPr>
                          <a:rPr lang="en-US" sz="3100" i="1" dirty="0">
                            <a:latin typeface="Cambria Math" panose="02040503050406030204" pitchFamily="18" charset="0"/>
                          </a:rPr>
                        </m:ctrlPr>
                      </m:accPr>
                      <m:e>
                        <m:r>
                          <m:rPr>
                            <m:sty m:val="p"/>
                          </m:rPr>
                          <a:rPr lang="en-US" sz="3100" dirty="0">
                            <a:latin typeface="Cambria Math" panose="02040503050406030204" pitchFamily="18" charset="0"/>
                          </a:rPr>
                          <m:t>C</m:t>
                        </m:r>
                      </m:e>
                    </m:acc>
                  </m:oMath>
                </a14:m>
                <a:r>
                  <a:rPr lang="en-US" sz="3100" dirty="0"/>
                  <a:t> – </a:t>
                </a:r>
                <a:r>
                  <a:rPr lang="en-US" sz="3100" dirty="0" err="1"/>
                  <a:t>cT</a:t>
                </a:r>
                <a:r>
                  <a:rPr lang="en-US" sz="3100" dirty="0"/>
                  <a:t> + I</a:t>
                </a:r>
                <a:r>
                  <a:rPr lang="en-US" sz="3100" baseline="30000" dirty="0"/>
                  <a:t>p</a:t>
                </a:r>
                <a:r>
                  <a:rPr lang="en-US" sz="3100" dirty="0"/>
                  <a:t> + G + NX) + </a:t>
                </a:r>
                <a:r>
                  <a:rPr lang="en-US" sz="3100" dirty="0" err="1"/>
                  <a:t>cY</a:t>
                </a:r>
                <a:endParaRPr lang="en-US" sz="3100" dirty="0"/>
              </a:p>
              <a:p>
                <a:pPr marL="0" indent="0">
                  <a:spcBef>
                    <a:spcPts val="3000"/>
                  </a:spcBef>
                  <a:buClr>
                    <a:srgbClr val="0000FF"/>
                  </a:buClr>
                  <a:buNone/>
                </a:pPr>
                <a:r>
                  <a:rPr lang="en-US" sz="3100" dirty="0"/>
                  <a:t>                        Equilibrium Y=PAE =&gt;</a:t>
                </a:r>
              </a:p>
              <a:p>
                <a:pPr marL="0" indent="0">
                  <a:spcBef>
                    <a:spcPts val="3000"/>
                  </a:spcBef>
                  <a:buClr>
                    <a:srgbClr val="0000FF"/>
                  </a:buClr>
                  <a:buNone/>
                </a:pPr>
                <a:r>
                  <a:rPr lang="en-US" sz="3100" dirty="0"/>
                  <a:t>	        Y  = (</a:t>
                </a:r>
                <a14:m>
                  <m:oMath xmlns:m="http://schemas.openxmlformats.org/officeDocument/2006/math">
                    <m:acc>
                      <m:accPr>
                        <m:chr m:val="̅"/>
                        <m:ctrlPr>
                          <a:rPr lang="en-US" sz="3100" i="1" dirty="0">
                            <a:latin typeface="Cambria Math" panose="02040503050406030204" pitchFamily="18" charset="0"/>
                          </a:rPr>
                        </m:ctrlPr>
                      </m:accPr>
                      <m:e>
                        <m:r>
                          <m:rPr>
                            <m:sty m:val="p"/>
                          </m:rPr>
                          <a:rPr lang="en-US" sz="3100" dirty="0">
                            <a:latin typeface="Cambria Math" panose="02040503050406030204" pitchFamily="18" charset="0"/>
                          </a:rPr>
                          <m:t>C</m:t>
                        </m:r>
                      </m:e>
                    </m:acc>
                  </m:oMath>
                </a14:m>
                <a:r>
                  <a:rPr lang="en-US" sz="3100" dirty="0"/>
                  <a:t> – </a:t>
                </a:r>
                <a:r>
                  <a:rPr lang="en-US" sz="3100" dirty="0" err="1"/>
                  <a:t>cT</a:t>
                </a:r>
                <a:r>
                  <a:rPr lang="en-US" sz="3100" dirty="0"/>
                  <a:t> + I</a:t>
                </a:r>
                <a:r>
                  <a:rPr lang="en-US" sz="3100" baseline="30000" dirty="0"/>
                  <a:t>p</a:t>
                </a:r>
                <a:r>
                  <a:rPr lang="en-US" sz="3100" dirty="0"/>
                  <a:t> + G + NX) + </a:t>
                </a:r>
                <a:r>
                  <a:rPr lang="en-US" sz="3100" dirty="0" err="1"/>
                  <a:t>cY</a:t>
                </a:r>
                <a:endParaRPr lang="en-US" sz="3100" dirty="0"/>
              </a:p>
              <a:p>
                <a:pPr marL="0" indent="0">
                  <a:spcBef>
                    <a:spcPts val="3000"/>
                  </a:spcBef>
                  <a:buClr>
                    <a:srgbClr val="0000FF"/>
                  </a:buClr>
                  <a:buNone/>
                </a:pPr>
                <a:r>
                  <a:rPr lang="en-US" sz="3100" dirty="0"/>
                  <a:t>	=&gt; Y</a:t>
                </a:r>
                <a:r>
                  <a:rPr lang="en-US" b="1" dirty="0"/>
                  <a:t>⋅</a:t>
                </a:r>
                <a:r>
                  <a:rPr lang="en-US" sz="3100" dirty="0"/>
                  <a:t>(1-c) = (</a:t>
                </a:r>
                <a14:m>
                  <m:oMath xmlns:m="http://schemas.openxmlformats.org/officeDocument/2006/math">
                    <m:acc>
                      <m:accPr>
                        <m:chr m:val="̅"/>
                        <m:ctrlPr>
                          <a:rPr lang="en-US" sz="3100" i="1" dirty="0">
                            <a:latin typeface="Cambria Math" panose="02040503050406030204" pitchFamily="18" charset="0"/>
                          </a:rPr>
                        </m:ctrlPr>
                      </m:accPr>
                      <m:e>
                        <m:r>
                          <m:rPr>
                            <m:sty m:val="p"/>
                          </m:rPr>
                          <a:rPr lang="en-US" sz="3100" dirty="0">
                            <a:latin typeface="Cambria Math" panose="02040503050406030204" pitchFamily="18" charset="0"/>
                          </a:rPr>
                          <m:t>C</m:t>
                        </m:r>
                      </m:e>
                    </m:acc>
                  </m:oMath>
                </a14:m>
                <a:r>
                  <a:rPr lang="en-US" sz="3100" dirty="0"/>
                  <a:t> – </a:t>
                </a:r>
                <a:r>
                  <a:rPr lang="en-US" sz="3100" dirty="0" err="1"/>
                  <a:t>cT</a:t>
                </a:r>
                <a:r>
                  <a:rPr lang="en-US" sz="3100" dirty="0"/>
                  <a:t> + I</a:t>
                </a:r>
                <a:r>
                  <a:rPr lang="en-US" sz="3100" baseline="30000" dirty="0"/>
                  <a:t>p</a:t>
                </a:r>
                <a:r>
                  <a:rPr lang="en-US" sz="3100" dirty="0"/>
                  <a:t> + G + NX) </a:t>
                </a:r>
              </a:p>
              <a:p>
                <a:pPr marL="0" indent="0">
                  <a:spcBef>
                    <a:spcPts val="3000"/>
                  </a:spcBef>
                  <a:buClr>
                    <a:srgbClr val="0000FF"/>
                  </a:buClr>
                  <a:buNone/>
                </a:pPr>
                <a:r>
                  <a:rPr lang="en-US" sz="3100" dirty="0"/>
                  <a:t>	=&gt; Y = (</a:t>
                </a:r>
                <a14:m>
                  <m:oMath xmlns:m="http://schemas.openxmlformats.org/officeDocument/2006/math">
                    <m:acc>
                      <m:accPr>
                        <m:chr m:val="̅"/>
                        <m:ctrlPr>
                          <a:rPr lang="en-US" sz="3100" i="1" dirty="0">
                            <a:latin typeface="Cambria Math" panose="02040503050406030204" pitchFamily="18" charset="0"/>
                          </a:rPr>
                        </m:ctrlPr>
                      </m:accPr>
                      <m:e>
                        <m:r>
                          <m:rPr>
                            <m:sty m:val="p"/>
                          </m:rPr>
                          <a:rPr lang="en-US" sz="3100" dirty="0">
                            <a:latin typeface="Cambria Math" panose="02040503050406030204" pitchFamily="18" charset="0"/>
                          </a:rPr>
                          <m:t>C</m:t>
                        </m:r>
                      </m:e>
                    </m:acc>
                  </m:oMath>
                </a14:m>
                <a:r>
                  <a:rPr lang="en-US" sz="3100" dirty="0"/>
                  <a:t> – </a:t>
                </a:r>
                <a:r>
                  <a:rPr lang="en-US" sz="3100" dirty="0" err="1"/>
                  <a:t>cT</a:t>
                </a:r>
                <a:r>
                  <a:rPr lang="en-US" sz="3100" dirty="0"/>
                  <a:t> + I</a:t>
                </a:r>
                <a:r>
                  <a:rPr lang="en-US" sz="3100" baseline="30000" dirty="0"/>
                  <a:t>p</a:t>
                </a:r>
                <a:r>
                  <a:rPr lang="en-US" sz="3100" dirty="0"/>
                  <a:t> + G + NX) / (1-c)</a:t>
                </a:r>
              </a:p>
            </p:txBody>
          </p:sp>
        </mc:Choice>
        <mc:Fallback xmlns="">
          <p:sp>
            <p:nvSpPr>
              <p:cNvPr id="5" name="Content Placeholder 4"/>
              <p:cNvSpPr>
                <a:spLocks noGrp="1" noRot="1" noChangeAspect="1" noMove="1" noResize="1" noEditPoints="1" noAdjustHandles="1" noChangeArrowheads="1" noChangeShapeType="1" noTextEdit="1"/>
              </p:cNvSpPr>
              <p:nvPr>
                <p:ph idx="1"/>
              </p:nvPr>
            </p:nvSpPr>
            <p:spPr>
              <a:xfrm>
                <a:off x="640080" y="411480"/>
                <a:ext cx="7863840" cy="6035040"/>
              </a:xfrm>
              <a:blipFill>
                <a:blip r:embed="rId3"/>
                <a:stretch>
                  <a:fillRect t="-1891"/>
                </a:stretch>
              </a:blipFill>
            </p:spPr>
            <p:txBody>
              <a:bodyPr/>
              <a:lstStyle/>
              <a:p>
                <a:r>
                  <a:rPr lang="en-US">
                    <a:noFill/>
                  </a:rPr>
                  <a:t> </a:t>
                </a:r>
              </a:p>
            </p:txBody>
          </p:sp>
        </mc:Fallback>
      </mc:AlternateContent>
      <p:sp>
        <p:nvSpPr>
          <p:cNvPr id="2" name="Left Brace 1"/>
          <p:cNvSpPr/>
          <p:nvPr/>
        </p:nvSpPr>
        <p:spPr>
          <a:xfrm rot="16200000">
            <a:off x="5296609" y="1173437"/>
            <a:ext cx="228600" cy="3017520"/>
          </a:xfrm>
          <a:prstGeom prst="leftBrace">
            <a:avLst/>
          </a:prstGeom>
          <a:ln w="19050">
            <a:solidFill>
              <a:srgbClr val="CC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TextBox 3"/>
          <p:cNvSpPr txBox="1"/>
          <p:nvPr/>
        </p:nvSpPr>
        <p:spPr>
          <a:xfrm>
            <a:off x="4003929" y="2682197"/>
            <a:ext cx="3017520" cy="461665"/>
          </a:xfrm>
          <a:prstGeom prst="rect">
            <a:avLst/>
          </a:prstGeom>
          <a:noFill/>
        </p:spPr>
        <p:txBody>
          <a:bodyPr wrap="square" rtlCol="0">
            <a:spAutoFit/>
          </a:bodyPr>
          <a:lstStyle/>
          <a:p>
            <a:r>
              <a:rPr lang="en-US" sz="2400" dirty="0">
                <a:solidFill>
                  <a:srgbClr val="CC0000"/>
                </a:solidFill>
              </a:rPr>
              <a:t>Autonomous Spending</a:t>
            </a:r>
          </a:p>
        </p:txBody>
      </p:sp>
    </p:spTree>
    <p:extLst>
      <p:ext uri="{BB962C8B-B14F-4D97-AF65-F5344CB8AC3E}">
        <p14:creationId xmlns:p14="http://schemas.microsoft.com/office/powerpoint/2010/main" val="154830133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Content Placeholder 4"/>
              <p:cNvSpPr>
                <a:spLocks noGrp="1"/>
              </p:cNvSpPr>
              <p:nvPr>
                <p:ph idx="1"/>
              </p:nvPr>
            </p:nvSpPr>
            <p:spPr>
              <a:xfrm>
                <a:off x="640080" y="411480"/>
                <a:ext cx="7863840" cy="6035040"/>
              </a:xfrm>
              <a:noFill/>
            </p:spPr>
            <p:txBody>
              <a:bodyPr tIns="0" bIns="0">
                <a:noAutofit/>
              </a:bodyPr>
              <a:lstStyle/>
              <a:p>
                <a:pPr marL="0" indent="0" algn="ctr">
                  <a:spcBef>
                    <a:spcPts val="1800"/>
                  </a:spcBef>
                  <a:buClr>
                    <a:srgbClr val="0000FF"/>
                  </a:buClr>
                  <a:buNone/>
                </a:pPr>
                <a:r>
                  <a:rPr lang="en-US" sz="3100" dirty="0">
                    <a:solidFill>
                      <a:srgbClr val="003399"/>
                    </a:solidFill>
                  </a:rPr>
                  <a:t>The analytics of the multiplier</a:t>
                </a:r>
              </a:p>
              <a:p>
                <a:pPr marL="0" indent="0">
                  <a:spcBef>
                    <a:spcPts val="3600"/>
                  </a:spcBef>
                  <a:buClr>
                    <a:srgbClr val="0000FF"/>
                  </a:buClr>
                  <a:buNone/>
                </a:pPr>
                <a:r>
                  <a:rPr lang="en-US" sz="3100" dirty="0">
                    <a:solidFill>
                      <a:srgbClr val="003399"/>
                    </a:solidFill>
                  </a:rPr>
                  <a:t> </a:t>
                </a:r>
                <a:r>
                  <a:rPr lang="en-US" sz="3100" dirty="0"/>
                  <a:t>       Y = (</a:t>
                </a:r>
                <a14:m>
                  <m:oMath xmlns:m="http://schemas.openxmlformats.org/officeDocument/2006/math">
                    <m:acc>
                      <m:accPr>
                        <m:chr m:val="̅"/>
                        <m:ctrlPr>
                          <a:rPr lang="en-US" sz="3100" i="1" dirty="0" smtClean="0">
                            <a:latin typeface="Cambria Math" panose="02040503050406030204" pitchFamily="18" charset="0"/>
                          </a:rPr>
                        </m:ctrlPr>
                      </m:accPr>
                      <m:e>
                        <m:r>
                          <m:rPr>
                            <m:sty m:val="p"/>
                          </m:rPr>
                          <a:rPr lang="en-US" sz="3100" b="0" i="0" dirty="0" smtClean="0">
                            <a:latin typeface="Cambria Math" panose="02040503050406030204" pitchFamily="18" charset="0"/>
                          </a:rPr>
                          <m:t>C</m:t>
                        </m:r>
                      </m:e>
                    </m:acc>
                  </m:oMath>
                </a14:m>
                <a:r>
                  <a:rPr lang="en-US" sz="3100" dirty="0"/>
                  <a:t> – </a:t>
                </a:r>
                <a:r>
                  <a:rPr lang="en-US" sz="3100" dirty="0" err="1"/>
                  <a:t>cT</a:t>
                </a:r>
                <a:r>
                  <a:rPr lang="en-US" sz="3100" dirty="0"/>
                  <a:t> + I</a:t>
                </a:r>
                <a:r>
                  <a:rPr lang="en-US" sz="3100" baseline="30000" dirty="0"/>
                  <a:t>p</a:t>
                </a:r>
                <a:r>
                  <a:rPr lang="en-US" sz="3100" dirty="0"/>
                  <a:t> + G + NX) / (1-c)</a:t>
                </a:r>
              </a:p>
              <a:p>
                <a:pPr marL="0" indent="0">
                  <a:spcBef>
                    <a:spcPts val="3000"/>
                  </a:spcBef>
                  <a:buClr>
                    <a:srgbClr val="0000FF"/>
                  </a:buClr>
                  <a:buNone/>
                </a:pPr>
                <a:r>
                  <a:rPr lang="en-US" sz="3100" dirty="0"/>
                  <a:t>        If</a:t>
                </a:r>
                <a14:m>
                  <m:oMath xmlns:m="http://schemas.openxmlformats.org/officeDocument/2006/math">
                    <m:r>
                      <m:rPr>
                        <m:nor/>
                      </m:rPr>
                      <a:rPr lang="en-US" sz="3100" dirty="0" smtClean="0">
                        <a:latin typeface="Cambria Math" panose="02040503050406030204" pitchFamily="18" charset="0"/>
                      </a:rPr>
                      <m:t> </m:t>
                    </m:r>
                    <m:acc>
                      <m:accPr>
                        <m:chr m:val="̅"/>
                        <m:ctrlPr>
                          <a:rPr lang="en-US" sz="3100" i="1" dirty="0">
                            <a:latin typeface="Cambria Math" panose="02040503050406030204" pitchFamily="18" charset="0"/>
                          </a:rPr>
                        </m:ctrlPr>
                      </m:accPr>
                      <m:e>
                        <m:r>
                          <m:rPr>
                            <m:sty m:val="p"/>
                          </m:rPr>
                          <a:rPr lang="en-US" sz="3100" dirty="0">
                            <a:latin typeface="Cambria Math" panose="02040503050406030204" pitchFamily="18" charset="0"/>
                          </a:rPr>
                          <m:t>C</m:t>
                        </m:r>
                      </m:e>
                    </m:acc>
                  </m:oMath>
                </a14:m>
                <a:r>
                  <a:rPr lang="en-US" sz="3100" dirty="0"/>
                  <a:t> increases by 1, then in equilibrium Y     	increases by 1/(1-c) &gt; $1</a:t>
                </a:r>
              </a:p>
              <a:p>
                <a:pPr marL="0" indent="0">
                  <a:spcBef>
                    <a:spcPts val="3000"/>
                  </a:spcBef>
                  <a:buClr>
                    <a:srgbClr val="0000FF"/>
                  </a:buClr>
                  <a:buNone/>
                </a:pPr>
                <a:r>
                  <a:rPr lang="en-US" sz="3100" dirty="0"/>
                  <a:t>        Intuition: Y  = (</a:t>
                </a:r>
                <a14:m>
                  <m:oMath xmlns:m="http://schemas.openxmlformats.org/officeDocument/2006/math">
                    <m:acc>
                      <m:accPr>
                        <m:chr m:val="̅"/>
                        <m:ctrlPr>
                          <a:rPr lang="en-US" sz="3100" i="1" dirty="0">
                            <a:latin typeface="Cambria Math" panose="02040503050406030204" pitchFamily="18" charset="0"/>
                          </a:rPr>
                        </m:ctrlPr>
                      </m:accPr>
                      <m:e>
                        <m:r>
                          <m:rPr>
                            <m:sty m:val="p"/>
                          </m:rPr>
                          <a:rPr lang="en-US" sz="3100" dirty="0">
                            <a:latin typeface="Cambria Math" panose="02040503050406030204" pitchFamily="18" charset="0"/>
                          </a:rPr>
                          <m:t>C</m:t>
                        </m:r>
                      </m:e>
                    </m:acc>
                  </m:oMath>
                </a14:m>
                <a:r>
                  <a:rPr lang="en-US" sz="3100" dirty="0"/>
                  <a:t> – </a:t>
                </a:r>
                <a:r>
                  <a:rPr lang="en-US" sz="3100" dirty="0" err="1"/>
                  <a:t>cT</a:t>
                </a:r>
                <a:r>
                  <a:rPr lang="en-US" sz="3100" dirty="0"/>
                  <a:t> + I</a:t>
                </a:r>
                <a:r>
                  <a:rPr lang="en-US" sz="3100" baseline="30000" dirty="0"/>
                  <a:t>p</a:t>
                </a:r>
                <a:r>
                  <a:rPr lang="en-US" sz="3100" dirty="0"/>
                  <a:t> + G + NX) + </a:t>
                </a:r>
                <a:r>
                  <a:rPr lang="en-US" sz="3100" dirty="0" err="1"/>
                  <a:t>cY</a:t>
                </a:r>
                <a:endParaRPr lang="en-US" sz="3100" dirty="0"/>
              </a:p>
              <a:p>
                <a:pPr marL="0" indent="0">
                  <a:spcBef>
                    <a:spcPts val="1000"/>
                  </a:spcBef>
                  <a:buClr>
                    <a:srgbClr val="0000FF"/>
                  </a:buClr>
                  <a:buNone/>
                </a:pPr>
                <a:r>
                  <a:rPr lang="en-US" sz="2300" dirty="0"/>
                  <a:t>1</a:t>
                </a:r>
                <a:r>
                  <a:rPr lang="en-US" sz="2300" baseline="30000" dirty="0"/>
                  <a:t>st</a:t>
                </a:r>
                <a:r>
                  <a:rPr lang="en-US" sz="2300" dirty="0"/>
                  <a:t> round: </a:t>
                </a:r>
                <a14:m>
                  <m:oMath xmlns:m="http://schemas.openxmlformats.org/officeDocument/2006/math">
                    <m:acc>
                      <m:accPr>
                        <m:chr m:val="̅"/>
                        <m:ctrlPr>
                          <a:rPr lang="en-US" sz="2300" i="1" dirty="0" smtClean="0">
                            <a:latin typeface="Cambria Math" panose="02040503050406030204" pitchFamily="18" charset="0"/>
                          </a:rPr>
                        </m:ctrlPr>
                      </m:accPr>
                      <m:e>
                        <m:r>
                          <m:rPr>
                            <m:sty m:val="p"/>
                          </m:rPr>
                          <a:rPr lang="en-US" sz="2300" dirty="0">
                            <a:latin typeface="Cambria Math" panose="02040503050406030204" pitchFamily="18" charset="0"/>
                          </a:rPr>
                          <m:t>C</m:t>
                        </m:r>
                      </m:e>
                    </m:acc>
                  </m:oMath>
                </a14:m>
                <a:r>
                  <a:rPr lang="en-US" sz="2300" dirty="0"/>
                  <a:t> increases by 1 =&gt; Y increases by 1</a:t>
                </a:r>
              </a:p>
              <a:p>
                <a:pPr marL="0" indent="0">
                  <a:spcBef>
                    <a:spcPts val="1000"/>
                  </a:spcBef>
                  <a:buClr>
                    <a:srgbClr val="0000FF"/>
                  </a:buClr>
                  <a:buNone/>
                </a:pPr>
                <a:r>
                  <a:rPr lang="en-US" sz="2300" dirty="0"/>
                  <a:t>2</a:t>
                </a:r>
                <a:r>
                  <a:rPr lang="en-US" sz="2300" baseline="30000" dirty="0"/>
                  <a:t>nd</a:t>
                </a:r>
                <a:r>
                  <a:rPr lang="en-US" sz="2300" dirty="0"/>
                  <a:t> round: </a:t>
                </a:r>
                <a:r>
                  <a:rPr lang="en-US" sz="2300" dirty="0" err="1"/>
                  <a:t>cY</a:t>
                </a:r>
                <a:r>
                  <a:rPr lang="en-US" sz="2300" dirty="0"/>
                  <a:t> increases by c =&gt; Y increases further by c</a:t>
                </a:r>
              </a:p>
              <a:p>
                <a:pPr marL="0" indent="0">
                  <a:spcBef>
                    <a:spcPts val="1000"/>
                  </a:spcBef>
                  <a:buClr>
                    <a:srgbClr val="0000FF"/>
                  </a:buClr>
                  <a:buNone/>
                </a:pPr>
                <a:r>
                  <a:rPr lang="en-US" sz="2300" dirty="0"/>
                  <a:t>3</a:t>
                </a:r>
                <a:r>
                  <a:rPr lang="en-US" sz="2300" baseline="30000" dirty="0"/>
                  <a:t>rd</a:t>
                </a:r>
                <a:r>
                  <a:rPr lang="en-US" sz="2300" dirty="0"/>
                  <a:t> round: </a:t>
                </a:r>
                <a:r>
                  <a:rPr lang="en-US" sz="2300" dirty="0" err="1"/>
                  <a:t>cY</a:t>
                </a:r>
                <a:r>
                  <a:rPr lang="en-US" sz="2300" dirty="0"/>
                  <a:t> increases further by c</a:t>
                </a:r>
                <a:r>
                  <a:rPr lang="en-US" sz="2300" baseline="30000" dirty="0"/>
                  <a:t>2 </a:t>
                </a:r>
                <a:r>
                  <a:rPr lang="en-US" sz="2300" dirty="0"/>
                  <a:t>=&gt; Y increases further by c</a:t>
                </a:r>
                <a:r>
                  <a:rPr lang="en-US" sz="2300" baseline="30000" dirty="0"/>
                  <a:t>2</a:t>
                </a:r>
              </a:p>
              <a:p>
                <a:pPr marL="0" indent="0">
                  <a:spcBef>
                    <a:spcPts val="1000"/>
                  </a:spcBef>
                  <a:buClr>
                    <a:srgbClr val="0000FF"/>
                  </a:buClr>
                  <a:buNone/>
                </a:pPr>
                <a:r>
                  <a:rPr lang="en-US" sz="2300" baseline="30000" dirty="0"/>
                  <a:t>….</a:t>
                </a:r>
              </a:p>
              <a:p>
                <a:pPr marL="0" indent="0">
                  <a:spcBef>
                    <a:spcPts val="1000"/>
                  </a:spcBef>
                  <a:buClr>
                    <a:srgbClr val="0000FF"/>
                  </a:buClr>
                  <a:buNone/>
                </a:pPr>
                <a:r>
                  <a:rPr lang="en-US" sz="2300" dirty="0"/>
                  <a:t>All rounds: Y increases by 1+c+c</a:t>
                </a:r>
                <a:r>
                  <a:rPr lang="en-US" sz="2300" baseline="30000" dirty="0"/>
                  <a:t>2 </a:t>
                </a:r>
                <a:r>
                  <a:rPr lang="en-US" sz="2300" dirty="0"/>
                  <a:t>+.. = 1/(1-c)</a:t>
                </a:r>
              </a:p>
              <a:p>
                <a:pPr marL="0" indent="0">
                  <a:spcBef>
                    <a:spcPts val="1000"/>
                  </a:spcBef>
                  <a:buClr>
                    <a:srgbClr val="0000FF"/>
                  </a:buClr>
                  <a:buNone/>
                </a:pPr>
                <a:endParaRPr lang="en-US" sz="2400" baseline="30000" dirty="0"/>
              </a:p>
            </p:txBody>
          </p:sp>
        </mc:Choice>
        <mc:Fallback xmlns="">
          <p:sp>
            <p:nvSpPr>
              <p:cNvPr id="5" name="Content Placeholder 4"/>
              <p:cNvSpPr>
                <a:spLocks noGrp="1" noRot="1" noChangeAspect="1" noMove="1" noResize="1" noEditPoints="1" noAdjustHandles="1" noChangeArrowheads="1" noChangeShapeType="1" noTextEdit="1"/>
              </p:cNvSpPr>
              <p:nvPr>
                <p:ph idx="1"/>
              </p:nvPr>
            </p:nvSpPr>
            <p:spPr>
              <a:xfrm>
                <a:off x="640080" y="411480"/>
                <a:ext cx="7863840" cy="6035040"/>
              </a:xfrm>
              <a:blipFill>
                <a:blip r:embed="rId3"/>
                <a:stretch>
                  <a:fillRect l="-1129" t="-1891"/>
                </a:stretch>
              </a:blipFill>
            </p:spPr>
            <p:txBody>
              <a:bodyPr/>
              <a:lstStyle/>
              <a:p>
                <a:r>
                  <a:rPr lang="en-US">
                    <a:noFill/>
                  </a:rPr>
                  <a:t> </a:t>
                </a:r>
              </a:p>
            </p:txBody>
          </p:sp>
        </mc:Fallback>
      </mc:AlternateContent>
    </p:spTree>
    <p:extLst>
      <p:ext uri="{BB962C8B-B14F-4D97-AF65-F5344CB8AC3E}">
        <p14:creationId xmlns:p14="http://schemas.microsoft.com/office/powerpoint/2010/main" val="69097505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40080" y="411480"/>
            <a:ext cx="7863840" cy="6035040"/>
          </a:xfrm>
          <a:solidFill>
            <a:schemeClr val="bg1"/>
          </a:solidFill>
        </p:spPr>
        <p:txBody>
          <a:bodyPr tIns="0" bIns="0">
            <a:noAutofit/>
          </a:bodyPr>
          <a:lstStyle/>
          <a:p>
            <a:pPr marL="0" indent="0" algn="ctr">
              <a:spcBef>
                <a:spcPts val="1800"/>
              </a:spcBef>
              <a:buClr>
                <a:srgbClr val="0000FF"/>
              </a:buClr>
              <a:buNone/>
            </a:pPr>
            <a:r>
              <a:rPr lang="en-US" dirty="0">
                <a:solidFill>
                  <a:srgbClr val="003399"/>
                </a:solidFill>
              </a:rPr>
              <a:t>References</a:t>
            </a:r>
          </a:p>
          <a:p>
            <a:pPr marL="365760" indent="-365760">
              <a:spcBef>
                <a:spcPts val="2400"/>
              </a:spcBef>
              <a:buClr>
                <a:srgbClr val="003399"/>
              </a:buClr>
            </a:pPr>
            <a:r>
              <a:rPr lang="en-US" sz="2800" dirty="0">
                <a:hlinkClick r:id="rId3"/>
              </a:rPr>
              <a:t>CORE-The Economy</a:t>
            </a:r>
            <a:r>
              <a:rPr lang="en-US" sz="2800" dirty="0"/>
              <a:t>, Chapter 13.</a:t>
            </a:r>
          </a:p>
          <a:p>
            <a:pPr marL="365760" indent="-365760">
              <a:spcBef>
                <a:spcPts val="2400"/>
              </a:spcBef>
              <a:buClr>
                <a:srgbClr val="003399"/>
              </a:buClr>
            </a:pPr>
            <a:r>
              <a:rPr lang="en-US" sz="2800" dirty="0"/>
              <a:t>Principles of Economics, Chapter 24.</a:t>
            </a:r>
          </a:p>
        </p:txBody>
      </p:sp>
    </p:spTree>
    <p:extLst>
      <p:ext uri="{BB962C8B-B14F-4D97-AF65-F5344CB8AC3E}">
        <p14:creationId xmlns:p14="http://schemas.microsoft.com/office/powerpoint/2010/main" val="2568714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40080" y="411480"/>
            <a:ext cx="7863840" cy="6035040"/>
          </a:xfrm>
          <a:noFill/>
        </p:spPr>
        <p:txBody>
          <a:bodyPr tIns="0" bIns="0">
            <a:noAutofit/>
          </a:bodyPr>
          <a:lstStyle/>
          <a:p>
            <a:pPr marL="0" indent="0" algn="ctr">
              <a:spcBef>
                <a:spcPts val="1800"/>
              </a:spcBef>
              <a:buClr>
                <a:srgbClr val="0000FF"/>
              </a:buClr>
              <a:buNone/>
            </a:pPr>
            <a:r>
              <a:rPr lang="en-US" dirty="0">
                <a:solidFill>
                  <a:srgbClr val="003399"/>
                </a:solidFill>
              </a:rPr>
              <a:t>Plan for Our Study of Short-Run Fluctuations</a:t>
            </a:r>
          </a:p>
          <a:p>
            <a:pPr marL="365760" indent="-365760">
              <a:spcBef>
                <a:spcPts val="2400"/>
              </a:spcBef>
              <a:buClr>
                <a:srgbClr val="003399"/>
              </a:buClr>
            </a:pPr>
            <a:r>
              <a:rPr lang="en-US" sz="2800" dirty="0"/>
              <a:t>This lecture: discuss the framework.</a:t>
            </a:r>
          </a:p>
          <a:p>
            <a:pPr marL="365760" indent="-365760">
              <a:spcBef>
                <a:spcPts val="2400"/>
              </a:spcBef>
              <a:buClr>
                <a:srgbClr val="003399"/>
              </a:buClr>
            </a:pPr>
            <a:r>
              <a:rPr lang="en-US" sz="2800" dirty="0"/>
              <a:t>Then turn to the role of government budget policy (taxes and government spending)</a:t>
            </a:r>
          </a:p>
          <a:p>
            <a:pPr marL="365760" indent="-365760">
              <a:spcBef>
                <a:spcPts val="2400"/>
              </a:spcBef>
              <a:buClr>
                <a:srgbClr val="003399"/>
              </a:buClr>
            </a:pPr>
            <a:r>
              <a:rPr lang="en-US" sz="2800" dirty="0"/>
              <a:t>Then turn to monetary policy and the Federal Reserve.</a:t>
            </a:r>
          </a:p>
          <a:p>
            <a:pPr marL="365760" indent="-365760">
              <a:spcBef>
                <a:spcPts val="2400"/>
              </a:spcBef>
              <a:buClr>
                <a:srgbClr val="003399"/>
              </a:buClr>
            </a:pPr>
            <a:r>
              <a:rPr lang="en-US" sz="2800" dirty="0"/>
              <a:t>Then expand the framework to understand inflation and the eventual return to potential output.</a:t>
            </a:r>
          </a:p>
        </p:txBody>
      </p:sp>
    </p:spTree>
    <p:extLst>
      <p:ext uri="{BB962C8B-B14F-4D97-AF65-F5344CB8AC3E}">
        <p14:creationId xmlns:p14="http://schemas.microsoft.com/office/powerpoint/2010/main" val="30666706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40080" y="411480"/>
            <a:ext cx="7863840" cy="6035040"/>
          </a:xfrm>
        </p:spPr>
        <p:txBody>
          <a:bodyPr/>
          <a:lstStyle/>
          <a:p>
            <a:pPr marL="571500" indent="-571500" algn="ctr">
              <a:lnSpc>
                <a:spcPct val="110000"/>
              </a:lnSpc>
              <a:spcBef>
                <a:spcPts val="1200"/>
              </a:spcBef>
              <a:buClr>
                <a:srgbClr val="FF0000"/>
              </a:buClr>
              <a:buNone/>
            </a:pPr>
            <a:endParaRPr lang="en-US" cap="small" dirty="0">
              <a:solidFill>
                <a:srgbClr val="FF0000"/>
              </a:solidFill>
            </a:endParaRPr>
          </a:p>
          <a:p>
            <a:pPr marL="0" algn="ctr">
              <a:buNone/>
            </a:pPr>
            <a:r>
              <a:rPr lang="en-US" cap="small" dirty="0">
                <a:solidFill>
                  <a:srgbClr val="CC0000"/>
                </a:solidFill>
              </a:rPr>
              <a:t>II.  The Key Role of Demand</a:t>
            </a:r>
            <a:endParaRPr lang="en-US" sz="3200" i="1" cap="small" dirty="0">
              <a:solidFill>
                <a:srgbClr val="CC0000"/>
              </a:solidFill>
            </a:endParaRPr>
          </a:p>
        </p:txBody>
      </p:sp>
    </p:spTree>
    <p:extLst>
      <p:ext uri="{BB962C8B-B14F-4D97-AF65-F5344CB8AC3E}">
        <p14:creationId xmlns:p14="http://schemas.microsoft.com/office/powerpoint/2010/main" val="36743279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40080" y="411480"/>
            <a:ext cx="7863840" cy="6035040"/>
          </a:xfrm>
          <a:noFill/>
        </p:spPr>
        <p:txBody>
          <a:bodyPr tIns="0" bIns="0">
            <a:noAutofit/>
          </a:bodyPr>
          <a:lstStyle/>
          <a:p>
            <a:pPr marL="0" indent="0" algn="ctr">
              <a:spcBef>
                <a:spcPts val="1800"/>
              </a:spcBef>
              <a:buClr>
                <a:srgbClr val="0000FF"/>
              </a:buClr>
              <a:buNone/>
            </a:pPr>
            <a:r>
              <a:rPr lang="en-US" dirty="0">
                <a:solidFill>
                  <a:srgbClr val="003399"/>
                </a:solidFill>
              </a:rPr>
              <a:t>Key Determinant of Output in the Short Run</a:t>
            </a:r>
          </a:p>
          <a:p>
            <a:pPr marL="365760" indent="-365760">
              <a:spcBef>
                <a:spcPts val="2400"/>
              </a:spcBef>
              <a:buClr>
                <a:srgbClr val="003399"/>
              </a:buClr>
            </a:pPr>
            <a:r>
              <a:rPr lang="en-US" sz="2800" dirty="0"/>
              <a:t>In the long run, output (GDP) is equal to potential output.</a:t>
            </a:r>
          </a:p>
          <a:p>
            <a:pPr marL="1165860" lvl="2" indent="-365760">
              <a:spcBef>
                <a:spcPts val="2400"/>
              </a:spcBef>
              <a:buClr>
                <a:srgbClr val="003399"/>
              </a:buClr>
            </a:pPr>
            <a:r>
              <a:rPr lang="en-US" sz="2800" dirty="0"/>
              <a:t>Potential output is determined by normal capital, labor, and technology.</a:t>
            </a:r>
          </a:p>
          <a:p>
            <a:pPr marL="365760" indent="-365760">
              <a:spcBef>
                <a:spcPts val="2400"/>
              </a:spcBef>
              <a:buClr>
                <a:srgbClr val="003399"/>
              </a:buClr>
            </a:pPr>
            <a:r>
              <a:rPr lang="en-US" sz="2800" dirty="0"/>
              <a:t>In the short run, output can be above, below, or equal to potential output.</a:t>
            </a:r>
          </a:p>
          <a:p>
            <a:pPr marL="1165860" lvl="2" indent="-365760">
              <a:spcBef>
                <a:spcPts val="2400"/>
              </a:spcBef>
              <a:buClr>
                <a:srgbClr val="003399"/>
              </a:buClr>
            </a:pPr>
            <a:r>
              <a:rPr lang="en-US" sz="2800" dirty="0">
                <a:solidFill>
                  <a:srgbClr val="CC0000"/>
                </a:solidFill>
              </a:rPr>
              <a:t>Short-run output is determined primarily by demand: what consumers, firms, and government are purchasing</a:t>
            </a:r>
          </a:p>
        </p:txBody>
      </p:sp>
    </p:spTree>
    <p:extLst>
      <p:ext uri="{BB962C8B-B14F-4D97-AF65-F5344CB8AC3E}">
        <p14:creationId xmlns:p14="http://schemas.microsoft.com/office/powerpoint/2010/main" val="42536376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3025</Words>
  <Application>Microsoft Macintosh PowerPoint</Application>
  <PresentationFormat>On-screen Show (4:3)</PresentationFormat>
  <Paragraphs>407</Paragraphs>
  <Slides>69</Slides>
  <Notes>46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69</vt:i4>
      </vt:variant>
    </vt:vector>
  </HeadingPairs>
  <TitlesOfParts>
    <vt:vector size="74" baseType="lpstr">
      <vt:lpstr>Arial</vt:lpstr>
      <vt:lpstr>Calibri</vt:lpstr>
      <vt:lpstr>Cambria Math</vt:lpstr>
      <vt:lpstr>Times New Roman</vt:lpstr>
      <vt:lpstr>Office Theme</vt:lpstr>
      <vt:lpstr>Lecture 16 Short-run Macro Fluctuations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2011-01-19T08:19:55Z</dcterms:created>
  <dcterms:modified xsi:type="dcterms:W3CDTF">2024-11-07T00:15:14Z</dcterms:modified>
</cp:coreProperties>
</file>