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0.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notesMasterIdLst>
    <p:notesMasterId r:id="rId79"/>
  </p:notesMasterIdLst>
  <p:handoutMasterIdLst>
    <p:handoutMasterId r:id="rId80"/>
  </p:handoutMasterIdLst>
  <p:sldIdLst>
    <p:sldId id="1863" r:id="rId2"/>
    <p:sldId id="1865" r:id="rId3"/>
    <p:sldId id="1867" r:id="rId4"/>
    <p:sldId id="1868" r:id="rId5"/>
    <p:sldId id="1869" r:id="rId6"/>
    <p:sldId id="1878" r:id="rId7"/>
    <p:sldId id="1871" r:id="rId8"/>
    <p:sldId id="1924" r:id="rId9"/>
    <p:sldId id="1862" r:id="rId10"/>
    <p:sldId id="1837" r:id="rId11"/>
    <p:sldId id="1713" r:id="rId12"/>
    <p:sldId id="1852" r:id="rId13"/>
    <p:sldId id="1921" r:id="rId14"/>
    <p:sldId id="1907" r:id="rId15"/>
    <p:sldId id="1906" r:id="rId16"/>
    <p:sldId id="1912" r:id="rId17"/>
    <p:sldId id="1908" r:id="rId18"/>
    <p:sldId id="1909" r:id="rId19"/>
    <p:sldId id="1623" r:id="rId20"/>
    <p:sldId id="1925" r:id="rId21"/>
    <p:sldId id="1926" r:id="rId22"/>
    <p:sldId id="1929" r:id="rId23"/>
    <p:sldId id="257" r:id="rId24"/>
    <p:sldId id="1914" r:id="rId25"/>
    <p:sldId id="1915" r:id="rId26"/>
    <p:sldId id="1807" r:id="rId27"/>
    <p:sldId id="1874" r:id="rId28"/>
    <p:sldId id="1880" r:id="rId29"/>
    <p:sldId id="1881" r:id="rId30"/>
    <p:sldId id="1883" r:id="rId31"/>
    <p:sldId id="1930" r:id="rId32"/>
    <p:sldId id="1884" r:id="rId33"/>
    <p:sldId id="1885" r:id="rId34"/>
    <p:sldId id="1920" r:id="rId35"/>
    <p:sldId id="1879" r:id="rId36"/>
    <p:sldId id="1931" r:id="rId37"/>
    <p:sldId id="1886" r:id="rId38"/>
    <p:sldId id="1887" r:id="rId39"/>
    <p:sldId id="1888" r:id="rId40"/>
    <p:sldId id="1904" r:id="rId41"/>
    <p:sldId id="1694" r:id="rId42"/>
    <p:sldId id="1905" r:id="rId43"/>
    <p:sldId id="1903" r:id="rId44"/>
    <p:sldId id="1889" r:id="rId45"/>
    <p:sldId id="1890" r:id="rId46"/>
    <p:sldId id="1891" r:id="rId47"/>
    <p:sldId id="1892" r:id="rId48"/>
    <p:sldId id="1893" r:id="rId49"/>
    <p:sldId id="1911" r:id="rId50"/>
    <p:sldId id="1922" r:id="rId51"/>
    <p:sldId id="1894" r:id="rId52"/>
    <p:sldId id="1932" r:id="rId53"/>
    <p:sldId id="1913" r:id="rId54"/>
    <p:sldId id="1895" r:id="rId55"/>
    <p:sldId id="1896" r:id="rId56"/>
    <p:sldId id="1859" r:id="rId57"/>
    <p:sldId id="1860" r:id="rId58"/>
    <p:sldId id="1876" r:id="rId59"/>
    <p:sldId id="1877" r:id="rId60"/>
    <p:sldId id="1698" r:id="rId61"/>
    <p:sldId id="1769" r:id="rId62"/>
    <p:sldId id="1715" r:id="rId63"/>
    <p:sldId id="1645" r:id="rId64"/>
    <p:sldId id="1748" r:id="rId65"/>
    <p:sldId id="1797" r:id="rId66"/>
    <p:sldId id="1827" r:id="rId67"/>
    <p:sldId id="1923" r:id="rId68"/>
    <p:sldId id="1839" r:id="rId69"/>
    <p:sldId id="1840" r:id="rId70"/>
    <p:sldId id="1897" r:id="rId71"/>
    <p:sldId id="1902" r:id="rId72"/>
    <p:sldId id="1927" r:id="rId73"/>
    <p:sldId id="1901" r:id="rId74"/>
    <p:sldId id="1916" r:id="rId75"/>
    <p:sldId id="1928" r:id="rId76"/>
    <p:sldId id="1918" r:id="rId77"/>
    <p:sldId id="1304"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CC0000"/>
    <a:srgbClr val="003399"/>
    <a:srgbClr val="660066"/>
    <a:srgbClr val="CC3300"/>
    <a:srgbClr val="FF0066"/>
    <a:srgbClr val="1F497D"/>
    <a:srgbClr val="0000CC"/>
    <a:srgbClr val="C7050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4" autoAdjust="0"/>
    <p:restoredTop sz="79048" autoAdjust="0"/>
  </p:normalViewPr>
  <p:slideViewPr>
    <p:cSldViewPr>
      <p:cViewPr varScale="1">
        <p:scale>
          <a:sx n="100" d="100"/>
          <a:sy n="100" d="100"/>
        </p:scale>
        <p:origin x="2616" y="160"/>
      </p:cViewPr>
      <p:guideLst>
        <p:guide orient="horz" pos="2160"/>
        <p:guide pos="2880"/>
      </p:guideLst>
    </p:cSldViewPr>
  </p:slideViewPr>
  <p:outlineViewPr>
    <p:cViewPr>
      <p:scale>
        <a:sx n="33" d="100"/>
        <a:sy n="33" d="100"/>
      </p:scale>
      <p:origin x="0" y="-106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tina%20Romer\AppData\Local\Temp\INDPRO.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ristina%20Romer\AppData\Local\Temp\M1444AUSM027SNBR.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romer\Documents\-%20e2\-%20Lectures\Bank%20Reserv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risty\AppData\Local\Temp\fredgraph-2.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hristina%20Romer\AppData\Local\Temp\INDPRO.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13038908330904"/>
          <c:y val="2.5800001901936171E-2"/>
          <c:w val="0.84783874671916015"/>
          <c:h val="0.90244042184944273"/>
        </c:manualLayout>
      </c:layout>
      <c:lineChart>
        <c:grouping val="standard"/>
        <c:varyColors val="0"/>
        <c:ser>
          <c:idx val="0"/>
          <c:order val="0"/>
          <c:spPr>
            <a:ln>
              <a:solidFill>
                <a:srgbClr val="003399"/>
              </a:solidFill>
            </a:ln>
          </c:spPr>
          <c:marker>
            <c:symbol val="none"/>
          </c:marker>
          <c:cat>
            <c:numRef>
              <c:f>'[INDPRO.xls]FRED Graph'!$A$108:$A$203</c:f>
              <c:numCache>
                <c:formatCode>yyyy\-mm</c:formatCode>
                <c:ptCount val="96"/>
                <c:pt idx="0">
                  <c:v>9863</c:v>
                </c:pt>
                <c:pt idx="1">
                  <c:v>9894</c:v>
                </c:pt>
                <c:pt idx="2">
                  <c:v>9922</c:v>
                </c:pt>
                <c:pt idx="3">
                  <c:v>9953</c:v>
                </c:pt>
                <c:pt idx="4">
                  <c:v>9983</c:v>
                </c:pt>
                <c:pt idx="5">
                  <c:v>10014</c:v>
                </c:pt>
                <c:pt idx="6">
                  <c:v>10044</c:v>
                </c:pt>
                <c:pt idx="7">
                  <c:v>10075</c:v>
                </c:pt>
                <c:pt idx="8">
                  <c:v>10106</c:v>
                </c:pt>
                <c:pt idx="9">
                  <c:v>10136</c:v>
                </c:pt>
                <c:pt idx="10">
                  <c:v>10167</c:v>
                </c:pt>
                <c:pt idx="11">
                  <c:v>10197</c:v>
                </c:pt>
                <c:pt idx="12">
                  <c:v>10228</c:v>
                </c:pt>
                <c:pt idx="13">
                  <c:v>10259</c:v>
                </c:pt>
                <c:pt idx="14">
                  <c:v>10288</c:v>
                </c:pt>
                <c:pt idx="15">
                  <c:v>10319</c:v>
                </c:pt>
                <c:pt idx="16">
                  <c:v>10349</c:v>
                </c:pt>
                <c:pt idx="17">
                  <c:v>10380</c:v>
                </c:pt>
                <c:pt idx="18">
                  <c:v>10410</c:v>
                </c:pt>
                <c:pt idx="19">
                  <c:v>10441</c:v>
                </c:pt>
                <c:pt idx="20">
                  <c:v>10472</c:v>
                </c:pt>
                <c:pt idx="21">
                  <c:v>10502</c:v>
                </c:pt>
                <c:pt idx="22">
                  <c:v>10533</c:v>
                </c:pt>
                <c:pt idx="23">
                  <c:v>10563</c:v>
                </c:pt>
                <c:pt idx="24">
                  <c:v>10594</c:v>
                </c:pt>
                <c:pt idx="25">
                  <c:v>10625</c:v>
                </c:pt>
                <c:pt idx="26">
                  <c:v>10653</c:v>
                </c:pt>
                <c:pt idx="27">
                  <c:v>10684</c:v>
                </c:pt>
                <c:pt idx="28">
                  <c:v>10714</c:v>
                </c:pt>
                <c:pt idx="29">
                  <c:v>10745</c:v>
                </c:pt>
                <c:pt idx="30">
                  <c:v>10775</c:v>
                </c:pt>
                <c:pt idx="31">
                  <c:v>10806</c:v>
                </c:pt>
                <c:pt idx="32">
                  <c:v>10837</c:v>
                </c:pt>
                <c:pt idx="33">
                  <c:v>10867</c:v>
                </c:pt>
                <c:pt idx="34">
                  <c:v>10898</c:v>
                </c:pt>
                <c:pt idx="35">
                  <c:v>10928</c:v>
                </c:pt>
                <c:pt idx="36">
                  <c:v>10959</c:v>
                </c:pt>
                <c:pt idx="37">
                  <c:v>10990</c:v>
                </c:pt>
                <c:pt idx="38">
                  <c:v>11018</c:v>
                </c:pt>
                <c:pt idx="39">
                  <c:v>11049</c:v>
                </c:pt>
                <c:pt idx="40">
                  <c:v>11079</c:v>
                </c:pt>
                <c:pt idx="41">
                  <c:v>11110</c:v>
                </c:pt>
                <c:pt idx="42">
                  <c:v>11140</c:v>
                </c:pt>
                <c:pt idx="43">
                  <c:v>11171</c:v>
                </c:pt>
                <c:pt idx="44">
                  <c:v>11202</c:v>
                </c:pt>
                <c:pt idx="45">
                  <c:v>11232</c:v>
                </c:pt>
                <c:pt idx="46">
                  <c:v>11263</c:v>
                </c:pt>
                <c:pt idx="47">
                  <c:v>11293</c:v>
                </c:pt>
                <c:pt idx="48">
                  <c:v>11324</c:v>
                </c:pt>
                <c:pt idx="49">
                  <c:v>11355</c:v>
                </c:pt>
                <c:pt idx="50">
                  <c:v>11383</c:v>
                </c:pt>
                <c:pt idx="51">
                  <c:v>11414</c:v>
                </c:pt>
                <c:pt idx="52">
                  <c:v>11444</c:v>
                </c:pt>
                <c:pt idx="53">
                  <c:v>11475</c:v>
                </c:pt>
                <c:pt idx="54">
                  <c:v>11505</c:v>
                </c:pt>
                <c:pt idx="55">
                  <c:v>11536</c:v>
                </c:pt>
                <c:pt idx="56">
                  <c:v>11567</c:v>
                </c:pt>
                <c:pt idx="57">
                  <c:v>11597</c:v>
                </c:pt>
                <c:pt idx="58">
                  <c:v>11628</c:v>
                </c:pt>
                <c:pt idx="59">
                  <c:v>11658</c:v>
                </c:pt>
                <c:pt idx="60">
                  <c:v>11689</c:v>
                </c:pt>
                <c:pt idx="61">
                  <c:v>11720</c:v>
                </c:pt>
                <c:pt idx="62">
                  <c:v>11749</c:v>
                </c:pt>
                <c:pt idx="63">
                  <c:v>11780</c:v>
                </c:pt>
                <c:pt idx="64">
                  <c:v>11810</c:v>
                </c:pt>
                <c:pt idx="65">
                  <c:v>11841</c:v>
                </c:pt>
                <c:pt idx="66">
                  <c:v>11871</c:v>
                </c:pt>
                <c:pt idx="67">
                  <c:v>11902</c:v>
                </c:pt>
                <c:pt idx="68">
                  <c:v>11933</c:v>
                </c:pt>
                <c:pt idx="69">
                  <c:v>11963</c:v>
                </c:pt>
                <c:pt idx="70">
                  <c:v>11994</c:v>
                </c:pt>
                <c:pt idx="71">
                  <c:v>12024</c:v>
                </c:pt>
                <c:pt idx="72">
                  <c:v>12055</c:v>
                </c:pt>
                <c:pt idx="73">
                  <c:v>12086</c:v>
                </c:pt>
                <c:pt idx="74">
                  <c:v>12114</c:v>
                </c:pt>
                <c:pt idx="75">
                  <c:v>12145</c:v>
                </c:pt>
                <c:pt idx="76">
                  <c:v>12175</c:v>
                </c:pt>
                <c:pt idx="77">
                  <c:v>12206</c:v>
                </c:pt>
                <c:pt idx="78">
                  <c:v>12236</c:v>
                </c:pt>
                <c:pt idx="79">
                  <c:v>12267</c:v>
                </c:pt>
                <c:pt idx="80">
                  <c:v>12298</c:v>
                </c:pt>
                <c:pt idx="81">
                  <c:v>12328</c:v>
                </c:pt>
                <c:pt idx="82">
                  <c:v>12359</c:v>
                </c:pt>
                <c:pt idx="83">
                  <c:v>12389</c:v>
                </c:pt>
                <c:pt idx="84">
                  <c:v>12420</c:v>
                </c:pt>
                <c:pt idx="85">
                  <c:v>12451</c:v>
                </c:pt>
                <c:pt idx="86">
                  <c:v>12479</c:v>
                </c:pt>
                <c:pt idx="87">
                  <c:v>12510</c:v>
                </c:pt>
                <c:pt idx="88">
                  <c:v>12540</c:v>
                </c:pt>
                <c:pt idx="89">
                  <c:v>12571</c:v>
                </c:pt>
                <c:pt idx="90">
                  <c:v>12601</c:v>
                </c:pt>
                <c:pt idx="91">
                  <c:v>12632</c:v>
                </c:pt>
                <c:pt idx="92">
                  <c:v>12663</c:v>
                </c:pt>
                <c:pt idx="93">
                  <c:v>12693</c:v>
                </c:pt>
                <c:pt idx="94">
                  <c:v>12724</c:v>
                </c:pt>
                <c:pt idx="95">
                  <c:v>12754</c:v>
                </c:pt>
              </c:numCache>
            </c:numRef>
          </c:cat>
          <c:val>
            <c:numRef>
              <c:f>'[INDPRO.xls]FRED Graph'!$B$108:$B$203</c:f>
              <c:numCache>
                <c:formatCode>0.0000</c:formatCode>
                <c:ptCount val="96"/>
                <c:pt idx="0">
                  <c:v>6.8677000000000001</c:v>
                </c:pt>
                <c:pt idx="1">
                  <c:v>6.9230999999999998</c:v>
                </c:pt>
                <c:pt idx="2">
                  <c:v>7.0061999999999998</c:v>
                </c:pt>
                <c:pt idx="3">
                  <c:v>6.8400999999999996</c:v>
                </c:pt>
                <c:pt idx="4">
                  <c:v>6.8954000000000004</c:v>
                </c:pt>
                <c:pt idx="5">
                  <c:v>6.8677999999999999</c:v>
                </c:pt>
                <c:pt idx="6">
                  <c:v>6.7847</c:v>
                </c:pt>
                <c:pt idx="7">
                  <c:v>6.7847</c:v>
                </c:pt>
                <c:pt idx="8">
                  <c:v>6.6738999999999997</c:v>
                </c:pt>
                <c:pt idx="9">
                  <c:v>6.5354000000000001</c:v>
                </c:pt>
                <c:pt idx="10">
                  <c:v>6.5354000000000001</c:v>
                </c:pt>
                <c:pt idx="11">
                  <c:v>6.5631000000000004</c:v>
                </c:pt>
                <c:pt idx="12">
                  <c:v>6.7016</c:v>
                </c:pt>
                <c:pt idx="13">
                  <c:v>6.7569999999999997</c:v>
                </c:pt>
                <c:pt idx="14">
                  <c:v>6.8124000000000002</c:v>
                </c:pt>
                <c:pt idx="15">
                  <c:v>6.7847</c:v>
                </c:pt>
                <c:pt idx="16">
                  <c:v>6.8677999999999999</c:v>
                </c:pt>
                <c:pt idx="17">
                  <c:v>6.9230999999999998</c:v>
                </c:pt>
                <c:pt idx="18">
                  <c:v>7.0061999999999998</c:v>
                </c:pt>
                <c:pt idx="19">
                  <c:v>7.1447000000000003</c:v>
                </c:pt>
                <c:pt idx="20">
                  <c:v>7.2000999999999999</c:v>
                </c:pt>
                <c:pt idx="21">
                  <c:v>7.3384999999999998</c:v>
                </c:pt>
                <c:pt idx="22">
                  <c:v>7.4770000000000003</c:v>
                </c:pt>
                <c:pt idx="23">
                  <c:v>7.6154999999999999</c:v>
                </c:pt>
                <c:pt idx="24">
                  <c:v>7.7262000000000004</c:v>
                </c:pt>
                <c:pt idx="25">
                  <c:v>7.6985000000000001</c:v>
                </c:pt>
                <c:pt idx="26">
                  <c:v>7.7262000000000004</c:v>
                </c:pt>
                <c:pt idx="27">
                  <c:v>7.8647</c:v>
                </c:pt>
                <c:pt idx="28">
                  <c:v>8.0031999999999996</c:v>
                </c:pt>
                <c:pt idx="29">
                  <c:v>8.0585000000000004</c:v>
                </c:pt>
                <c:pt idx="30">
                  <c:v>8.1692999999999998</c:v>
                </c:pt>
                <c:pt idx="31">
                  <c:v>8.0861999999999998</c:v>
                </c:pt>
                <c:pt idx="32">
                  <c:v>8.0307999999999993</c:v>
                </c:pt>
                <c:pt idx="33">
                  <c:v>7.8924000000000003</c:v>
                </c:pt>
                <c:pt idx="34">
                  <c:v>7.5046999999999997</c:v>
                </c:pt>
                <c:pt idx="35">
                  <c:v>7.1723999999999997</c:v>
                </c:pt>
                <c:pt idx="36">
                  <c:v>7.1723999999999997</c:v>
                </c:pt>
                <c:pt idx="37">
                  <c:v>7.1447000000000003</c:v>
                </c:pt>
                <c:pt idx="38">
                  <c:v>7.0339</c:v>
                </c:pt>
                <c:pt idx="39">
                  <c:v>6.9785000000000004</c:v>
                </c:pt>
                <c:pt idx="40">
                  <c:v>6.8677999999999999</c:v>
                </c:pt>
                <c:pt idx="41">
                  <c:v>6.6738999999999997</c:v>
                </c:pt>
                <c:pt idx="42">
                  <c:v>6.3693</c:v>
                </c:pt>
                <c:pt idx="43">
                  <c:v>6.2308000000000003</c:v>
                </c:pt>
                <c:pt idx="44">
                  <c:v>6.1200999999999999</c:v>
                </c:pt>
                <c:pt idx="45">
                  <c:v>5.9539</c:v>
                </c:pt>
                <c:pt idx="46">
                  <c:v>5.8154000000000003</c:v>
                </c:pt>
                <c:pt idx="47">
                  <c:v>5.6769999999999996</c:v>
                </c:pt>
                <c:pt idx="48">
                  <c:v>5.6493000000000002</c:v>
                </c:pt>
                <c:pt idx="49">
                  <c:v>5.6769999999999996</c:v>
                </c:pt>
                <c:pt idx="50">
                  <c:v>5.7877000000000001</c:v>
                </c:pt>
                <c:pt idx="51">
                  <c:v>5.8154000000000003</c:v>
                </c:pt>
                <c:pt idx="52">
                  <c:v>5.7324000000000002</c:v>
                </c:pt>
                <c:pt idx="53">
                  <c:v>5.5938999999999997</c:v>
                </c:pt>
                <c:pt idx="54">
                  <c:v>5.5107999999999997</c:v>
                </c:pt>
                <c:pt idx="55">
                  <c:v>5.3170000000000002</c:v>
                </c:pt>
                <c:pt idx="56">
                  <c:v>5.0677000000000003</c:v>
                </c:pt>
                <c:pt idx="57">
                  <c:v>4.8738999999999999</c:v>
                </c:pt>
                <c:pt idx="58">
                  <c:v>4.8185000000000002</c:v>
                </c:pt>
                <c:pt idx="59">
                  <c:v>4.7907999999999999</c:v>
                </c:pt>
                <c:pt idx="60">
                  <c:v>4.6523000000000003</c:v>
                </c:pt>
                <c:pt idx="61">
                  <c:v>4.5415999999999999</c:v>
                </c:pt>
                <c:pt idx="62">
                  <c:v>4.4862000000000002</c:v>
                </c:pt>
                <c:pt idx="63">
                  <c:v>4.1816000000000004</c:v>
                </c:pt>
                <c:pt idx="64">
                  <c:v>4.0430999999999999</c:v>
                </c:pt>
                <c:pt idx="65">
                  <c:v>3.9047000000000001</c:v>
                </c:pt>
                <c:pt idx="66">
                  <c:v>3.7938999999999998</c:v>
                </c:pt>
                <c:pt idx="67">
                  <c:v>3.9045999999999998</c:v>
                </c:pt>
                <c:pt idx="68">
                  <c:v>4.1539000000000001</c:v>
                </c:pt>
                <c:pt idx="69">
                  <c:v>4.2923</c:v>
                </c:pt>
                <c:pt idx="70">
                  <c:v>4.2923</c:v>
                </c:pt>
                <c:pt idx="71">
                  <c:v>4.2092999999999998</c:v>
                </c:pt>
                <c:pt idx="72">
                  <c:v>4.1261999999999999</c:v>
                </c:pt>
                <c:pt idx="73">
                  <c:v>4.1539000000000001</c:v>
                </c:pt>
                <c:pt idx="74">
                  <c:v>3.9045999999999998</c:v>
                </c:pt>
                <c:pt idx="75">
                  <c:v>4.1816000000000004</c:v>
                </c:pt>
                <c:pt idx="76">
                  <c:v>4.8738999999999999</c:v>
                </c:pt>
                <c:pt idx="77">
                  <c:v>5.6215999999999999</c:v>
                </c:pt>
                <c:pt idx="78">
                  <c:v>6.1477000000000004</c:v>
                </c:pt>
                <c:pt idx="79">
                  <c:v>5.8985000000000003</c:v>
                </c:pt>
                <c:pt idx="80">
                  <c:v>5.5662000000000003</c:v>
                </c:pt>
                <c:pt idx="81">
                  <c:v>5.2892999999999999</c:v>
                </c:pt>
                <c:pt idx="82">
                  <c:v>4.9847000000000001</c:v>
                </c:pt>
                <c:pt idx="83">
                  <c:v>5.0122999999999998</c:v>
                </c:pt>
                <c:pt idx="84">
                  <c:v>5.1784999999999997</c:v>
                </c:pt>
                <c:pt idx="85">
                  <c:v>5.4276999999999997</c:v>
                </c:pt>
                <c:pt idx="86">
                  <c:v>5.6769999999999996</c:v>
                </c:pt>
                <c:pt idx="87">
                  <c:v>5.6769999999999996</c:v>
                </c:pt>
                <c:pt idx="88">
                  <c:v>5.7877000000000001</c:v>
                </c:pt>
                <c:pt idx="89">
                  <c:v>5.6769999999999996</c:v>
                </c:pt>
                <c:pt idx="90">
                  <c:v>5.2892999999999999</c:v>
                </c:pt>
                <c:pt idx="91">
                  <c:v>5.2339000000000002</c:v>
                </c:pt>
                <c:pt idx="92">
                  <c:v>4.9292999999999996</c:v>
                </c:pt>
                <c:pt idx="93">
                  <c:v>5.1508000000000003</c:v>
                </c:pt>
                <c:pt idx="94">
                  <c:v>5.2061999999999999</c:v>
                </c:pt>
                <c:pt idx="95">
                  <c:v>5.5385</c:v>
                </c:pt>
              </c:numCache>
            </c:numRef>
          </c:val>
          <c:smooth val="0"/>
          <c:extLst>
            <c:ext xmlns:c16="http://schemas.microsoft.com/office/drawing/2014/chart" uri="{C3380CC4-5D6E-409C-BE32-E72D297353CC}">
              <c16:uniqueId val="{00000000-216A-449D-B0FA-01B35D142ED8}"/>
            </c:ext>
          </c:extLst>
        </c:ser>
        <c:dLbls>
          <c:showLegendKey val="0"/>
          <c:showVal val="0"/>
          <c:showCatName val="0"/>
          <c:showSerName val="0"/>
          <c:showPercent val="0"/>
          <c:showBubbleSize val="0"/>
        </c:dLbls>
        <c:smooth val="0"/>
        <c:axId val="99903488"/>
        <c:axId val="87275712"/>
      </c:lineChart>
      <c:dateAx>
        <c:axId val="99903488"/>
        <c:scaling>
          <c:orientation val="minMax"/>
        </c:scaling>
        <c:delete val="0"/>
        <c:axPos val="b"/>
        <c:numFmt formatCode="yyyy" sourceLinked="0"/>
        <c:majorTickMark val="out"/>
        <c:minorTickMark val="none"/>
        <c:tickLblPos val="nextTo"/>
        <c:txPr>
          <a:bodyPr rot="0" vert="horz"/>
          <a:lstStyle/>
          <a:p>
            <a:pPr>
              <a:defRPr sz="1200"/>
            </a:pPr>
            <a:endParaRPr lang="en-US"/>
          </a:p>
        </c:txPr>
        <c:crossAx val="87275712"/>
        <c:crosses val="autoZero"/>
        <c:auto val="1"/>
        <c:lblOffset val="100"/>
        <c:baseTimeUnit val="months"/>
        <c:majorUnit val="12"/>
        <c:majorTimeUnit val="months"/>
      </c:dateAx>
      <c:valAx>
        <c:axId val="87275712"/>
        <c:scaling>
          <c:orientation val="minMax"/>
          <c:min val="3"/>
        </c:scaling>
        <c:delete val="0"/>
        <c:axPos val="l"/>
        <c:title>
          <c:tx>
            <c:rich>
              <a:bodyPr rot="-5400000" vert="horz"/>
              <a:lstStyle/>
              <a:p>
                <a:pPr>
                  <a:defRPr sz="1600" b="0"/>
                </a:pPr>
                <a:r>
                  <a:rPr lang="en-US" sz="1600" b="0"/>
                  <a:t>Index (2012=100)</a:t>
                </a:r>
              </a:p>
            </c:rich>
          </c:tx>
          <c:layout>
            <c:manualLayout>
              <c:xMode val="edge"/>
              <c:yMode val="edge"/>
              <c:x val="0"/>
              <c:y val="0.29506471337821905"/>
            </c:manualLayout>
          </c:layout>
          <c:overlay val="0"/>
        </c:title>
        <c:numFmt formatCode="0.0" sourceLinked="0"/>
        <c:majorTickMark val="out"/>
        <c:minorTickMark val="none"/>
        <c:tickLblPos val="nextTo"/>
        <c:txPr>
          <a:bodyPr/>
          <a:lstStyle/>
          <a:p>
            <a:pPr>
              <a:defRPr sz="1400"/>
            </a:pPr>
            <a:endParaRPr lang="en-US"/>
          </a:p>
        </c:txPr>
        <c:crossAx val="99903488"/>
        <c:crosses val="autoZero"/>
        <c:crossBetween val="midCat"/>
      </c:valAx>
      <c:spPr>
        <a:ln>
          <a:solidFill>
            <a:schemeClr val="bg1">
              <a:lumMod val="50000"/>
            </a:schemeClr>
          </a:solid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003399"/>
              </a:solidFill>
            </a:ln>
          </c:spPr>
          <c:marker>
            <c:symbol val="none"/>
          </c:marker>
          <c:cat>
            <c:numRef>
              <c:f>'[M1444AUSM027SNBR.xls]FRED Graph'!$A$200:$A$331</c:f>
              <c:numCache>
                <c:formatCode>yyyy\-mm</c:formatCode>
                <c:ptCount val="132"/>
                <c:pt idx="0">
                  <c:v>8402</c:v>
                </c:pt>
                <c:pt idx="1">
                  <c:v>8433</c:v>
                </c:pt>
                <c:pt idx="2">
                  <c:v>8461</c:v>
                </c:pt>
                <c:pt idx="3">
                  <c:v>8492</c:v>
                </c:pt>
                <c:pt idx="4">
                  <c:v>8522</c:v>
                </c:pt>
                <c:pt idx="5">
                  <c:v>8553</c:v>
                </c:pt>
                <c:pt idx="6">
                  <c:v>8583</c:v>
                </c:pt>
                <c:pt idx="7">
                  <c:v>8614</c:v>
                </c:pt>
                <c:pt idx="8">
                  <c:v>8645</c:v>
                </c:pt>
                <c:pt idx="9">
                  <c:v>8675</c:v>
                </c:pt>
                <c:pt idx="10">
                  <c:v>8706</c:v>
                </c:pt>
                <c:pt idx="11">
                  <c:v>8736</c:v>
                </c:pt>
                <c:pt idx="12">
                  <c:v>8767</c:v>
                </c:pt>
                <c:pt idx="13">
                  <c:v>8798</c:v>
                </c:pt>
                <c:pt idx="14">
                  <c:v>8827</c:v>
                </c:pt>
                <c:pt idx="15">
                  <c:v>8858</c:v>
                </c:pt>
                <c:pt idx="16">
                  <c:v>8888</c:v>
                </c:pt>
                <c:pt idx="17">
                  <c:v>8919</c:v>
                </c:pt>
                <c:pt idx="18">
                  <c:v>8949</c:v>
                </c:pt>
                <c:pt idx="19">
                  <c:v>8980</c:v>
                </c:pt>
                <c:pt idx="20">
                  <c:v>9011</c:v>
                </c:pt>
                <c:pt idx="21">
                  <c:v>9041</c:v>
                </c:pt>
                <c:pt idx="22">
                  <c:v>9072</c:v>
                </c:pt>
                <c:pt idx="23">
                  <c:v>9102</c:v>
                </c:pt>
                <c:pt idx="24">
                  <c:v>9133</c:v>
                </c:pt>
                <c:pt idx="25">
                  <c:v>9164</c:v>
                </c:pt>
                <c:pt idx="26">
                  <c:v>9192</c:v>
                </c:pt>
                <c:pt idx="27">
                  <c:v>9223</c:v>
                </c:pt>
                <c:pt idx="28">
                  <c:v>9253</c:v>
                </c:pt>
                <c:pt idx="29">
                  <c:v>9284</c:v>
                </c:pt>
                <c:pt idx="30">
                  <c:v>9314</c:v>
                </c:pt>
                <c:pt idx="31">
                  <c:v>9345</c:v>
                </c:pt>
                <c:pt idx="32">
                  <c:v>9376</c:v>
                </c:pt>
                <c:pt idx="33">
                  <c:v>9406</c:v>
                </c:pt>
                <c:pt idx="34">
                  <c:v>9437</c:v>
                </c:pt>
                <c:pt idx="35">
                  <c:v>9467</c:v>
                </c:pt>
                <c:pt idx="36">
                  <c:v>9498</c:v>
                </c:pt>
                <c:pt idx="37">
                  <c:v>9529</c:v>
                </c:pt>
                <c:pt idx="38">
                  <c:v>9557</c:v>
                </c:pt>
                <c:pt idx="39">
                  <c:v>9588</c:v>
                </c:pt>
                <c:pt idx="40">
                  <c:v>9618</c:v>
                </c:pt>
                <c:pt idx="41">
                  <c:v>9649</c:v>
                </c:pt>
                <c:pt idx="42">
                  <c:v>9679</c:v>
                </c:pt>
                <c:pt idx="43">
                  <c:v>9710</c:v>
                </c:pt>
                <c:pt idx="44">
                  <c:v>9741</c:v>
                </c:pt>
                <c:pt idx="45">
                  <c:v>9771</c:v>
                </c:pt>
                <c:pt idx="46">
                  <c:v>9802</c:v>
                </c:pt>
                <c:pt idx="47">
                  <c:v>9832</c:v>
                </c:pt>
                <c:pt idx="48">
                  <c:v>9863</c:v>
                </c:pt>
                <c:pt idx="49">
                  <c:v>9894</c:v>
                </c:pt>
                <c:pt idx="50">
                  <c:v>9922</c:v>
                </c:pt>
                <c:pt idx="51">
                  <c:v>9953</c:v>
                </c:pt>
                <c:pt idx="52">
                  <c:v>9983</c:v>
                </c:pt>
                <c:pt idx="53">
                  <c:v>10014</c:v>
                </c:pt>
                <c:pt idx="54">
                  <c:v>10044</c:v>
                </c:pt>
                <c:pt idx="55">
                  <c:v>10075</c:v>
                </c:pt>
                <c:pt idx="56">
                  <c:v>10106</c:v>
                </c:pt>
                <c:pt idx="57">
                  <c:v>10136</c:v>
                </c:pt>
                <c:pt idx="58">
                  <c:v>10167</c:v>
                </c:pt>
                <c:pt idx="59">
                  <c:v>10197</c:v>
                </c:pt>
                <c:pt idx="60">
                  <c:v>10228</c:v>
                </c:pt>
                <c:pt idx="61">
                  <c:v>10259</c:v>
                </c:pt>
                <c:pt idx="62">
                  <c:v>10288</c:v>
                </c:pt>
                <c:pt idx="63">
                  <c:v>10319</c:v>
                </c:pt>
                <c:pt idx="64">
                  <c:v>10349</c:v>
                </c:pt>
                <c:pt idx="65">
                  <c:v>10380</c:v>
                </c:pt>
                <c:pt idx="66">
                  <c:v>10410</c:v>
                </c:pt>
                <c:pt idx="67">
                  <c:v>10441</c:v>
                </c:pt>
                <c:pt idx="68">
                  <c:v>10472</c:v>
                </c:pt>
                <c:pt idx="69">
                  <c:v>10502</c:v>
                </c:pt>
                <c:pt idx="70">
                  <c:v>10533</c:v>
                </c:pt>
                <c:pt idx="71">
                  <c:v>10563</c:v>
                </c:pt>
                <c:pt idx="72">
                  <c:v>10594</c:v>
                </c:pt>
                <c:pt idx="73">
                  <c:v>10625</c:v>
                </c:pt>
                <c:pt idx="74">
                  <c:v>10653</c:v>
                </c:pt>
                <c:pt idx="75">
                  <c:v>10684</c:v>
                </c:pt>
                <c:pt idx="76">
                  <c:v>10714</c:v>
                </c:pt>
                <c:pt idx="77">
                  <c:v>10745</c:v>
                </c:pt>
                <c:pt idx="78">
                  <c:v>10775</c:v>
                </c:pt>
                <c:pt idx="79">
                  <c:v>10806</c:v>
                </c:pt>
                <c:pt idx="80">
                  <c:v>10837</c:v>
                </c:pt>
                <c:pt idx="81">
                  <c:v>10867</c:v>
                </c:pt>
                <c:pt idx="82">
                  <c:v>10898</c:v>
                </c:pt>
                <c:pt idx="83">
                  <c:v>10928</c:v>
                </c:pt>
                <c:pt idx="84">
                  <c:v>10959</c:v>
                </c:pt>
                <c:pt idx="85">
                  <c:v>10990</c:v>
                </c:pt>
                <c:pt idx="86">
                  <c:v>11018</c:v>
                </c:pt>
                <c:pt idx="87">
                  <c:v>11049</c:v>
                </c:pt>
                <c:pt idx="88">
                  <c:v>11079</c:v>
                </c:pt>
                <c:pt idx="89">
                  <c:v>11110</c:v>
                </c:pt>
                <c:pt idx="90">
                  <c:v>11140</c:v>
                </c:pt>
                <c:pt idx="91">
                  <c:v>11171</c:v>
                </c:pt>
                <c:pt idx="92">
                  <c:v>11202</c:v>
                </c:pt>
                <c:pt idx="93">
                  <c:v>11232</c:v>
                </c:pt>
                <c:pt idx="94">
                  <c:v>11263</c:v>
                </c:pt>
                <c:pt idx="95">
                  <c:v>11293</c:v>
                </c:pt>
                <c:pt idx="96">
                  <c:v>11324</c:v>
                </c:pt>
                <c:pt idx="97">
                  <c:v>11355</c:v>
                </c:pt>
                <c:pt idx="98">
                  <c:v>11383</c:v>
                </c:pt>
                <c:pt idx="99">
                  <c:v>11414</c:v>
                </c:pt>
                <c:pt idx="100">
                  <c:v>11444</c:v>
                </c:pt>
                <c:pt idx="101">
                  <c:v>11475</c:v>
                </c:pt>
                <c:pt idx="102">
                  <c:v>11505</c:v>
                </c:pt>
                <c:pt idx="103">
                  <c:v>11536</c:v>
                </c:pt>
                <c:pt idx="104">
                  <c:v>11567</c:v>
                </c:pt>
                <c:pt idx="105">
                  <c:v>11597</c:v>
                </c:pt>
                <c:pt idx="106">
                  <c:v>11628</c:v>
                </c:pt>
                <c:pt idx="107">
                  <c:v>11658</c:v>
                </c:pt>
                <c:pt idx="108">
                  <c:v>11689</c:v>
                </c:pt>
                <c:pt idx="109">
                  <c:v>11720</c:v>
                </c:pt>
                <c:pt idx="110">
                  <c:v>11749</c:v>
                </c:pt>
                <c:pt idx="111">
                  <c:v>11780</c:v>
                </c:pt>
                <c:pt idx="112">
                  <c:v>11810</c:v>
                </c:pt>
                <c:pt idx="113">
                  <c:v>11841</c:v>
                </c:pt>
                <c:pt idx="114">
                  <c:v>11871</c:v>
                </c:pt>
                <c:pt idx="115">
                  <c:v>11902</c:v>
                </c:pt>
                <c:pt idx="116">
                  <c:v>11933</c:v>
                </c:pt>
                <c:pt idx="117">
                  <c:v>11963</c:v>
                </c:pt>
                <c:pt idx="118">
                  <c:v>11994</c:v>
                </c:pt>
                <c:pt idx="119">
                  <c:v>12024</c:v>
                </c:pt>
                <c:pt idx="120">
                  <c:v>12055</c:v>
                </c:pt>
                <c:pt idx="121">
                  <c:v>12086</c:v>
                </c:pt>
                <c:pt idx="122">
                  <c:v>12114</c:v>
                </c:pt>
                <c:pt idx="123">
                  <c:v>12145</c:v>
                </c:pt>
                <c:pt idx="124">
                  <c:v>12175</c:v>
                </c:pt>
                <c:pt idx="125">
                  <c:v>12206</c:v>
                </c:pt>
                <c:pt idx="126">
                  <c:v>12236</c:v>
                </c:pt>
                <c:pt idx="127">
                  <c:v>12267</c:v>
                </c:pt>
                <c:pt idx="128">
                  <c:v>12298</c:v>
                </c:pt>
                <c:pt idx="129">
                  <c:v>12328</c:v>
                </c:pt>
                <c:pt idx="130">
                  <c:v>12359</c:v>
                </c:pt>
                <c:pt idx="131">
                  <c:v>12389</c:v>
                </c:pt>
              </c:numCache>
            </c:numRef>
          </c:cat>
          <c:val>
            <c:numRef>
              <c:f>'[M1444AUSM027SNBR.xls]FRED Graph'!$B$200:$B$320</c:f>
              <c:numCache>
                <c:formatCode>0.00</c:formatCode>
                <c:ptCount val="121"/>
                <c:pt idx="0">
                  <c:v>35.590000000000003</c:v>
                </c:pt>
                <c:pt idx="1">
                  <c:v>35.83</c:v>
                </c:pt>
                <c:pt idx="2">
                  <c:v>35.82</c:v>
                </c:pt>
                <c:pt idx="3">
                  <c:v>36.200000000000003</c:v>
                </c:pt>
                <c:pt idx="4">
                  <c:v>36.46</c:v>
                </c:pt>
                <c:pt idx="5">
                  <c:v>36.409999999999997</c:v>
                </c:pt>
                <c:pt idx="6">
                  <c:v>36.380000000000003</c:v>
                </c:pt>
                <c:pt idx="7">
                  <c:v>36.42</c:v>
                </c:pt>
                <c:pt idx="8">
                  <c:v>36.6</c:v>
                </c:pt>
                <c:pt idx="9">
                  <c:v>36.79</c:v>
                </c:pt>
                <c:pt idx="10">
                  <c:v>36.9</c:v>
                </c:pt>
                <c:pt idx="11">
                  <c:v>37.07</c:v>
                </c:pt>
                <c:pt idx="12">
                  <c:v>36.92</c:v>
                </c:pt>
                <c:pt idx="13">
                  <c:v>37.04</c:v>
                </c:pt>
                <c:pt idx="14">
                  <c:v>37.18</c:v>
                </c:pt>
                <c:pt idx="15">
                  <c:v>37.42</c:v>
                </c:pt>
                <c:pt idx="16">
                  <c:v>37.630000000000003</c:v>
                </c:pt>
                <c:pt idx="17">
                  <c:v>37.99</c:v>
                </c:pt>
                <c:pt idx="18">
                  <c:v>38.44</c:v>
                </c:pt>
                <c:pt idx="19">
                  <c:v>38.880000000000003</c:v>
                </c:pt>
                <c:pt idx="20">
                  <c:v>39.32</c:v>
                </c:pt>
                <c:pt idx="21">
                  <c:v>39.6</c:v>
                </c:pt>
                <c:pt idx="22">
                  <c:v>40.090000000000003</c:v>
                </c:pt>
                <c:pt idx="23">
                  <c:v>39.96</c:v>
                </c:pt>
                <c:pt idx="24">
                  <c:v>40.44</c:v>
                </c:pt>
                <c:pt idx="25">
                  <c:v>40.76</c:v>
                </c:pt>
                <c:pt idx="26">
                  <c:v>40.78</c:v>
                </c:pt>
                <c:pt idx="27">
                  <c:v>40.97</c:v>
                </c:pt>
                <c:pt idx="28">
                  <c:v>41.31</c:v>
                </c:pt>
                <c:pt idx="29">
                  <c:v>41.69</c:v>
                </c:pt>
                <c:pt idx="30">
                  <c:v>41.87</c:v>
                </c:pt>
                <c:pt idx="31">
                  <c:v>42.46</c:v>
                </c:pt>
                <c:pt idx="32">
                  <c:v>42.89</c:v>
                </c:pt>
                <c:pt idx="33">
                  <c:v>42.98</c:v>
                </c:pt>
                <c:pt idx="34">
                  <c:v>43</c:v>
                </c:pt>
                <c:pt idx="35">
                  <c:v>43.03</c:v>
                </c:pt>
                <c:pt idx="36">
                  <c:v>43.19</c:v>
                </c:pt>
                <c:pt idx="37">
                  <c:v>43.34</c:v>
                </c:pt>
                <c:pt idx="38">
                  <c:v>43.27</c:v>
                </c:pt>
                <c:pt idx="39">
                  <c:v>43.14</c:v>
                </c:pt>
                <c:pt idx="40">
                  <c:v>43.5</c:v>
                </c:pt>
                <c:pt idx="41">
                  <c:v>43.54</c:v>
                </c:pt>
                <c:pt idx="42">
                  <c:v>43.37</c:v>
                </c:pt>
                <c:pt idx="43">
                  <c:v>43.56</c:v>
                </c:pt>
                <c:pt idx="44">
                  <c:v>43.48</c:v>
                </c:pt>
                <c:pt idx="45">
                  <c:v>43.32</c:v>
                </c:pt>
                <c:pt idx="46">
                  <c:v>43.36</c:v>
                </c:pt>
                <c:pt idx="47">
                  <c:v>43.01</c:v>
                </c:pt>
                <c:pt idx="48">
                  <c:v>43.34</c:v>
                </c:pt>
                <c:pt idx="49">
                  <c:v>43.79</c:v>
                </c:pt>
                <c:pt idx="50">
                  <c:v>43.99</c:v>
                </c:pt>
                <c:pt idx="51">
                  <c:v>44.01</c:v>
                </c:pt>
                <c:pt idx="52">
                  <c:v>44.62</c:v>
                </c:pt>
                <c:pt idx="53">
                  <c:v>44.38</c:v>
                </c:pt>
                <c:pt idx="54">
                  <c:v>44.52</c:v>
                </c:pt>
                <c:pt idx="55">
                  <c:v>44.72</c:v>
                </c:pt>
                <c:pt idx="56">
                  <c:v>44.65</c:v>
                </c:pt>
                <c:pt idx="57">
                  <c:v>44.83</c:v>
                </c:pt>
                <c:pt idx="58">
                  <c:v>45.6</c:v>
                </c:pt>
                <c:pt idx="59">
                  <c:v>44.96</c:v>
                </c:pt>
                <c:pt idx="60">
                  <c:v>45.65</c:v>
                </c:pt>
                <c:pt idx="61">
                  <c:v>45.83</c:v>
                </c:pt>
                <c:pt idx="62">
                  <c:v>46.1</c:v>
                </c:pt>
                <c:pt idx="63">
                  <c:v>46.55</c:v>
                </c:pt>
                <c:pt idx="64">
                  <c:v>46.47</c:v>
                </c:pt>
                <c:pt idx="65">
                  <c:v>45.86</c:v>
                </c:pt>
                <c:pt idx="66">
                  <c:v>45.97</c:v>
                </c:pt>
                <c:pt idx="67">
                  <c:v>45.82</c:v>
                </c:pt>
                <c:pt idx="68">
                  <c:v>45.98</c:v>
                </c:pt>
                <c:pt idx="69">
                  <c:v>46.34</c:v>
                </c:pt>
                <c:pt idx="70">
                  <c:v>46.45</c:v>
                </c:pt>
                <c:pt idx="71">
                  <c:v>46.57</c:v>
                </c:pt>
                <c:pt idx="72">
                  <c:v>46.19</c:v>
                </c:pt>
                <c:pt idx="73">
                  <c:v>46.29</c:v>
                </c:pt>
                <c:pt idx="74">
                  <c:v>46.21</c:v>
                </c:pt>
                <c:pt idx="75">
                  <c:v>46.11</c:v>
                </c:pt>
                <c:pt idx="76">
                  <c:v>45.81</c:v>
                </c:pt>
                <c:pt idx="77">
                  <c:v>45.92</c:v>
                </c:pt>
                <c:pt idx="78">
                  <c:v>46.4</c:v>
                </c:pt>
                <c:pt idx="79">
                  <c:v>46.28</c:v>
                </c:pt>
                <c:pt idx="80">
                  <c:v>46.33</c:v>
                </c:pt>
                <c:pt idx="81">
                  <c:v>48.16</c:v>
                </c:pt>
                <c:pt idx="82">
                  <c:v>45.04</c:v>
                </c:pt>
                <c:pt idx="83">
                  <c:v>45.87</c:v>
                </c:pt>
                <c:pt idx="84">
                  <c:v>45.3</c:v>
                </c:pt>
                <c:pt idx="85">
                  <c:v>45.46</c:v>
                </c:pt>
                <c:pt idx="86">
                  <c:v>46.15</c:v>
                </c:pt>
                <c:pt idx="87">
                  <c:v>45.64</c:v>
                </c:pt>
                <c:pt idx="88">
                  <c:v>45.17</c:v>
                </c:pt>
                <c:pt idx="89">
                  <c:v>45.3</c:v>
                </c:pt>
                <c:pt idx="90">
                  <c:v>45.34</c:v>
                </c:pt>
                <c:pt idx="91">
                  <c:v>45.09</c:v>
                </c:pt>
                <c:pt idx="92">
                  <c:v>45.08</c:v>
                </c:pt>
                <c:pt idx="93">
                  <c:v>45.05</c:v>
                </c:pt>
                <c:pt idx="94">
                  <c:v>44.74</c:v>
                </c:pt>
                <c:pt idx="95">
                  <c:v>44.05</c:v>
                </c:pt>
                <c:pt idx="96">
                  <c:v>43.65</c:v>
                </c:pt>
                <c:pt idx="97">
                  <c:v>43.94</c:v>
                </c:pt>
                <c:pt idx="98">
                  <c:v>43.88</c:v>
                </c:pt>
                <c:pt idx="99">
                  <c:v>43.46</c:v>
                </c:pt>
                <c:pt idx="100">
                  <c:v>42.92</c:v>
                </c:pt>
                <c:pt idx="101">
                  <c:v>42.6</c:v>
                </c:pt>
                <c:pt idx="102">
                  <c:v>42.31</c:v>
                </c:pt>
                <c:pt idx="103">
                  <c:v>41.57</c:v>
                </c:pt>
                <c:pt idx="104">
                  <c:v>40.93</c:v>
                </c:pt>
                <c:pt idx="105">
                  <c:v>39.36</c:v>
                </c:pt>
                <c:pt idx="106">
                  <c:v>38.450000000000003</c:v>
                </c:pt>
                <c:pt idx="107">
                  <c:v>37.340000000000003</c:v>
                </c:pt>
                <c:pt idx="108">
                  <c:v>36.57</c:v>
                </c:pt>
                <c:pt idx="109">
                  <c:v>36.11</c:v>
                </c:pt>
                <c:pt idx="110">
                  <c:v>35.76</c:v>
                </c:pt>
                <c:pt idx="111">
                  <c:v>35.42</c:v>
                </c:pt>
                <c:pt idx="112">
                  <c:v>34.89</c:v>
                </c:pt>
                <c:pt idx="113">
                  <c:v>34.479999999999997</c:v>
                </c:pt>
                <c:pt idx="114">
                  <c:v>34.130000000000003</c:v>
                </c:pt>
                <c:pt idx="115">
                  <c:v>34.04</c:v>
                </c:pt>
                <c:pt idx="116">
                  <c:v>33.96</c:v>
                </c:pt>
                <c:pt idx="117">
                  <c:v>34.1</c:v>
                </c:pt>
                <c:pt idx="118">
                  <c:v>34.31</c:v>
                </c:pt>
                <c:pt idx="119">
                  <c:v>34.03</c:v>
                </c:pt>
                <c:pt idx="120">
                  <c:v>34.15</c:v>
                </c:pt>
              </c:numCache>
            </c:numRef>
          </c:val>
          <c:smooth val="0"/>
          <c:extLst>
            <c:ext xmlns:c16="http://schemas.microsoft.com/office/drawing/2014/chart" uri="{C3380CC4-5D6E-409C-BE32-E72D297353CC}">
              <c16:uniqueId val="{00000000-3D3D-4853-90ED-FB7979393245}"/>
            </c:ext>
          </c:extLst>
        </c:ser>
        <c:dLbls>
          <c:showLegendKey val="0"/>
          <c:showVal val="0"/>
          <c:showCatName val="0"/>
          <c:showSerName val="0"/>
          <c:showPercent val="0"/>
          <c:showBubbleSize val="0"/>
        </c:dLbls>
        <c:smooth val="0"/>
        <c:axId val="101512704"/>
        <c:axId val="100107968"/>
      </c:lineChart>
      <c:dateAx>
        <c:axId val="101512704"/>
        <c:scaling>
          <c:orientation val="minMax"/>
        </c:scaling>
        <c:delete val="0"/>
        <c:axPos val="b"/>
        <c:numFmt formatCode="yyyy" sourceLinked="0"/>
        <c:majorTickMark val="out"/>
        <c:minorTickMark val="none"/>
        <c:tickLblPos val="nextTo"/>
        <c:txPr>
          <a:bodyPr/>
          <a:lstStyle/>
          <a:p>
            <a:pPr>
              <a:defRPr sz="1200"/>
            </a:pPr>
            <a:endParaRPr lang="en-US"/>
          </a:p>
        </c:txPr>
        <c:crossAx val="100107968"/>
        <c:crosses val="autoZero"/>
        <c:auto val="1"/>
        <c:lblOffset val="100"/>
        <c:baseTimeUnit val="months"/>
        <c:majorUnit val="12"/>
        <c:majorTimeUnit val="months"/>
      </c:dateAx>
      <c:valAx>
        <c:axId val="100107968"/>
        <c:scaling>
          <c:orientation val="minMax"/>
          <c:min val="30"/>
        </c:scaling>
        <c:delete val="0"/>
        <c:axPos val="l"/>
        <c:title>
          <c:tx>
            <c:rich>
              <a:bodyPr rot="-5400000" vert="horz"/>
              <a:lstStyle/>
              <a:p>
                <a:pPr>
                  <a:defRPr sz="1600" b="0"/>
                </a:pPr>
                <a:r>
                  <a:rPr lang="en-US" sz="1600" b="0"/>
                  <a:t>Billions of Dollars</a:t>
                </a:r>
              </a:p>
            </c:rich>
          </c:tx>
          <c:layout>
            <c:manualLayout>
              <c:xMode val="edge"/>
              <c:yMode val="edge"/>
              <c:x val="0"/>
              <c:y val="0.30467041229221348"/>
            </c:manualLayout>
          </c:layout>
          <c:overlay val="0"/>
        </c:title>
        <c:numFmt formatCode="0" sourceLinked="0"/>
        <c:majorTickMark val="out"/>
        <c:minorTickMark val="none"/>
        <c:tickLblPos val="nextTo"/>
        <c:txPr>
          <a:bodyPr/>
          <a:lstStyle/>
          <a:p>
            <a:pPr>
              <a:defRPr sz="1400"/>
            </a:pPr>
            <a:endParaRPr lang="en-US"/>
          </a:p>
        </c:txPr>
        <c:crossAx val="101512704"/>
        <c:crosses val="autoZero"/>
        <c:crossBetween val="between"/>
      </c:valAx>
      <c:spPr>
        <a:ln>
          <a:solidFill>
            <a:schemeClr val="bg1">
              <a:lumMod val="50000"/>
            </a:schemeClr>
          </a:solid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58562676512679"/>
          <c:y val="1.7019939039878081E-2"/>
          <c:w val="0.81244622101625774"/>
          <c:h val="0.92706907612750289"/>
        </c:manualLayout>
      </c:layout>
      <c:lineChart>
        <c:grouping val="standard"/>
        <c:varyColors val="0"/>
        <c:ser>
          <c:idx val="0"/>
          <c:order val="0"/>
          <c:marker>
            <c:symbol val="none"/>
          </c:marker>
          <c:cat>
            <c:numRef>
              <c:f>'FRED Graph'!$A$126:$A$170</c:f>
              <c:numCache>
                <c:formatCode>yyyy\-mm</c:formatCode>
                <c:ptCount val="45"/>
                <c:pt idx="0">
                  <c:v>10410</c:v>
                </c:pt>
                <c:pt idx="1">
                  <c:v>10441</c:v>
                </c:pt>
                <c:pt idx="2">
                  <c:v>10472</c:v>
                </c:pt>
                <c:pt idx="3">
                  <c:v>10502</c:v>
                </c:pt>
                <c:pt idx="4">
                  <c:v>10533</c:v>
                </c:pt>
                <c:pt idx="5">
                  <c:v>10563</c:v>
                </c:pt>
                <c:pt idx="6">
                  <c:v>10594</c:v>
                </c:pt>
                <c:pt idx="7">
                  <c:v>10625</c:v>
                </c:pt>
                <c:pt idx="8">
                  <c:v>10653</c:v>
                </c:pt>
                <c:pt idx="9">
                  <c:v>10684</c:v>
                </c:pt>
                <c:pt idx="10">
                  <c:v>10714</c:v>
                </c:pt>
                <c:pt idx="11">
                  <c:v>10745</c:v>
                </c:pt>
                <c:pt idx="12">
                  <c:v>10775</c:v>
                </c:pt>
                <c:pt idx="13">
                  <c:v>10806</c:v>
                </c:pt>
                <c:pt idx="14">
                  <c:v>10837</c:v>
                </c:pt>
                <c:pt idx="15">
                  <c:v>10867</c:v>
                </c:pt>
                <c:pt idx="16">
                  <c:v>10898</c:v>
                </c:pt>
                <c:pt idx="17">
                  <c:v>10928</c:v>
                </c:pt>
                <c:pt idx="18">
                  <c:v>10959</c:v>
                </c:pt>
                <c:pt idx="19">
                  <c:v>10990</c:v>
                </c:pt>
                <c:pt idx="20">
                  <c:v>11018</c:v>
                </c:pt>
                <c:pt idx="21">
                  <c:v>11049</c:v>
                </c:pt>
                <c:pt idx="22">
                  <c:v>11079</c:v>
                </c:pt>
                <c:pt idx="23">
                  <c:v>11110</c:v>
                </c:pt>
                <c:pt idx="24">
                  <c:v>11140</c:v>
                </c:pt>
                <c:pt idx="25">
                  <c:v>11171</c:v>
                </c:pt>
                <c:pt idx="26">
                  <c:v>11202</c:v>
                </c:pt>
                <c:pt idx="27">
                  <c:v>11232</c:v>
                </c:pt>
                <c:pt idx="28">
                  <c:v>11263</c:v>
                </c:pt>
                <c:pt idx="29">
                  <c:v>11293</c:v>
                </c:pt>
                <c:pt idx="30">
                  <c:v>11324</c:v>
                </c:pt>
                <c:pt idx="31">
                  <c:v>11355</c:v>
                </c:pt>
                <c:pt idx="32">
                  <c:v>11383</c:v>
                </c:pt>
                <c:pt idx="33">
                  <c:v>11414</c:v>
                </c:pt>
                <c:pt idx="34">
                  <c:v>11444</c:v>
                </c:pt>
                <c:pt idx="35">
                  <c:v>11475</c:v>
                </c:pt>
                <c:pt idx="36">
                  <c:v>11505</c:v>
                </c:pt>
                <c:pt idx="37">
                  <c:v>11536</c:v>
                </c:pt>
                <c:pt idx="38">
                  <c:v>11567</c:v>
                </c:pt>
                <c:pt idx="39">
                  <c:v>11597</c:v>
                </c:pt>
                <c:pt idx="40">
                  <c:v>11628</c:v>
                </c:pt>
                <c:pt idx="41">
                  <c:v>11658</c:v>
                </c:pt>
                <c:pt idx="42">
                  <c:v>11689</c:v>
                </c:pt>
                <c:pt idx="43">
                  <c:v>11720</c:v>
                </c:pt>
                <c:pt idx="44">
                  <c:v>11749</c:v>
                </c:pt>
              </c:numCache>
            </c:numRef>
          </c:cat>
          <c:val>
            <c:numRef>
              <c:f>'FRED Graph'!$B$126:$B$170</c:f>
              <c:numCache>
                <c:formatCode>0.0000</c:formatCode>
                <c:ptCount val="45"/>
                <c:pt idx="0">
                  <c:v>3.19</c:v>
                </c:pt>
                <c:pt idx="1">
                  <c:v>3.1880000000000002</c:v>
                </c:pt>
                <c:pt idx="2">
                  <c:v>3.1960000000000002</c:v>
                </c:pt>
                <c:pt idx="3">
                  <c:v>3.2229999999999999</c:v>
                </c:pt>
                <c:pt idx="4">
                  <c:v>3.2719999999999998</c:v>
                </c:pt>
                <c:pt idx="5">
                  <c:v>3.2839999999999998</c:v>
                </c:pt>
                <c:pt idx="6">
                  <c:v>3.327</c:v>
                </c:pt>
                <c:pt idx="7">
                  <c:v>3.29</c:v>
                </c:pt>
                <c:pt idx="8">
                  <c:v>3.25</c:v>
                </c:pt>
                <c:pt idx="9">
                  <c:v>3.153</c:v>
                </c:pt>
                <c:pt idx="10">
                  <c:v>3.165</c:v>
                </c:pt>
                <c:pt idx="11">
                  <c:v>3.1909999999999998</c:v>
                </c:pt>
                <c:pt idx="12">
                  <c:v>3.2360000000000002</c:v>
                </c:pt>
                <c:pt idx="13">
                  <c:v>3.2360000000000002</c:v>
                </c:pt>
                <c:pt idx="14">
                  <c:v>3.2530000000000001</c:v>
                </c:pt>
                <c:pt idx="15">
                  <c:v>3.5129999999999999</c:v>
                </c:pt>
                <c:pt idx="16">
                  <c:v>3.3</c:v>
                </c:pt>
                <c:pt idx="17">
                  <c:v>3.1779999999999999</c:v>
                </c:pt>
                <c:pt idx="18">
                  <c:v>3.2280000000000002</c:v>
                </c:pt>
                <c:pt idx="19">
                  <c:v>3.2509999999999999</c:v>
                </c:pt>
                <c:pt idx="20">
                  <c:v>3.246</c:v>
                </c:pt>
                <c:pt idx="21">
                  <c:v>3.238</c:v>
                </c:pt>
                <c:pt idx="22">
                  <c:v>3.2109999999999999</c:v>
                </c:pt>
                <c:pt idx="23">
                  <c:v>3.2269999999999999</c:v>
                </c:pt>
                <c:pt idx="24">
                  <c:v>3.2559999999999998</c:v>
                </c:pt>
                <c:pt idx="25">
                  <c:v>3.2490000000000001</c:v>
                </c:pt>
                <c:pt idx="26">
                  <c:v>3.1949999999999998</c:v>
                </c:pt>
                <c:pt idx="27">
                  <c:v>3.2229999999999999</c:v>
                </c:pt>
                <c:pt idx="28">
                  <c:v>3.2610000000000001</c:v>
                </c:pt>
                <c:pt idx="29">
                  <c:v>3.3159999999999998</c:v>
                </c:pt>
                <c:pt idx="30">
                  <c:v>3.3340000000000001</c:v>
                </c:pt>
                <c:pt idx="31">
                  <c:v>3.2530000000000001</c:v>
                </c:pt>
                <c:pt idx="32">
                  <c:v>3.2290000000000001</c:v>
                </c:pt>
                <c:pt idx="33">
                  <c:v>3.222</c:v>
                </c:pt>
                <c:pt idx="34">
                  <c:v>3.2330000000000001</c:v>
                </c:pt>
                <c:pt idx="35">
                  <c:v>3.3069999999999999</c:v>
                </c:pt>
                <c:pt idx="36">
                  <c:v>3.2629999999999999</c:v>
                </c:pt>
                <c:pt idx="37">
                  <c:v>3.198</c:v>
                </c:pt>
                <c:pt idx="38">
                  <c:v>3.2090000000000001</c:v>
                </c:pt>
                <c:pt idx="39">
                  <c:v>3.0329999999999999</c:v>
                </c:pt>
                <c:pt idx="40">
                  <c:v>2.9550000000000001</c:v>
                </c:pt>
                <c:pt idx="41">
                  <c:v>3.1309999999999998</c:v>
                </c:pt>
                <c:pt idx="42">
                  <c:v>2.8079999999999998</c:v>
                </c:pt>
                <c:pt idx="43">
                  <c:v>2.7130000000000001</c:v>
                </c:pt>
                <c:pt idx="44">
                  <c:v>2.7959999999999998</c:v>
                </c:pt>
              </c:numCache>
            </c:numRef>
          </c:val>
          <c:smooth val="0"/>
          <c:extLst>
            <c:ext xmlns:c16="http://schemas.microsoft.com/office/drawing/2014/chart" uri="{C3380CC4-5D6E-409C-BE32-E72D297353CC}">
              <c16:uniqueId val="{00000000-3BD1-4287-A001-7652BA568CD8}"/>
            </c:ext>
          </c:extLst>
        </c:ser>
        <c:dLbls>
          <c:showLegendKey val="0"/>
          <c:showVal val="0"/>
          <c:showCatName val="0"/>
          <c:showSerName val="0"/>
          <c:showPercent val="0"/>
          <c:showBubbleSize val="0"/>
        </c:dLbls>
        <c:smooth val="0"/>
        <c:axId val="94230784"/>
        <c:axId val="97210368"/>
      </c:lineChart>
      <c:dateAx>
        <c:axId val="94230784"/>
        <c:scaling>
          <c:orientation val="minMax"/>
        </c:scaling>
        <c:delete val="0"/>
        <c:axPos val="b"/>
        <c:numFmt formatCode="yyyy\-mm" sourceLinked="1"/>
        <c:majorTickMark val="out"/>
        <c:minorTickMark val="none"/>
        <c:tickLblPos val="nextTo"/>
        <c:crossAx val="97210368"/>
        <c:crosses val="autoZero"/>
        <c:auto val="1"/>
        <c:lblOffset val="100"/>
        <c:baseTimeUnit val="months"/>
        <c:majorUnit val="4"/>
        <c:majorTimeUnit val="months"/>
      </c:dateAx>
      <c:valAx>
        <c:axId val="97210368"/>
        <c:scaling>
          <c:orientation val="minMax"/>
          <c:min val="2.5"/>
        </c:scaling>
        <c:delete val="0"/>
        <c:axPos val="l"/>
        <c:title>
          <c:tx>
            <c:rich>
              <a:bodyPr/>
              <a:lstStyle/>
              <a:p>
                <a:pPr>
                  <a:defRPr sz="1600" b="0"/>
                </a:pPr>
                <a:r>
                  <a:rPr lang="en-US" sz="1600" b="0"/>
                  <a:t>Billions of Dollars</a:t>
                </a:r>
              </a:p>
            </c:rich>
          </c:tx>
          <c:overlay val="0"/>
        </c:title>
        <c:numFmt formatCode="0.0" sourceLinked="0"/>
        <c:majorTickMark val="out"/>
        <c:minorTickMark val="none"/>
        <c:tickLblPos val="nextTo"/>
        <c:crossAx val="94230784"/>
        <c:crosses val="autoZero"/>
        <c:crossBetween val="between"/>
      </c:valAx>
      <c:spPr>
        <a:ln>
          <a:solidFill>
            <a:schemeClr val="bg1">
              <a:lumMod val="50000"/>
            </a:schemeClr>
          </a:solidFill>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7165597355884"/>
          <c:y val="4.0896620259424095E-2"/>
          <c:w val="0.84689747982891028"/>
          <c:h val="0.87224718513446686"/>
        </c:manualLayout>
      </c:layout>
      <c:lineChart>
        <c:grouping val="standard"/>
        <c:varyColors val="0"/>
        <c:ser>
          <c:idx val="0"/>
          <c:order val="0"/>
          <c:spPr>
            <a:ln>
              <a:solidFill>
                <a:srgbClr val="003399"/>
              </a:solidFill>
            </a:ln>
          </c:spPr>
          <c:marker>
            <c:symbol val="none"/>
          </c:marker>
          <c:cat>
            <c:numRef>
              <c:f>'[fredgraph-2.xls]FRED Graph'!$A$120:$A$251</c:f>
              <c:numCache>
                <c:formatCode>yyyy\-mm\-dd</c:formatCode>
                <c:ptCount val="132"/>
                <c:pt idx="0">
                  <c:v>8402</c:v>
                </c:pt>
                <c:pt idx="1">
                  <c:v>8433</c:v>
                </c:pt>
                <c:pt idx="2">
                  <c:v>8461</c:v>
                </c:pt>
                <c:pt idx="3">
                  <c:v>8492</c:v>
                </c:pt>
                <c:pt idx="4">
                  <c:v>8522</c:v>
                </c:pt>
                <c:pt idx="5">
                  <c:v>8553</c:v>
                </c:pt>
                <c:pt idx="6">
                  <c:v>8583</c:v>
                </c:pt>
                <c:pt idx="7">
                  <c:v>8614</c:v>
                </c:pt>
                <c:pt idx="8">
                  <c:v>8645</c:v>
                </c:pt>
                <c:pt idx="9">
                  <c:v>8675</c:v>
                </c:pt>
                <c:pt idx="10">
                  <c:v>8706</c:v>
                </c:pt>
                <c:pt idx="11">
                  <c:v>8736</c:v>
                </c:pt>
                <c:pt idx="12">
                  <c:v>8767</c:v>
                </c:pt>
                <c:pt idx="13">
                  <c:v>8798</c:v>
                </c:pt>
                <c:pt idx="14">
                  <c:v>8827</c:v>
                </c:pt>
                <c:pt idx="15">
                  <c:v>8858</c:v>
                </c:pt>
                <c:pt idx="16">
                  <c:v>8888</c:v>
                </c:pt>
                <c:pt idx="17">
                  <c:v>8919</c:v>
                </c:pt>
                <c:pt idx="18">
                  <c:v>8949</c:v>
                </c:pt>
                <c:pt idx="19">
                  <c:v>8980</c:v>
                </c:pt>
                <c:pt idx="20">
                  <c:v>9011</c:v>
                </c:pt>
                <c:pt idx="21">
                  <c:v>9041</c:v>
                </c:pt>
                <c:pt idx="22">
                  <c:v>9072</c:v>
                </c:pt>
                <c:pt idx="23">
                  <c:v>9102</c:v>
                </c:pt>
                <c:pt idx="24">
                  <c:v>9133</c:v>
                </c:pt>
                <c:pt idx="25">
                  <c:v>9164</c:v>
                </c:pt>
                <c:pt idx="26">
                  <c:v>9192</c:v>
                </c:pt>
                <c:pt idx="27">
                  <c:v>9223</c:v>
                </c:pt>
                <c:pt idx="28">
                  <c:v>9253</c:v>
                </c:pt>
                <c:pt idx="29">
                  <c:v>9284</c:v>
                </c:pt>
                <c:pt idx="30">
                  <c:v>9314</c:v>
                </c:pt>
                <c:pt idx="31">
                  <c:v>9345</c:v>
                </c:pt>
                <c:pt idx="32">
                  <c:v>9376</c:v>
                </c:pt>
                <c:pt idx="33">
                  <c:v>9406</c:v>
                </c:pt>
                <c:pt idx="34">
                  <c:v>9437</c:v>
                </c:pt>
                <c:pt idx="35">
                  <c:v>9467</c:v>
                </c:pt>
                <c:pt idx="36">
                  <c:v>9498</c:v>
                </c:pt>
                <c:pt idx="37">
                  <c:v>9529</c:v>
                </c:pt>
                <c:pt idx="38">
                  <c:v>9557</c:v>
                </c:pt>
                <c:pt idx="39">
                  <c:v>9588</c:v>
                </c:pt>
                <c:pt idx="40">
                  <c:v>9618</c:v>
                </c:pt>
                <c:pt idx="41">
                  <c:v>9649</c:v>
                </c:pt>
                <c:pt idx="42">
                  <c:v>9679</c:v>
                </c:pt>
                <c:pt idx="43">
                  <c:v>9710</c:v>
                </c:pt>
                <c:pt idx="44">
                  <c:v>9741</c:v>
                </c:pt>
                <c:pt idx="45">
                  <c:v>9771</c:v>
                </c:pt>
                <c:pt idx="46">
                  <c:v>9802</c:v>
                </c:pt>
                <c:pt idx="47">
                  <c:v>9832</c:v>
                </c:pt>
                <c:pt idx="48">
                  <c:v>9863</c:v>
                </c:pt>
                <c:pt idx="49">
                  <c:v>9894</c:v>
                </c:pt>
                <c:pt idx="50">
                  <c:v>9922</c:v>
                </c:pt>
                <c:pt idx="51">
                  <c:v>9953</c:v>
                </c:pt>
                <c:pt idx="52">
                  <c:v>9983</c:v>
                </c:pt>
                <c:pt idx="53">
                  <c:v>10014</c:v>
                </c:pt>
                <c:pt idx="54">
                  <c:v>10044</c:v>
                </c:pt>
                <c:pt idx="55">
                  <c:v>10075</c:v>
                </c:pt>
                <c:pt idx="56">
                  <c:v>10106</c:v>
                </c:pt>
                <c:pt idx="57">
                  <c:v>10136</c:v>
                </c:pt>
                <c:pt idx="58">
                  <c:v>10167</c:v>
                </c:pt>
                <c:pt idx="59">
                  <c:v>10197</c:v>
                </c:pt>
                <c:pt idx="60">
                  <c:v>10228</c:v>
                </c:pt>
                <c:pt idx="61">
                  <c:v>10259</c:v>
                </c:pt>
                <c:pt idx="62">
                  <c:v>10288</c:v>
                </c:pt>
                <c:pt idx="63">
                  <c:v>10319</c:v>
                </c:pt>
                <c:pt idx="64">
                  <c:v>10349</c:v>
                </c:pt>
                <c:pt idx="65">
                  <c:v>10380</c:v>
                </c:pt>
                <c:pt idx="66">
                  <c:v>10410</c:v>
                </c:pt>
                <c:pt idx="67">
                  <c:v>10441</c:v>
                </c:pt>
                <c:pt idx="68">
                  <c:v>10472</c:v>
                </c:pt>
                <c:pt idx="69">
                  <c:v>10502</c:v>
                </c:pt>
                <c:pt idx="70">
                  <c:v>10533</c:v>
                </c:pt>
                <c:pt idx="71">
                  <c:v>10563</c:v>
                </c:pt>
                <c:pt idx="72">
                  <c:v>10594</c:v>
                </c:pt>
                <c:pt idx="73">
                  <c:v>10625</c:v>
                </c:pt>
                <c:pt idx="74">
                  <c:v>10653</c:v>
                </c:pt>
                <c:pt idx="75">
                  <c:v>10684</c:v>
                </c:pt>
                <c:pt idx="76">
                  <c:v>10714</c:v>
                </c:pt>
                <c:pt idx="77">
                  <c:v>10745</c:v>
                </c:pt>
                <c:pt idx="78">
                  <c:v>10775</c:v>
                </c:pt>
                <c:pt idx="79">
                  <c:v>10806</c:v>
                </c:pt>
                <c:pt idx="80">
                  <c:v>10837</c:v>
                </c:pt>
                <c:pt idx="81">
                  <c:v>10867</c:v>
                </c:pt>
                <c:pt idx="82">
                  <c:v>10898</c:v>
                </c:pt>
                <c:pt idx="83">
                  <c:v>10928</c:v>
                </c:pt>
                <c:pt idx="84">
                  <c:v>10959</c:v>
                </c:pt>
                <c:pt idx="85">
                  <c:v>10990</c:v>
                </c:pt>
                <c:pt idx="86">
                  <c:v>11018</c:v>
                </c:pt>
                <c:pt idx="87">
                  <c:v>11049</c:v>
                </c:pt>
                <c:pt idx="88">
                  <c:v>11079</c:v>
                </c:pt>
                <c:pt idx="89">
                  <c:v>11110</c:v>
                </c:pt>
                <c:pt idx="90">
                  <c:v>11140</c:v>
                </c:pt>
                <c:pt idx="91">
                  <c:v>11171</c:v>
                </c:pt>
                <c:pt idx="92">
                  <c:v>11202</c:v>
                </c:pt>
                <c:pt idx="93">
                  <c:v>11232</c:v>
                </c:pt>
                <c:pt idx="94">
                  <c:v>11263</c:v>
                </c:pt>
                <c:pt idx="95">
                  <c:v>11293</c:v>
                </c:pt>
                <c:pt idx="96">
                  <c:v>11324</c:v>
                </c:pt>
                <c:pt idx="97">
                  <c:v>11355</c:v>
                </c:pt>
                <c:pt idx="98">
                  <c:v>11383</c:v>
                </c:pt>
                <c:pt idx="99">
                  <c:v>11414</c:v>
                </c:pt>
                <c:pt idx="100">
                  <c:v>11444</c:v>
                </c:pt>
                <c:pt idx="101">
                  <c:v>11475</c:v>
                </c:pt>
                <c:pt idx="102">
                  <c:v>11505</c:v>
                </c:pt>
                <c:pt idx="103">
                  <c:v>11536</c:v>
                </c:pt>
                <c:pt idx="104">
                  <c:v>11567</c:v>
                </c:pt>
                <c:pt idx="105">
                  <c:v>11597</c:v>
                </c:pt>
                <c:pt idx="106">
                  <c:v>11628</c:v>
                </c:pt>
                <c:pt idx="107">
                  <c:v>11658</c:v>
                </c:pt>
                <c:pt idx="108">
                  <c:v>11689</c:v>
                </c:pt>
                <c:pt idx="109">
                  <c:v>11720</c:v>
                </c:pt>
                <c:pt idx="110">
                  <c:v>11749</c:v>
                </c:pt>
                <c:pt idx="111">
                  <c:v>11780</c:v>
                </c:pt>
                <c:pt idx="112">
                  <c:v>11810</c:v>
                </c:pt>
                <c:pt idx="113">
                  <c:v>11841</c:v>
                </c:pt>
                <c:pt idx="114">
                  <c:v>11871</c:v>
                </c:pt>
                <c:pt idx="115">
                  <c:v>11902</c:v>
                </c:pt>
                <c:pt idx="116">
                  <c:v>11933</c:v>
                </c:pt>
                <c:pt idx="117">
                  <c:v>11963</c:v>
                </c:pt>
                <c:pt idx="118">
                  <c:v>11994</c:v>
                </c:pt>
                <c:pt idx="119">
                  <c:v>12024</c:v>
                </c:pt>
                <c:pt idx="120">
                  <c:v>12055</c:v>
                </c:pt>
                <c:pt idx="121">
                  <c:v>12086</c:v>
                </c:pt>
                <c:pt idx="122">
                  <c:v>12114</c:v>
                </c:pt>
                <c:pt idx="123">
                  <c:v>12145</c:v>
                </c:pt>
                <c:pt idx="124">
                  <c:v>12175</c:v>
                </c:pt>
                <c:pt idx="125">
                  <c:v>12206</c:v>
                </c:pt>
                <c:pt idx="126">
                  <c:v>12236</c:v>
                </c:pt>
                <c:pt idx="127">
                  <c:v>12267</c:v>
                </c:pt>
                <c:pt idx="128">
                  <c:v>12298</c:v>
                </c:pt>
                <c:pt idx="129">
                  <c:v>12328</c:v>
                </c:pt>
                <c:pt idx="130">
                  <c:v>12359</c:v>
                </c:pt>
                <c:pt idx="131">
                  <c:v>12389</c:v>
                </c:pt>
              </c:numCache>
            </c:numRef>
          </c:cat>
          <c:val>
            <c:numRef>
              <c:f>'[fredgraph-2.xls]FRED Graph'!$B$120:$B$251</c:f>
              <c:numCache>
                <c:formatCode>0.00000</c:formatCode>
                <c:ptCount val="132"/>
                <c:pt idx="0">
                  <c:v>5.2117199999999997</c:v>
                </c:pt>
                <c:pt idx="1">
                  <c:v>5.2717200000000002</c:v>
                </c:pt>
                <c:pt idx="2">
                  <c:v>4.4311999999999996</c:v>
                </c:pt>
                <c:pt idx="3">
                  <c:v>3.9224000000000001</c:v>
                </c:pt>
                <c:pt idx="4">
                  <c:v>3.9224000000000001</c:v>
                </c:pt>
                <c:pt idx="5">
                  <c:v>3.1135899999999999</c:v>
                </c:pt>
                <c:pt idx="6">
                  <c:v>2.5690499999999998</c:v>
                </c:pt>
                <c:pt idx="7">
                  <c:v>2.0179499999999999</c:v>
                </c:pt>
                <c:pt idx="8">
                  <c:v>1.5055400000000001</c:v>
                </c:pt>
                <c:pt idx="9">
                  <c:v>1.52719</c:v>
                </c:pt>
                <c:pt idx="10">
                  <c:v>2.11381</c:v>
                </c:pt>
                <c:pt idx="11">
                  <c:v>2.5131399999999999</c:v>
                </c:pt>
                <c:pt idx="12">
                  <c:v>1.90381</c:v>
                </c:pt>
                <c:pt idx="13">
                  <c:v>2.3990499999999999</c:v>
                </c:pt>
                <c:pt idx="14">
                  <c:v>2.8342900000000002</c:v>
                </c:pt>
                <c:pt idx="15">
                  <c:v>4.0282799999999996</c:v>
                </c:pt>
                <c:pt idx="16">
                  <c:v>3.5982799999999999</c:v>
                </c:pt>
                <c:pt idx="17">
                  <c:v>3.97</c:v>
                </c:pt>
                <c:pt idx="18">
                  <c:v>4.1013999999999999</c:v>
                </c:pt>
                <c:pt idx="19">
                  <c:v>3.8348</c:v>
                </c:pt>
                <c:pt idx="20">
                  <c:v>3.7014</c:v>
                </c:pt>
                <c:pt idx="21">
                  <c:v>3.6980300000000002</c:v>
                </c:pt>
                <c:pt idx="22">
                  <c:v>3.7980299999999998</c:v>
                </c:pt>
                <c:pt idx="23">
                  <c:v>3.55</c:v>
                </c:pt>
                <c:pt idx="24">
                  <c:v>3.62</c:v>
                </c:pt>
                <c:pt idx="25">
                  <c:v>3.62</c:v>
                </c:pt>
                <c:pt idx="26">
                  <c:v>2.7404099999999998</c:v>
                </c:pt>
                <c:pt idx="27">
                  <c:v>2.75353</c:v>
                </c:pt>
                <c:pt idx="28">
                  <c:v>2.1152899999999999</c:v>
                </c:pt>
                <c:pt idx="29">
                  <c:v>0.93881999999999999</c:v>
                </c:pt>
                <c:pt idx="30">
                  <c:v>0.39123000000000002</c:v>
                </c:pt>
                <c:pt idx="31">
                  <c:v>-0.14765</c:v>
                </c:pt>
                <c:pt idx="32">
                  <c:v>0.64122999999999997</c:v>
                </c:pt>
                <c:pt idx="33">
                  <c:v>1.47302</c:v>
                </c:pt>
                <c:pt idx="34">
                  <c:v>-0.27116000000000001</c:v>
                </c:pt>
                <c:pt idx="35">
                  <c:v>0.91178999999999999</c:v>
                </c:pt>
                <c:pt idx="36">
                  <c:v>0.88178999999999996</c:v>
                </c:pt>
                <c:pt idx="37">
                  <c:v>8.0229999999999996E-2</c:v>
                </c:pt>
                <c:pt idx="38">
                  <c:v>1.3898299999999999</c:v>
                </c:pt>
                <c:pt idx="39">
                  <c:v>0.12023</c:v>
                </c:pt>
                <c:pt idx="40">
                  <c:v>1.1398299999999999</c:v>
                </c:pt>
                <c:pt idx="41">
                  <c:v>2.7371400000000001</c:v>
                </c:pt>
                <c:pt idx="42">
                  <c:v>5.0699399999999999</c:v>
                </c:pt>
                <c:pt idx="43">
                  <c:v>5.9149200000000004</c:v>
                </c:pt>
                <c:pt idx="44">
                  <c:v>5.5299399999999999</c:v>
                </c:pt>
                <c:pt idx="45">
                  <c:v>5.09497</c:v>
                </c:pt>
                <c:pt idx="46">
                  <c:v>6.0966699999999996</c:v>
                </c:pt>
                <c:pt idx="47">
                  <c:v>5.5173199999999998</c:v>
                </c:pt>
                <c:pt idx="48">
                  <c:v>6.4246400000000001</c:v>
                </c:pt>
                <c:pt idx="49">
                  <c:v>6.7032999999999996</c:v>
                </c:pt>
                <c:pt idx="50">
                  <c:v>6.8089899999999997</c:v>
                </c:pt>
                <c:pt idx="51">
                  <c:v>7.4419599999999999</c:v>
                </c:pt>
                <c:pt idx="52">
                  <c:v>6.3671899999999999</c:v>
                </c:pt>
                <c:pt idx="53">
                  <c:v>4.6849699999999999</c:v>
                </c:pt>
                <c:pt idx="54">
                  <c:v>5.2028600000000003</c:v>
                </c:pt>
                <c:pt idx="55">
                  <c:v>5.0494300000000001</c:v>
                </c:pt>
                <c:pt idx="56">
                  <c:v>5.0528599999999999</c:v>
                </c:pt>
                <c:pt idx="57">
                  <c:v>5.1363599999999998</c:v>
                </c:pt>
                <c:pt idx="58">
                  <c:v>6.1898900000000001</c:v>
                </c:pt>
                <c:pt idx="59">
                  <c:v>6.2298900000000001</c:v>
                </c:pt>
                <c:pt idx="60">
                  <c:v>5.0228599999999997</c:v>
                </c:pt>
                <c:pt idx="61">
                  <c:v>5.7141400000000004</c:v>
                </c:pt>
                <c:pt idx="62">
                  <c:v>5.3460700000000001</c:v>
                </c:pt>
                <c:pt idx="63">
                  <c:v>5.4660700000000002</c:v>
                </c:pt>
                <c:pt idx="64">
                  <c:v>5.6994300000000004</c:v>
                </c:pt>
                <c:pt idx="65">
                  <c:v>7.5609099999999998</c:v>
                </c:pt>
                <c:pt idx="66">
                  <c:v>6.2460699999999996</c:v>
                </c:pt>
                <c:pt idx="67">
                  <c:v>6.0014000000000003</c:v>
                </c:pt>
                <c:pt idx="68">
                  <c:v>5.59</c:v>
                </c:pt>
                <c:pt idx="69">
                  <c:v>6.6594300000000004</c:v>
                </c:pt>
                <c:pt idx="70">
                  <c:v>5.9580299999999999</c:v>
                </c:pt>
                <c:pt idx="71">
                  <c:v>6.5960700000000001</c:v>
                </c:pt>
                <c:pt idx="72">
                  <c:v>6.6560699999999997</c:v>
                </c:pt>
                <c:pt idx="73">
                  <c:v>5.56</c:v>
                </c:pt>
                <c:pt idx="74">
                  <c:v>6.2747999999999999</c:v>
                </c:pt>
                <c:pt idx="75">
                  <c:v>7.0495900000000002</c:v>
                </c:pt>
                <c:pt idx="76">
                  <c:v>7.1627900000000002</c:v>
                </c:pt>
                <c:pt idx="77">
                  <c:v>6</c:v>
                </c:pt>
                <c:pt idx="78">
                  <c:v>4.8304099999999996</c:v>
                </c:pt>
                <c:pt idx="79">
                  <c:v>4.9104099999999997</c:v>
                </c:pt>
                <c:pt idx="80">
                  <c:v>6.12</c:v>
                </c:pt>
                <c:pt idx="81">
                  <c:v>5.5385999999999997</c:v>
                </c:pt>
                <c:pt idx="82">
                  <c:v>4.8285999999999998</c:v>
                </c:pt>
                <c:pt idx="83">
                  <c:v>4.4151999999999996</c:v>
                </c:pt>
                <c:pt idx="84">
                  <c:v>4.9000000000000004</c:v>
                </c:pt>
                <c:pt idx="85">
                  <c:v>5.2047999999999996</c:v>
                </c:pt>
                <c:pt idx="86">
                  <c:v>4.6882400000000004</c:v>
                </c:pt>
                <c:pt idx="87">
                  <c:v>3.2882799999999999</c:v>
                </c:pt>
                <c:pt idx="88">
                  <c:v>4.2682399999999996</c:v>
                </c:pt>
                <c:pt idx="89">
                  <c:v>5.1943900000000003</c:v>
                </c:pt>
                <c:pt idx="90">
                  <c:v>7.1962400000000004</c:v>
                </c:pt>
                <c:pt idx="91">
                  <c:v>7.6242799999999997</c:v>
                </c:pt>
                <c:pt idx="92">
                  <c:v>7.0462400000000001</c:v>
                </c:pt>
                <c:pt idx="93">
                  <c:v>7.6242799999999997</c:v>
                </c:pt>
                <c:pt idx="94">
                  <c:v>8.1723099999999995</c:v>
                </c:pt>
                <c:pt idx="95">
                  <c:v>9.2453500000000002</c:v>
                </c:pt>
                <c:pt idx="96">
                  <c:v>9.8375400000000006</c:v>
                </c:pt>
                <c:pt idx="97">
                  <c:v>10.14706</c:v>
                </c:pt>
                <c:pt idx="98">
                  <c:v>10.22231</c:v>
                </c:pt>
                <c:pt idx="99">
                  <c:v>11.22353</c:v>
                </c:pt>
                <c:pt idx="100">
                  <c:v>11.58746</c:v>
                </c:pt>
                <c:pt idx="101">
                  <c:v>12.239050000000001</c:v>
                </c:pt>
                <c:pt idx="102">
                  <c:v>10.986140000000001</c:v>
                </c:pt>
                <c:pt idx="103">
                  <c:v>10.364850000000001</c:v>
                </c:pt>
                <c:pt idx="104">
                  <c:v>11.518549999999999</c:v>
                </c:pt>
                <c:pt idx="105">
                  <c:v>13.04697</c:v>
                </c:pt>
                <c:pt idx="106">
                  <c:v>14.36585</c:v>
                </c:pt>
                <c:pt idx="107">
                  <c:v>13.31677</c:v>
                </c:pt>
                <c:pt idx="108">
                  <c:v>14.062889999999999</c:v>
                </c:pt>
                <c:pt idx="109">
                  <c:v>14.07108</c:v>
                </c:pt>
                <c:pt idx="110">
                  <c:v>13.77641</c:v>
                </c:pt>
                <c:pt idx="111">
                  <c:v>13.702579999999999</c:v>
                </c:pt>
                <c:pt idx="112">
                  <c:v>13.457520000000001</c:v>
                </c:pt>
                <c:pt idx="113">
                  <c:v>12.71377</c:v>
                </c:pt>
                <c:pt idx="114">
                  <c:v>12.49377</c:v>
                </c:pt>
                <c:pt idx="115">
                  <c:v>12.77603</c:v>
                </c:pt>
                <c:pt idx="116">
                  <c:v>12.786670000000001</c:v>
                </c:pt>
                <c:pt idx="117">
                  <c:v>12.67826</c:v>
                </c:pt>
                <c:pt idx="118">
                  <c:v>11.94408</c:v>
                </c:pt>
                <c:pt idx="119">
                  <c:v>11.78397</c:v>
                </c:pt>
                <c:pt idx="120">
                  <c:v>11.170210000000001</c:v>
                </c:pt>
                <c:pt idx="121">
                  <c:v>11.30908</c:v>
                </c:pt>
                <c:pt idx="122">
                  <c:v>12.78</c:v>
                </c:pt>
                <c:pt idx="123">
                  <c:v>11.912520000000001</c:v>
                </c:pt>
                <c:pt idx="124">
                  <c:v>10.1092</c:v>
                </c:pt>
                <c:pt idx="125">
                  <c:v>8.3076500000000006</c:v>
                </c:pt>
                <c:pt idx="126">
                  <c:v>5.1764700000000001</c:v>
                </c:pt>
                <c:pt idx="127">
                  <c:v>3.7222200000000001</c:v>
                </c:pt>
                <c:pt idx="128">
                  <c:v>2.74254</c:v>
                </c:pt>
                <c:pt idx="129">
                  <c:v>2.0018799999999999</c:v>
                </c:pt>
                <c:pt idx="130">
                  <c:v>1.25</c:v>
                </c:pt>
                <c:pt idx="131">
                  <c:v>0.64663999999999999</c:v>
                </c:pt>
              </c:numCache>
            </c:numRef>
          </c:val>
          <c:smooth val="0"/>
          <c:extLst>
            <c:ext xmlns:c16="http://schemas.microsoft.com/office/drawing/2014/chart" uri="{C3380CC4-5D6E-409C-BE32-E72D297353CC}">
              <c16:uniqueId val="{00000000-2487-43E3-B89E-0EDE5D3C0AEB}"/>
            </c:ext>
          </c:extLst>
        </c:ser>
        <c:dLbls>
          <c:showLegendKey val="0"/>
          <c:showVal val="0"/>
          <c:showCatName val="0"/>
          <c:showSerName val="0"/>
          <c:showPercent val="0"/>
          <c:showBubbleSize val="0"/>
        </c:dLbls>
        <c:smooth val="0"/>
        <c:axId val="100741120"/>
        <c:axId val="100111424"/>
      </c:lineChart>
      <c:dateAx>
        <c:axId val="100741120"/>
        <c:scaling>
          <c:orientation val="minMax"/>
        </c:scaling>
        <c:delete val="0"/>
        <c:axPos val="b"/>
        <c:numFmt formatCode="yyyy" sourceLinked="0"/>
        <c:majorTickMark val="out"/>
        <c:minorTickMark val="none"/>
        <c:tickLblPos val="nextTo"/>
        <c:txPr>
          <a:bodyPr/>
          <a:lstStyle/>
          <a:p>
            <a:pPr>
              <a:defRPr sz="1200"/>
            </a:pPr>
            <a:endParaRPr lang="en-US"/>
          </a:p>
        </c:txPr>
        <c:crossAx val="100111424"/>
        <c:crossesAt val="-2"/>
        <c:auto val="1"/>
        <c:lblOffset val="100"/>
        <c:baseTimeUnit val="months"/>
        <c:majorUnit val="12"/>
        <c:majorTimeUnit val="months"/>
      </c:dateAx>
      <c:valAx>
        <c:axId val="100111424"/>
        <c:scaling>
          <c:orientation val="minMax"/>
        </c:scaling>
        <c:delete val="0"/>
        <c:axPos val="l"/>
        <c:title>
          <c:tx>
            <c:rich>
              <a:bodyPr rot="-5400000" vert="horz"/>
              <a:lstStyle/>
              <a:p>
                <a:pPr>
                  <a:defRPr sz="1600" b="0"/>
                </a:pPr>
                <a:r>
                  <a:rPr lang="en-US" sz="1600" b="0"/>
                  <a:t>Percent</a:t>
                </a:r>
              </a:p>
            </c:rich>
          </c:tx>
          <c:layout>
            <c:manualLayout>
              <c:xMode val="edge"/>
              <c:yMode val="edge"/>
              <c:x val="0"/>
              <c:y val="0.3930981113773821"/>
            </c:manualLayout>
          </c:layout>
          <c:overlay val="0"/>
        </c:title>
        <c:numFmt formatCode="0" sourceLinked="0"/>
        <c:majorTickMark val="out"/>
        <c:minorTickMark val="none"/>
        <c:tickLblPos val="nextTo"/>
        <c:txPr>
          <a:bodyPr/>
          <a:lstStyle/>
          <a:p>
            <a:pPr>
              <a:defRPr sz="1400"/>
            </a:pPr>
            <a:endParaRPr lang="en-US"/>
          </a:p>
        </c:txPr>
        <c:crossAx val="100741120"/>
        <c:crosses val="autoZero"/>
        <c:crossBetween val="midCat"/>
      </c:valAx>
      <c:spPr>
        <a:ln>
          <a:solidFill>
            <a:schemeClr val="bg1">
              <a:lumMod val="50000"/>
            </a:schemeClr>
          </a:solidFill>
        </a:ln>
      </c:spPr>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13038908330903"/>
          <c:y val="2.2396225542993552E-2"/>
          <c:w val="0.84783874671916015"/>
          <c:h val="0.90244042184944273"/>
        </c:manualLayout>
      </c:layout>
      <c:lineChart>
        <c:grouping val="standard"/>
        <c:varyColors val="0"/>
        <c:ser>
          <c:idx val="0"/>
          <c:order val="0"/>
          <c:spPr>
            <a:ln>
              <a:solidFill>
                <a:srgbClr val="003399"/>
              </a:solidFill>
            </a:ln>
          </c:spPr>
          <c:marker>
            <c:symbol val="none"/>
          </c:marker>
          <c:cat>
            <c:numRef>
              <c:f>'[INDPRO.xls]FRED Graph'!$A$108:$A$203</c:f>
              <c:numCache>
                <c:formatCode>yyyy\-mm</c:formatCode>
                <c:ptCount val="96"/>
                <c:pt idx="0">
                  <c:v>9863</c:v>
                </c:pt>
                <c:pt idx="1">
                  <c:v>9894</c:v>
                </c:pt>
                <c:pt idx="2">
                  <c:v>9922</c:v>
                </c:pt>
                <c:pt idx="3">
                  <c:v>9953</c:v>
                </c:pt>
                <c:pt idx="4">
                  <c:v>9983</c:v>
                </c:pt>
                <c:pt idx="5">
                  <c:v>10014</c:v>
                </c:pt>
                <c:pt idx="6">
                  <c:v>10044</c:v>
                </c:pt>
                <c:pt idx="7">
                  <c:v>10075</c:v>
                </c:pt>
                <c:pt idx="8">
                  <c:v>10106</c:v>
                </c:pt>
                <c:pt idx="9">
                  <c:v>10136</c:v>
                </c:pt>
                <c:pt idx="10">
                  <c:v>10167</c:v>
                </c:pt>
                <c:pt idx="11">
                  <c:v>10197</c:v>
                </c:pt>
                <c:pt idx="12">
                  <c:v>10228</c:v>
                </c:pt>
                <c:pt idx="13">
                  <c:v>10259</c:v>
                </c:pt>
                <c:pt idx="14">
                  <c:v>10288</c:v>
                </c:pt>
                <c:pt idx="15">
                  <c:v>10319</c:v>
                </c:pt>
                <c:pt idx="16">
                  <c:v>10349</c:v>
                </c:pt>
                <c:pt idx="17">
                  <c:v>10380</c:v>
                </c:pt>
                <c:pt idx="18">
                  <c:v>10410</c:v>
                </c:pt>
                <c:pt idx="19">
                  <c:v>10441</c:v>
                </c:pt>
                <c:pt idx="20">
                  <c:v>10472</c:v>
                </c:pt>
                <c:pt idx="21">
                  <c:v>10502</c:v>
                </c:pt>
                <c:pt idx="22">
                  <c:v>10533</c:v>
                </c:pt>
                <c:pt idx="23">
                  <c:v>10563</c:v>
                </c:pt>
                <c:pt idx="24">
                  <c:v>10594</c:v>
                </c:pt>
                <c:pt idx="25">
                  <c:v>10625</c:v>
                </c:pt>
                <c:pt idx="26">
                  <c:v>10653</c:v>
                </c:pt>
                <c:pt idx="27">
                  <c:v>10684</c:v>
                </c:pt>
                <c:pt idx="28">
                  <c:v>10714</c:v>
                </c:pt>
                <c:pt idx="29">
                  <c:v>10745</c:v>
                </c:pt>
                <c:pt idx="30">
                  <c:v>10775</c:v>
                </c:pt>
                <c:pt idx="31">
                  <c:v>10806</c:v>
                </c:pt>
                <c:pt idx="32">
                  <c:v>10837</c:v>
                </c:pt>
                <c:pt idx="33">
                  <c:v>10867</c:v>
                </c:pt>
                <c:pt idx="34">
                  <c:v>10898</c:v>
                </c:pt>
                <c:pt idx="35">
                  <c:v>10928</c:v>
                </c:pt>
                <c:pt idx="36">
                  <c:v>10959</c:v>
                </c:pt>
                <c:pt idx="37">
                  <c:v>10990</c:v>
                </c:pt>
                <c:pt idx="38">
                  <c:v>11018</c:v>
                </c:pt>
                <c:pt idx="39">
                  <c:v>11049</c:v>
                </c:pt>
                <c:pt idx="40">
                  <c:v>11079</c:v>
                </c:pt>
                <c:pt idx="41">
                  <c:v>11110</c:v>
                </c:pt>
                <c:pt idx="42">
                  <c:v>11140</c:v>
                </c:pt>
                <c:pt idx="43">
                  <c:v>11171</c:v>
                </c:pt>
                <c:pt idx="44">
                  <c:v>11202</c:v>
                </c:pt>
                <c:pt idx="45">
                  <c:v>11232</c:v>
                </c:pt>
                <c:pt idx="46">
                  <c:v>11263</c:v>
                </c:pt>
                <c:pt idx="47">
                  <c:v>11293</c:v>
                </c:pt>
                <c:pt idx="48">
                  <c:v>11324</c:v>
                </c:pt>
                <c:pt idx="49">
                  <c:v>11355</c:v>
                </c:pt>
                <c:pt idx="50">
                  <c:v>11383</c:v>
                </c:pt>
                <c:pt idx="51">
                  <c:v>11414</c:v>
                </c:pt>
                <c:pt idx="52">
                  <c:v>11444</c:v>
                </c:pt>
                <c:pt idx="53">
                  <c:v>11475</c:v>
                </c:pt>
                <c:pt idx="54">
                  <c:v>11505</c:v>
                </c:pt>
                <c:pt idx="55">
                  <c:v>11536</c:v>
                </c:pt>
                <c:pt idx="56">
                  <c:v>11567</c:v>
                </c:pt>
                <c:pt idx="57">
                  <c:v>11597</c:v>
                </c:pt>
                <c:pt idx="58">
                  <c:v>11628</c:v>
                </c:pt>
                <c:pt idx="59">
                  <c:v>11658</c:v>
                </c:pt>
                <c:pt idx="60">
                  <c:v>11689</c:v>
                </c:pt>
                <c:pt idx="61">
                  <c:v>11720</c:v>
                </c:pt>
                <c:pt idx="62">
                  <c:v>11749</c:v>
                </c:pt>
                <c:pt idx="63">
                  <c:v>11780</c:v>
                </c:pt>
                <c:pt idx="64">
                  <c:v>11810</c:v>
                </c:pt>
                <c:pt idx="65">
                  <c:v>11841</c:v>
                </c:pt>
                <c:pt idx="66">
                  <c:v>11871</c:v>
                </c:pt>
                <c:pt idx="67">
                  <c:v>11902</c:v>
                </c:pt>
                <c:pt idx="68">
                  <c:v>11933</c:v>
                </c:pt>
                <c:pt idx="69">
                  <c:v>11963</c:v>
                </c:pt>
                <c:pt idx="70">
                  <c:v>11994</c:v>
                </c:pt>
                <c:pt idx="71">
                  <c:v>12024</c:v>
                </c:pt>
                <c:pt idx="72">
                  <c:v>12055</c:v>
                </c:pt>
                <c:pt idx="73">
                  <c:v>12086</c:v>
                </c:pt>
                <c:pt idx="74">
                  <c:v>12114</c:v>
                </c:pt>
                <c:pt idx="75">
                  <c:v>12145</c:v>
                </c:pt>
                <c:pt idx="76">
                  <c:v>12175</c:v>
                </c:pt>
                <c:pt idx="77">
                  <c:v>12206</c:v>
                </c:pt>
                <c:pt idx="78">
                  <c:v>12236</c:v>
                </c:pt>
                <c:pt idx="79">
                  <c:v>12267</c:v>
                </c:pt>
                <c:pt idx="80">
                  <c:v>12298</c:v>
                </c:pt>
                <c:pt idx="81">
                  <c:v>12328</c:v>
                </c:pt>
                <c:pt idx="82">
                  <c:v>12359</c:v>
                </c:pt>
                <c:pt idx="83">
                  <c:v>12389</c:v>
                </c:pt>
                <c:pt idx="84">
                  <c:v>12420</c:v>
                </c:pt>
                <c:pt idx="85">
                  <c:v>12451</c:v>
                </c:pt>
                <c:pt idx="86">
                  <c:v>12479</c:v>
                </c:pt>
                <c:pt idx="87">
                  <c:v>12510</c:v>
                </c:pt>
                <c:pt idx="88">
                  <c:v>12540</c:v>
                </c:pt>
                <c:pt idx="89">
                  <c:v>12571</c:v>
                </c:pt>
                <c:pt idx="90">
                  <c:v>12601</c:v>
                </c:pt>
                <c:pt idx="91">
                  <c:v>12632</c:v>
                </c:pt>
                <c:pt idx="92">
                  <c:v>12663</c:v>
                </c:pt>
                <c:pt idx="93">
                  <c:v>12693</c:v>
                </c:pt>
                <c:pt idx="94">
                  <c:v>12724</c:v>
                </c:pt>
                <c:pt idx="95">
                  <c:v>12754</c:v>
                </c:pt>
              </c:numCache>
            </c:numRef>
          </c:cat>
          <c:val>
            <c:numRef>
              <c:f>'[INDPRO.xls]FRED Graph'!$B$108:$B$203</c:f>
              <c:numCache>
                <c:formatCode>0.0000</c:formatCode>
                <c:ptCount val="96"/>
                <c:pt idx="0">
                  <c:v>6.8677000000000001</c:v>
                </c:pt>
                <c:pt idx="1">
                  <c:v>6.9230999999999998</c:v>
                </c:pt>
                <c:pt idx="2">
                  <c:v>7.0061999999999998</c:v>
                </c:pt>
                <c:pt idx="3">
                  <c:v>6.8400999999999996</c:v>
                </c:pt>
                <c:pt idx="4">
                  <c:v>6.8954000000000004</c:v>
                </c:pt>
                <c:pt idx="5">
                  <c:v>6.8677999999999999</c:v>
                </c:pt>
                <c:pt idx="6">
                  <c:v>6.7847</c:v>
                </c:pt>
                <c:pt idx="7">
                  <c:v>6.7847</c:v>
                </c:pt>
                <c:pt idx="8">
                  <c:v>6.6738999999999997</c:v>
                </c:pt>
                <c:pt idx="9">
                  <c:v>6.5354000000000001</c:v>
                </c:pt>
                <c:pt idx="10">
                  <c:v>6.5354000000000001</c:v>
                </c:pt>
                <c:pt idx="11">
                  <c:v>6.5631000000000004</c:v>
                </c:pt>
                <c:pt idx="12">
                  <c:v>6.7016</c:v>
                </c:pt>
                <c:pt idx="13">
                  <c:v>6.7569999999999997</c:v>
                </c:pt>
                <c:pt idx="14">
                  <c:v>6.8124000000000002</c:v>
                </c:pt>
                <c:pt idx="15">
                  <c:v>6.7847</c:v>
                </c:pt>
                <c:pt idx="16">
                  <c:v>6.8677999999999999</c:v>
                </c:pt>
                <c:pt idx="17">
                  <c:v>6.9230999999999998</c:v>
                </c:pt>
                <c:pt idx="18">
                  <c:v>7.0061999999999998</c:v>
                </c:pt>
                <c:pt idx="19">
                  <c:v>7.1447000000000003</c:v>
                </c:pt>
                <c:pt idx="20">
                  <c:v>7.2000999999999999</c:v>
                </c:pt>
                <c:pt idx="21">
                  <c:v>7.3384999999999998</c:v>
                </c:pt>
                <c:pt idx="22">
                  <c:v>7.4770000000000003</c:v>
                </c:pt>
                <c:pt idx="23">
                  <c:v>7.6154999999999999</c:v>
                </c:pt>
                <c:pt idx="24">
                  <c:v>7.7262000000000004</c:v>
                </c:pt>
                <c:pt idx="25">
                  <c:v>7.6985000000000001</c:v>
                </c:pt>
                <c:pt idx="26">
                  <c:v>7.7262000000000004</c:v>
                </c:pt>
                <c:pt idx="27">
                  <c:v>7.8647</c:v>
                </c:pt>
                <c:pt idx="28">
                  <c:v>8.0031999999999996</c:v>
                </c:pt>
                <c:pt idx="29">
                  <c:v>8.0585000000000004</c:v>
                </c:pt>
                <c:pt idx="30">
                  <c:v>8.1692999999999998</c:v>
                </c:pt>
                <c:pt idx="31">
                  <c:v>8.0861999999999998</c:v>
                </c:pt>
                <c:pt idx="32">
                  <c:v>8.0307999999999993</c:v>
                </c:pt>
                <c:pt idx="33">
                  <c:v>7.8924000000000003</c:v>
                </c:pt>
                <c:pt idx="34">
                  <c:v>7.5046999999999997</c:v>
                </c:pt>
                <c:pt idx="35">
                  <c:v>7.1723999999999997</c:v>
                </c:pt>
                <c:pt idx="36">
                  <c:v>7.1723999999999997</c:v>
                </c:pt>
                <c:pt idx="37">
                  <c:v>7.1447000000000003</c:v>
                </c:pt>
                <c:pt idx="38">
                  <c:v>7.0339</c:v>
                </c:pt>
                <c:pt idx="39">
                  <c:v>6.9785000000000004</c:v>
                </c:pt>
                <c:pt idx="40">
                  <c:v>6.8677999999999999</c:v>
                </c:pt>
                <c:pt idx="41">
                  <c:v>6.6738999999999997</c:v>
                </c:pt>
                <c:pt idx="42">
                  <c:v>6.3693</c:v>
                </c:pt>
                <c:pt idx="43">
                  <c:v>6.2308000000000003</c:v>
                </c:pt>
                <c:pt idx="44">
                  <c:v>6.1200999999999999</c:v>
                </c:pt>
                <c:pt idx="45">
                  <c:v>5.9539</c:v>
                </c:pt>
                <c:pt idx="46">
                  <c:v>5.8154000000000003</c:v>
                </c:pt>
                <c:pt idx="47">
                  <c:v>5.6769999999999996</c:v>
                </c:pt>
                <c:pt idx="48">
                  <c:v>5.6493000000000002</c:v>
                </c:pt>
                <c:pt idx="49">
                  <c:v>5.6769999999999996</c:v>
                </c:pt>
                <c:pt idx="50">
                  <c:v>5.7877000000000001</c:v>
                </c:pt>
                <c:pt idx="51">
                  <c:v>5.8154000000000003</c:v>
                </c:pt>
                <c:pt idx="52">
                  <c:v>5.7324000000000002</c:v>
                </c:pt>
                <c:pt idx="53">
                  <c:v>5.5938999999999997</c:v>
                </c:pt>
                <c:pt idx="54">
                  <c:v>5.5107999999999997</c:v>
                </c:pt>
                <c:pt idx="55">
                  <c:v>5.3170000000000002</c:v>
                </c:pt>
                <c:pt idx="56">
                  <c:v>5.0677000000000003</c:v>
                </c:pt>
                <c:pt idx="57">
                  <c:v>4.8738999999999999</c:v>
                </c:pt>
                <c:pt idx="58">
                  <c:v>4.8185000000000002</c:v>
                </c:pt>
                <c:pt idx="59">
                  <c:v>4.7907999999999999</c:v>
                </c:pt>
                <c:pt idx="60">
                  <c:v>4.6523000000000003</c:v>
                </c:pt>
                <c:pt idx="61">
                  <c:v>4.5415999999999999</c:v>
                </c:pt>
                <c:pt idx="62">
                  <c:v>4.4862000000000002</c:v>
                </c:pt>
                <c:pt idx="63">
                  <c:v>4.1816000000000004</c:v>
                </c:pt>
                <c:pt idx="64">
                  <c:v>4.0430999999999999</c:v>
                </c:pt>
                <c:pt idx="65">
                  <c:v>3.9047000000000001</c:v>
                </c:pt>
                <c:pt idx="66">
                  <c:v>3.7938999999999998</c:v>
                </c:pt>
                <c:pt idx="67">
                  <c:v>3.9045999999999998</c:v>
                </c:pt>
                <c:pt idx="68">
                  <c:v>4.1539000000000001</c:v>
                </c:pt>
                <c:pt idx="69">
                  <c:v>4.2923</c:v>
                </c:pt>
                <c:pt idx="70">
                  <c:v>4.2923</c:v>
                </c:pt>
                <c:pt idx="71">
                  <c:v>4.2092999999999998</c:v>
                </c:pt>
                <c:pt idx="72">
                  <c:v>4.1261999999999999</c:v>
                </c:pt>
                <c:pt idx="73">
                  <c:v>4.1539000000000001</c:v>
                </c:pt>
                <c:pt idx="74">
                  <c:v>3.9045999999999998</c:v>
                </c:pt>
                <c:pt idx="75">
                  <c:v>4.1816000000000004</c:v>
                </c:pt>
                <c:pt idx="76">
                  <c:v>4.8738999999999999</c:v>
                </c:pt>
                <c:pt idx="77">
                  <c:v>5.6215999999999999</c:v>
                </c:pt>
                <c:pt idx="78">
                  <c:v>6.1477000000000004</c:v>
                </c:pt>
                <c:pt idx="79">
                  <c:v>5.8985000000000003</c:v>
                </c:pt>
                <c:pt idx="80">
                  <c:v>5.5662000000000003</c:v>
                </c:pt>
                <c:pt idx="81">
                  <c:v>5.2892999999999999</c:v>
                </c:pt>
                <c:pt idx="82">
                  <c:v>4.9847000000000001</c:v>
                </c:pt>
                <c:pt idx="83">
                  <c:v>5.0122999999999998</c:v>
                </c:pt>
                <c:pt idx="84">
                  <c:v>5.1784999999999997</c:v>
                </c:pt>
                <c:pt idx="85">
                  <c:v>5.4276999999999997</c:v>
                </c:pt>
                <c:pt idx="86">
                  <c:v>5.6769999999999996</c:v>
                </c:pt>
                <c:pt idx="87">
                  <c:v>5.6769999999999996</c:v>
                </c:pt>
                <c:pt idx="88">
                  <c:v>5.7877000000000001</c:v>
                </c:pt>
                <c:pt idx="89">
                  <c:v>5.6769999999999996</c:v>
                </c:pt>
                <c:pt idx="90">
                  <c:v>5.2892999999999999</c:v>
                </c:pt>
                <c:pt idx="91">
                  <c:v>5.2339000000000002</c:v>
                </c:pt>
                <c:pt idx="92">
                  <c:v>4.9292999999999996</c:v>
                </c:pt>
                <c:pt idx="93">
                  <c:v>5.1508000000000003</c:v>
                </c:pt>
                <c:pt idx="94">
                  <c:v>5.2061999999999999</c:v>
                </c:pt>
                <c:pt idx="95">
                  <c:v>5.5385</c:v>
                </c:pt>
              </c:numCache>
            </c:numRef>
          </c:val>
          <c:smooth val="0"/>
          <c:extLst>
            <c:ext xmlns:c16="http://schemas.microsoft.com/office/drawing/2014/chart" uri="{C3380CC4-5D6E-409C-BE32-E72D297353CC}">
              <c16:uniqueId val="{00000000-6699-4D87-997B-7EB3D00D8911}"/>
            </c:ext>
          </c:extLst>
        </c:ser>
        <c:dLbls>
          <c:showLegendKey val="0"/>
          <c:showVal val="0"/>
          <c:showCatName val="0"/>
          <c:showSerName val="0"/>
          <c:showPercent val="0"/>
          <c:showBubbleSize val="0"/>
        </c:dLbls>
        <c:smooth val="0"/>
        <c:axId val="100743680"/>
        <c:axId val="100113728"/>
      </c:lineChart>
      <c:dateAx>
        <c:axId val="100743680"/>
        <c:scaling>
          <c:orientation val="minMax"/>
        </c:scaling>
        <c:delete val="0"/>
        <c:axPos val="b"/>
        <c:numFmt formatCode="yyyy" sourceLinked="0"/>
        <c:majorTickMark val="out"/>
        <c:minorTickMark val="none"/>
        <c:tickLblPos val="nextTo"/>
        <c:txPr>
          <a:bodyPr rot="0" vert="horz"/>
          <a:lstStyle/>
          <a:p>
            <a:pPr>
              <a:defRPr sz="1200"/>
            </a:pPr>
            <a:endParaRPr lang="en-US"/>
          </a:p>
        </c:txPr>
        <c:crossAx val="100113728"/>
        <c:crosses val="autoZero"/>
        <c:auto val="1"/>
        <c:lblOffset val="100"/>
        <c:baseTimeUnit val="months"/>
        <c:majorUnit val="12"/>
        <c:majorTimeUnit val="months"/>
      </c:dateAx>
      <c:valAx>
        <c:axId val="100113728"/>
        <c:scaling>
          <c:orientation val="minMax"/>
          <c:min val="3"/>
        </c:scaling>
        <c:delete val="0"/>
        <c:axPos val="l"/>
        <c:title>
          <c:tx>
            <c:rich>
              <a:bodyPr rot="-5400000" vert="horz"/>
              <a:lstStyle/>
              <a:p>
                <a:pPr>
                  <a:defRPr sz="1600" b="0"/>
                </a:pPr>
                <a:r>
                  <a:rPr lang="en-US" sz="1600" b="0"/>
                  <a:t>Index (2012=100)</a:t>
                </a:r>
              </a:p>
            </c:rich>
          </c:tx>
          <c:layout>
            <c:manualLayout>
              <c:xMode val="edge"/>
              <c:yMode val="edge"/>
              <c:x val="0"/>
              <c:y val="0.29506471337821905"/>
            </c:manualLayout>
          </c:layout>
          <c:overlay val="0"/>
        </c:title>
        <c:numFmt formatCode="0.0" sourceLinked="0"/>
        <c:majorTickMark val="out"/>
        <c:minorTickMark val="none"/>
        <c:tickLblPos val="nextTo"/>
        <c:txPr>
          <a:bodyPr/>
          <a:lstStyle/>
          <a:p>
            <a:pPr>
              <a:defRPr sz="1400"/>
            </a:pPr>
            <a:endParaRPr lang="en-US"/>
          </a:p>
        </c:txPr>
        <c:crossAx val="100743680"/>
        <c:crosses val="autoZero"/>
        <c:crossBetween val="midCat"/>
      </c:valAx>
      <c:spPr>
        <a:ln>
          <a:solidFill>
            <a:schemeClr val="bg1">
              <a:lumMod val="50000"/>
            </a:schemeClr>
          </a:solidFill>
        </a:ln>
      </c:spPr>
    </c:plotArea>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0.67055</cdr:x>
      <cdr:y>0.04432</cdr:y>
    </cdr:from>
    <cdr:to>
      <cdr:x>0.82332</cdr:x>
      <cdr:y>0.71824</cdr:y>
    </cdr:to>
    <cdr:sp macro="" textlink="">
      <cdr:nvSpPr>
        <cdr:cNvPr id="2" name="Oval 1"/>
        <cdr:cNvSpPr/>
      </cdr:nvSpPr>
      <cdr:spPr>
        <a:xfrm xmlns:a="http://schemas.openxmlformats.org/drawingml/2006/main" rot="1500000">
          <a:off x="4414661" y="186431"/>
          <a:ext cx="1005840" cy="2834640"/>
        </a:xfrm>
        <a:prstGeom xmlns:a="http://schemas.openxmlformats.org/drawingml/2006/main" prst="ellipse">
          <a:avLst/>
        </a:prstGeom>
        <a:solidFill xmlns:a="http://schemas.openxmlformats.org/drawingml/2006/main">
          <a:srgbClr val="CC0000">
            <a:alpha val="20000"/>
          </a:srgb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0.49412</cdr:x>
      <cdr:y>0.18282</cdr:y>
    </cdr:from>
    <cdr:to>
      <cdr:x>0.6469</cdr:x>
      <cdr:y>0.92195</cdr:y>
    </cdr:to>
    <cdr:sp macro="" textlink="">
      <cdr:nvSpPr>
        <cdr:cNvPr id="2" name="Oval 1"/>
        <cdr:cNvSpPr/>
      </cdr:nvSpPr>
      <cdr:spPr>
        <a:xfrm xmlns:a="http://schemas.openxmlformats.org/drawingml/2006/main" rot="18900000">
          <a:off x="3253121" y="769001"/>
          <a:ext cx="1005840" cy="3108960"/>
        </a:xfrm>
        <a:prstGeom xmlns:a="http://schemas.openxmlformats.org/drawingml/2006/main" prst="ellipse">
          <a:avLst/>
        </a:prstGeom>
        <a:solidFill xmlns:a="http://schemas.openxmlformats.org/drawingml/2006/main">
          <a:srgbClr val="CC0000">
            <a:alpha val="20000"/>
          </a:srgb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7840" cy="464820"/>
          </a:xfrm>
          <a:prstGeom prst="rect">
            <a:avLst/>
          </a:prstGeom>
        </p:spPr>
        <p:txBody>
          <a:bodyPr vert="horz" lIns="93123" tIns="46562" rIns="93123" bIns="46562" rtlCol="0"/>
          <a:lstStyle>
            <a:lvl1pPr algn="l">
              <a:defRPr sz="1200"/>
            </a:lvl1pPr>
          </a:lstStyle>
          <a:p>
            <a:endParaRPr lang="en-US"/>
          </a:p>
        </p:txBody>
      </p:sp>
      <p:sp>
        <p:nvSpPr>
          <p:cNvPr id="3" name="Date Placeholder 2"/>
          <p:cNvSpPr>
            <a:spLocks noGrp="1"/>
          </p:cNvSpPr>
          <p:nvPr>
            <p:ph type="dt" sz="quarter" idx="1"/>
          </p:nvPr>
        </p:nvSpPr>
        <p:spPr>
          <a:xfrm>
            <a:off x="3970943" y="0"/>
            <a:ext cx="3037840" cy="464820"/>
          </a:xfrm>
          <a:prstGeom prst="rect">
            <a:avLst/>
          </a:prstGeom>
        </p:spPr>
        <p:txBody>
          <a:bodyPr vert="horz" lIns="93123" tIns="46562" rIns="93123" bIns="46562" rtlCol="0"/>
          <a:lstStyle>
            <a:lvl1pPr algn="r">
              <a:defRPr sz="1200"/>
            </a:lvl1pPr>
          </a:lstStyle>
          <a:p>
            <a:fld id="{E5A66F56-A5C5-4E5C-98EA-3FFA400B1030}" type="datetimeFigureOut">
              <a:rPr lang="en-US" smtClean="0"/>
              <a:pPr/>
              <a:t>11/25/24</a:t>
            </a:fld>
            <a:endParaRPr lang="en-US"/>
          </a:p>
        </p:txBody>
      </p:sp>
      <p:sp>
        <p:nvSpPr>
          <p:cNvPr id="4" name="Footer Placeholder 3"/>
          <p:cNvSpPr>
            <a:spLocks noGrp="1"/>
          </p:cNvSpPr>
          <p:nvPr>
            <p:ph type="ftr" sz="quarter" idx="2"/>
          </p:nvPr>
        </p:nvSpPr>
        <p:spPr>
          <a:xfrm>
            <a:off x="5" y="8829966"/>
            <a:ext cx="3037840" cy="464820"/>
          </a:xfrm>
          <a:prstGeom prst="rect">
            <a:avLst/>
          </a:prstGeom>
        </p:spPr>
        <p:txBody>
          <a:bodyPr vert="horz" lIns="93123" tIns="46562" rIns="93123" bIns="46562" rtlCol="0" anchor="b"/>
          <a:lstStyle>
            <a:lvl1pPr algn="l">
              <a:defRPr sz="1200"/>
            </a:lvl1pPr>
          </a:lstStyle>
          <a:p>
            <a:endParaRPr lang="en-US"/>
          </a:p>
        </p:txBody>
      </p:sp>
      <p:sp>
        <p:nvSpPr>
          <p:cNvPr id="5" name="Slide Number Placeholder 4"/>
          <p:cNvSpPr>
            <a:spLocks noGrp="1"/>
          </p:cNvSpPr>
          <p:nvPr>
            <p:ph type="sldNum" sz="quarter" idx="3"/>
          </p:nvPr>
        </p:nvSpPr>
        <p:spPr>
          <a:xfrm>
            <a:off x="3970943" y="8829966"/>
            <a:ext cx="3037840" cy="464820"/>
          </a:xfrm>
          <a:prstGeom prst="rect">
            <a:avLst/>
          </a:prstGeom>
        </p:spPr>
        <p:txBody>
          <a:bodyPr vert="horz" lIns="93123" tIns="46562" rIns="93123" bIns="46562" rtlCol="0" anchor="b"/>
          <a:lstStyle>
            <a:lvl1pPr algn="r">
              <a:defRPr sz="1200"/>
            </a:lvl1pPr>
          </a:lstStyle>
          <a:p>
            <a:fld id="{9B30214C-2DF2-4DBB-A967-E418902A82AD}" type="slidenum">
              <a:rPr lang="en-US" smtClean="0"/>
              <a:pPr/>
              <a:t>‹#›</a:t>
            </a:fld>
            <a:endParaRPr lang="en-US"/>
          </a:p>
        </p:txBody>
      </p:sp>
    </p:spTree>
    <p:extLst>
      <p:ext uri="{BB962C8B-B14F-4D97-AF65-F5344CB8AC3E}">
        <p14:creationId xmlns:p14="http://schemas.microsoft.com/office/powerpoint/2010/main" val="218306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7840" cy="464820"/>
          </a:xfrm>
          <a:prstGeom prst="rect">
            <a:avLst/>
          </a:prstGeom>
        </p:spPr>
        <p:txBody>
          <a:bodyPr vert="horz" lIns="93123" tIns="46562" rIns="93123" bIns="46562" rtlCol="0"/>
          <a:lstStyle>
            <a:lvl1pPr algn="l">
              <a:defRPr sz="1200"/>
            </a:lvl1pPr>
          </a:lstStyle>
          <a:p>
            <a:endParaRPr lang="en-US"/>
          </a:p>
        </p:txBody>
      </p:sp>
      <p:sp>
        <p:nvSpPr>
          <p:cNvPr id="3" name="Date Placeholder 2"/>
          <p:cNvSpPr>
            <a:spLocks noGrp="1"/>
          </p:cNvSpPr>
          <p:nvPr>
            <p:ph type="dt" idx="1"/>
          </p:nvPr>
        </p:nvSpPr>
        <p:spPr>
          <a:xfrm>
            <a:off x="3970943" y="0"/>
            <a:ext cx="3037840" cy="464820"/>
          </a:xfrm>
          <a:prstGeom prst="rect">
            <a:avLst/>
          </a:prstGeom>
        </p:spPr>
        <p:txBody>
          <a:bodyPr vert="horz" lIns="93123" tIns="46562" rIns="93123" bIns="46562" rtlCol="0"/>
          <a:lstStyle>
            <a:lvl1pPr algn="r">
              <a:defRPr sz="1200"/>
            </a:lvl1pPr>
          </a:lstStyle>
          <a:p>
            <a:fld id="{9C68A976-CB51-4B99-8C3F-8CD9B0C35D47}" type="datetimeFigureOut">
              <a:rPr lang="en-US" smtClean="0"/>
              <a:pPr/>
              <a:t>11/25/24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23" tIns="46562" rIns="93123" bIns="46562"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23" tIns="46562" rIns="93123" bIns="465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966"/>
            <a:ext cx="3037840" cy="464820"/>
          </a:xfrm>
          <a:prstGeom prst="rect">
            <a:avLst/>
          </a:prstGeom>
        </p:spPr>
        <p:txBody>
          <a:bodyPr vert="horz" lIns="93123" tIns="46562" rIns="93123" bIns="46562" rtlCol="0" anchor="b"/>
          <a:lstStyle>
            <a:lvl1pPr algn="l">
              <a:defRPr sz="1200"/>
            </a:lvl1pPr>
          </a:lstStyle>
          <a:p>
            <a:endParaRPr lang="en-US"/>
          </a:p>
        </p:txBody>
      </p:sp>
      <p:sp>
        <p:nvSpPr>
          <p:cNvPr id="7" name="Slide Number Placeholder 6"/>
          <p:cNvSpPr>
            <a:spLocks noGrp="1"/>
          </p:cNvSpPr>
          <p:nvPr>
            <p:ph type="sldNum" sz="quarter" idx="5"/>
          </p:nvPr>
        </p:nvSpPr>
        <p:spPr>
          <a:xfrm>
            <a:off x="3970943" y="8829966"/>
            <a:ext cx="3037840" cy="464820"/>
          </a:xfrm>
          <a:prstGeom prst="rect">
            <a:avLst/>
          </a:prstGeom>
        </p:spPr>
        <p:txBody>
          <a:bodyPr vert="horz" lIns="93123" tIns="46562" rIns="93123" bIns="46562" rtlCol="0" anchor="b"/>
          <a:lstStyle>
            <a:lvl1pPr algn="r">
              <a:defRPr sz="1200"/>
            </a:lvl1pPr>
          </a:lstStyle>
          <a:p>
            <a:fld id="{D3291083-C2A9-40DF-A677-C5772AEAFE49}" type="slidenum">
              <a:rPr lang="en-US" smtClean="0"/>
              <a:pPr/>
              <a:t>‹#›</a:t>
            </a:fld>
            <a:endParaRPr lang="en-US"/>
          </a:p>
        </p:txBody>
      </p:sp>
    </p:spTree>
    <p:extLst>
      <p:ext uri="{BB962C8B-B14F-4D97-AF65-F5344CB8AC3E}">
        <p14:creationId xmlns:p14="http://schemas.microsoft.com/office/powerpoint/2010/main" val="17231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1</a:t>
            </a:fld>
            <a:endParaRPr lang="en-US"/>
          </a:p>
        </p:txBody>
      </p:sp>
    </p:spTree>
    <p:extLst>
      <p:ext uri="{BB962C8B-B14F-4D97-AF65-F5344CB8AC3E}">
        <p14:creationId xmlns:p14="http://schemas.microsoft.com/office/powerpoint/2010/main" val="40431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10</a:t>
            </a:fld>
            <a:endParaRPr lang="en-US"/>
          </a:p>
        </p:txBody>
      </p:sp>
    </p:spTree>
    <p:extLst>
      <p:ext uri="{BB962C8B-B14F-4D97-AF65-F5344CB8AC3E}">
        <p14:creationId xmlns:p14="http://schemas.microsoft.com/office/powerpoint/2010/main" val="126403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11</a:t>
            </a:fld>
            <a:endParaRPr lang="en-US"/>
          </a:p>
        </p:txBody>
      </p:sp>
    </p:spTree>
    <p:extLst>
      <p:ext uri="{BB962C8B-B14F-4D97-AF65-F5344CB8AC3E}">
        <p14:creationId xmlns:p14="http://schemas.microsoft.com/office/powerpoint/2010/main" val="372141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3275" cy="3460750"/>
          </a:xfrm>
        </p:spPr>
      </p:sp>
      <p:sp>
        <p:nvSpPr>
          <p:cNvPr id="3" name="Notes Placeholder 2"/>
          <p:cNvSpPr>
            <a:spLocks noGrp="1"/>
          </p:cNvSpPr>
          <p:nvPr>
            <p:ph type="body" idx="1"/>
          </p:nvPr>
        </p:nvSpPr>
        <p:spPr/>
        <p:txBody>
          <a:bodyPr>
            <a:normAutofit/>
          </a:bodyPr>
          <a:lstStyle/>
          <a:p>
            <a:r>
              <a:rPr lang="en-US" sz="1600"/>
              <a:t>Re #3:</a:t>
            </a:r>
          </a:p>
          <a:p>
            <a:r>
              <a:rPr lang="en-US" sz="1600"/>
              <a:t>Can also do the other way, and so take money out of circulation.</a:t>
            </a:r>
          </a:p>
          <a:p>
            <a:endParaRPr lang="en-US" sz="1600"/>
          </a:p>
          <a:p>
            <a:r>
              <a:rPr lang="en-US" sz="1600"/>
              <a:t>Re #4:</a:t>
            </a:r>
          </a:p>
          <a:p>
            <a:pPr marL="362761" indent="-362761">
              <a:spcBef>
                <a:spcPts val="2975"/>
              </a:spcBef>
              <a:buClr>
                <a:srgbClr val="003399"/>
              </a:buClr>
            </a:pPr>
            <a:r>
              <a:rPr lang="en-US" sz="1600"/>
              <a:t>Recall: </a:t>
            </a:r>
            <a:r>
              <a:rPr lang="en-US" sz="1600">
                <a:solidFill>
                  <a:srgbClr val="CC0000"/>
                </a:solidFill>
              </a:rPr>
              <a:t>Fiscal policy:  </a:t>
            </a:r>
            <a:r>
              <a:rPr lang="en-US" sz="1600"/>
              <a:t>Actions taken by the government to change the budget surplus.</a:t>
            </a:r>
          </a:p>
          <a:p>
            <a:pPr marL="362761" indent="-362761">
              <a:spcBef>
                <a:spcPts val="2975"/>
              </a:spcBef>
              <a:buClr>
                <a:srgbClr val="003399"/>
              </a:buClr>
            </a:pPr>
            <a:r>
              <a:rPr lang="en-US" sz="1600">
                <a:solidFill>
                  <a:srgbClr val="CC0000"/>
                </a:solidFill>
              </a:rPr>
              <a:t>     Monetary policy: </a:t>
            </a:r>
            <a:r>
              <a:rPr lang="en-US" sz="1600"/>
              <a:t>Actions taken by the central bank to affect nominal and real interest rates.</a:t>
            </a:r>
          </a:p>
          <a:p>
            <a:pPr marL="362761" indent="-362761">
              <a:spcBef>
                <a:spcPts val="2975"/>
              </a:spcBef>
              <a:buClr>
                <a:srgbClr val="003399"/>
              </a:buClr>
            </a:pPr>
            <a:r>
              <a:rPr lang="en-US" sz="1600"/>
              <a:t>Often hear things like, I can’t believe the Fed spent a trillion dollars bailing out the financial system. M.p. affects the economy (as we’ll see), but it doesn’t involve direct payments to anyone.)</a:t>
            </a:r>
          </a:p>
          <a:p>
            <a:pPr marL="362761" indent="-362761">
              <a:spcBef>
                <a:spcPts val="2975"/>
              </a:spcBef>
              <a:buClr>
                <a:srgbClr val="003399"/>
              </a:buClr>
            </a:pPr>
            <a:endParaRPr lang="en-US">
              <a:solidFill>
                <a:srgbClr val="CC0000"/>
              </a:solidFill>
            </a:endParaRPr>
          </a:p>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12</a:t>
            </a:fld>
            <a:endParaRPr lang="en-US"/>
          </a:p>
        </p:txBody>
      </p:sp>
    </p:spTree>
    <p:extLst>
      <p:ext uri="{BB962C8B-B14F-4D97-AF65-F5344CB8AC3E}">
        <p14:creationId xmlns:p14="http://schemas.microsoft.com/office/powerpoint/2010/main" val="3947495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13</a:t>
            </a:fld>
            <a:endParaRPr lang="en-US"/>
          </a:p>
        </p:txBody>
      </p:sp>
    </p:spTree>
    <p:extLst>
      <p:ext uri="{BB962C8B-B14F-4D97-AF65-F5344CB8AC3E}">
        <p14:creationId xmlns:p14="http://schemas.microsoft.com/office/powerpoint/2010/main" val="23599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3275" cy="3460750"/>
          </a:xfrm>
        </p:spPr>
      </p:sp>
      <p:sp>
        <p:nvSpPr>
          <p:cNvPr id="3" name="Notes Placeholder 2"/>
          <p:cNvSpPr>
            <a:spLocks noGrp="1"/>
          </p:cNvSpPr>
          <p:nvPr>
            <p:ph type="body" idx="1"/>
          </p:nvPr>
        </p:nvSpPr>
        <p:spPr/>
        <p:txBody>
          <a:bodyPr>
            <a:normAutofit/>
          </a:bodyPr>
          <a:lstStyle/>
          <a:p>
            <a:r>
              <a:rPr lang="en-US" sz="1600"/>
              <a:t>Re #3:</a:t>
            </a:r>
          </a:p>
          <a:p>
            <a:r>
              <a:rPr lang="en-US" sz="1600"/>
              <a:t>Can also do the other way, and so take money out of circulation.</a:t>
            </a:r>
          </a:p>
          <a:p>
            <a:endParaRPr lang="en-US" sz="1600"/>
          </a:p>
          <a:p>
            <a:r>
              <a:rPr lang="en-US" sz="1600"/>
              <a:t>Re #4:</a:t>
            </a:r>
          </a:p>
          <a:p>
            <a:pPr marL="362761" indent="-362761">
              <a:spcBef>
                <a:spcPts val="2975"/>
              </a:spcBef>
              <a:buClr>
                <a:srgbClr val="003399"/>
              </a:buClr>
            </a:pPr>
            <a:r>
              <a:rPr lang="en-US" sz="1600"/>
              <a:t>Recall: </a:t>
            </a:r>
            <a:r>
              <a:rPr lang="en-US" sz="1600">
                <a:solidFill>
                  <a:srgbClr val="CC0000"/>
                </a:solidFill>
              </a:rPr>
              <a:t>Fiscal policy:  </a:t>
            </a:r>
            <a:r>
              <a:rPr lang="en-US" sz="1600"/>
              <a:t>Actions taken by the government to change the budget surplus.</a:t>
            </a:r>
          </a:p>
          <a:p>
            <a:pPr marL="362761" indent="-362761">
              <a:spcBef>
                <a:spcPts val="2975"/>
              </a:spcBef>
              <a:buClr>
                <a:srgbClr val="003399"/>
              </a:buClr>
            </a:pPr>
            <a:r>
              <a:rPr lang="en-US" sz="1600">
                <a:solidFill>
                  <a:srgbClr val="CC0000"/>
                </a:solidFill>
              </a:rPr>
              <a:t>     Monetary policy: </a:t>
            </a:r>
            <a:r>
              <a:rPr lang="en-US" sz="1600"/>
              <a:t>Actions taken by the central bank to affect nominal and real interest rates.</a:t>
            </a:r>
          </a:p>
          <a:p>
            <a:pPr marL="362761" indent="-362761">
              <a:spcBef>
                <a:spcPts val="2975"/>
              </a:spcBef>
              <a:buClr>
                <a:srgbClr val="003399"/>
              </a:buClr>
            </a:pPr>
            <a:r>
              <a:rPr lang="en-US" sz="1600"/>
              <a:t>Often hear things like, I can’t believe the Fed spent a trillion dollars bailing out the financial system. M.p. affects the economy (as we’ll see), but it doesn’t involve direct payments to anyone.)</a:t>
            </a:r>
          </a:p>
          <a:p>
            <a:pPr marL="362761" indent="-362761">
              <a:spcBef>
                <a:spcPts val="2975"/>
              </a:spcBef>
              <a:buClr>
                <a:srgbClr val="003399"/>
              </a:buClr>
            </a:pPr>
            <a:endParaRPr lang="en-US">
              <a:solidFill>
                <a:srgbClr val="CC0000"/>
              </a:solidFill>
            </a:endParaRPr>
          </a:p>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14</a:t>
            </a:fld>
            <a:endParaRPr lang="en-US"/>
          </a:p>
        </p:txBody>
      </p:sp>
    </p:spTree>
    <p:extLst>
      <p:ext uri="{BB962C8B-B14F-4D97-AF65-F5344CB8AC3E}">
        <p14:creationId xmlns:p14="http://schemas.microsoft.com/office/powerpoint/2010/main" val="2841392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3275" cy="3460750"/>
          </a:xfrm>
        </p:spPr>
      </p:sp>
      <p:sp>
        <p:nvSpPr>
          <p:cNvPr id="3" name="Notes Placeholder 2"/>
          <p:cNvSpPr>
            <a:spLocks noGrp="1"/>
          </p:cNvSpPr>
          <p:nvPr>
            <p:ph type="body" idx="1"/>
          </p:nvPr>
        </p:nvSpPr>
        <p:spPr/>
        <p:txBody>
          <a:bodyPr>
            <a:normAutofit/>
          </a:bodyPr>
          <a:lstStyle/>
          <a:p>
            <a:r>
              <a:rPr lang="en-US" sz="1600"/>
              <a:t>Re #3:</a:t>
            </a:r>
          </a:p>
          <a:p>
            <a:r>
              <a:rPr lang="en-US" sz="1600"/>
              <a:t>Can also do the other way, and so take money out of circulation.</a:t>
            </a:r>
          </a:p>
          <a:p>
            <a:endParaRPr lang="en-US" sz="1600"/>
          </a:p>
          <a:p>
            <a:r>
              <a:rPr lang="en-US" sz="1600"/>
              <a:t>Re #4:</a:t>
            </a:r>
          </a:p>
          <a:p>
            <a:pPr marL="362761" indent="-362761">
              <a:spcBef>
                <a:spcPts val="2975"/>
              </a:spcBef>
              <a:buClr>
                <a:srgbClr val="003399"/>
              </a:buClr>
            </a:pPr>
            <a:r>
              <a:rPr lang="en-US" sz="1600"/>
              <a:t>Recall: </a:t>
            </a:r>
            <a:r>
              <a:rPr lang="en-US" sz="1600">
                <a:solidFill>
                  <a:srgbClr val="CC0000"/>
                </a:solidFill>
              </a:rPr>
              <a:t>Fiscal policy:  </a:t>
            </a:r>
            <a:r>
              <a:rPr lang="en-US" sz="1600"/>
              <a:t>Actions taken by the government to change the budget surplus.</a:t>
            </a:r>
          </a:p>
          <a:p>
            <a:pPr marL="362761" indent="-362761">
              <a:spcBef>
                <a:spcPts val="2975"/>
              </a:spcBef>
              <a:buClr>
                <a:srgbClr val="003399"/>
              </a:buClr>
            </a:pPr>
            <a:r>
              <a:rPr lang="en-US" sz="1600">
                <a:solidFill>
                  <a:srgbClr val="CC0000"/>
                </a:solidFill>
              </a:rPr>
              <a:t>     Monetary policy: </a:t>
            </a:r>
            <a:r>
              <a:rPr lang="en-US" sz="1600"/>
              <a:t>Actions taken by the central bank to affect nominal and real interest rates.</a:t>
            </a:r>
          </a:p>
          <a:p>
            <a:pPr marL="362761" indent="-362761">
              <a:spcBef>
                <a:spcPts val="2975"/>
              </a:spcBef>
              <a:buClr>
                <a:srgbClr val="003399"/>
              </a:buClr>
            </a:pPr>
            <a:r>
              <a:rPr lang="en-US" sz="1600"/>
              <a:t>Often hear things like, I can’t believe the Fed spent a trillion dollars bailing out the financial system. M.p. affects the economy (as we’ll see), but it doesn’t involve direct payments to anyone.)</a:t>
            </a:r>
          </a:p>
          <a:p>
            <a:pPr marL="362761" indent="-362761">
              <a:spcBef>
                <a:spcPts val="2975"/>
              </a:spcBef>
              <a:buClr>
                <a:srgbClr val="003399"/>
              </a:buClr>
            </a:pPr>
            <a:endParaRPr lang="en-US">
              <a:solidFill>
                <a:srgbClr val="CC0000"/>
              </a:solidFill>
            </a:endParaRPr>
          </a:p>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15</a:t>
            </a:fld>
            <a:endParaRPr lang="en-US"/>
          </a:p>
        </p:txBody>
      </p:sp>
    </p:spTree>
    <p:extLst>
      <p:ext uri="{BB962C8B-B14F-4D97-AF65-F5344CB8AC3E}">
        <p14:creationId xmlns:p14="http://schemas.microsoft.com/office/powerpoint/2010/main" val="1722160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3275" cy="3460750"/>
          </a:xfrm>
        </p:spPr>
      </p:sp>
      <p:sp>
        <p:nvSpPr>
          <p:cNvPr id="3" name="Notes Placeholder 2"/>
          <p:cNvSpPr>
            <a:spLocks noGrp="1"/>
          </p:cNvSpPr>
          <p:nvPr>
            <p:ph type="body" idx="1"/>
          </p:nvPr>
        </p:nvSpPr>
        <p:spPr/>
        <p:txBody>
          <a:bodyPr>
            <a:normAutofit/>
          </a:bodyPr>
          <a:lstStyle/>
          <a:p>
            <a:r>
              <a:rPr lang="en-US" sz="1600"/>
              <a:t>Re #3:</a:t>
            </a:r>
          </a:p>
          <a:p>
            <a:r>
              <a:rPr lang="en-US" sz="1600"/>
              <a:t>Can also do the other way, and so take money out of circulation.</a:t>
            </a:r>
          </a:p>
          <a:p>
            <a:endParaRPr lang="en-US" sz="1600"/>
          </a:p>
          <a:p>
            <a:r>
              <a:rPr lang="en-US" sz="1600"/>
              <a:t>Re #4:</a:t>
            </a:r>
          </a:p>
          <a:p>
            <a:pPr marL="362761" indent="-362761">
              <a:spcBef>
                <a:spcPts val="2975"/>
              </a:spcBef>
              <a:buClr>
                <a:srgbClr val="003399"/>
              </a:buClr>
            </a:pPr>
            <a:r>
              <a:rPr lang="en-US" sz="1600"/>
              <a:t>Recall: </a:t>
            </a:r>
            <a:r>
              <a:rPr lang="en-US" sz="1600">
                <a:solidFill>
                  <a:srgbClr val="CC0000"/>
                </a:solidFill>
              </a:rPr>
              <a:t>Fiscal policy:  </a:t>
            </a:r>
            <a:r>
              <a:rPr lang="en-US" sz="1600"/>
              <a:t>Actions taken by the government to change the budget surplus.</a:t>
            </a:r>
          </a:p>
          <a:p>
            <a:pPr marL="362761" indent="-362761">
              <a:spcBef>
                <a:spcPts val="2975"/>
              </a:spcBef>
              <a:buClr>
                <a:srgbClr val="003399"/>
              </a:buClr>
            </a:pPr>
            <a:r>
              <a:rPr lang="en-US" sz="1600">
                <a:solidFill>
                  <a:srgbClr val="CC0000"/>
                </a:solidFill>
              </a:rPr>
              <a:t>     Monetary policy: </a:t>
            </a:r>
            <a:r>
              <a:rPr lang="en-US" sz="1600"/>
              <a:t>Actions taken by the central bank to affect nominal and real interest rates.</a:t>
            </a:r>
          </a:p>
          <a:p>
            <a:pPr marL="362761" indent="-362761">
              <a:spcBef>
                <a:spcPts val="2975"/>
              </a:spcBef>
              <a:buClr>
                <a:srgbClr val="003399"/>
              </a:buClr>
            </a:pPr>
            <a:r>
              <a:rPr lang="en-US" sz="1600"/>
              <a:t>Often hear things like, I can’t believe the Fed spent a trillion dollars bailing out the financial system. M.p. affects the economy (as we’ll see), but it doesn’t involve direct payments to anyone.)</a:t>
            </a:r>
          </a:p>
          <a:p>
            <a:pPr marL="362761" indent="-362761">
              <a:spcBef>
                <a:spcPts val="2975"/>
              </a:spcBef>
              <a:buClr>
                <a:srgbClr val="003399"/>
              </a:buClr>
            </a:pPr>
            <a:endParaRPr lang="en-US">
              <a:solidFill>
                <a:srgbClr val="CC0000"/>
              </a:solidFill>
            </a:endParaRPr>
          </a:p>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16</a:t>
            </a:fld>
            <a:endParaRPr lang="en-US"/>
          </a:p>
        </p:txBody>
      </p:sp>
    </p:spTree>
    <p:extLst>
      <p:ext uri="{BB962C8B-B14F-4D97-AF65-F5344CB8AC3E}">
        <p14:creationId xmlns:p14="http://schemas.microsoft.com/office/powerpoint/2010/main" val="817634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3275" cy="3460750"/>
          </a:xfrm>
        </p:spPr>
      </p:sp>
      <p:sp>
        <p:nvSpPr>
          <p:cNvPr id="3" name="Notes Placeholder 2"/>
          <p:cNvSpPr>
            <a:spLocks noGrp="1"/>
          </p:cNvSpPr>
          <p:nvPr>
            <p:ph type="body" idx="1"/>
          </p:nvPr>
        </p:nvSpPr>
        <p:spPr/>
        <p:txBody>
          <a:bodyPr>
            <a:normAutofit/>
          </a:bodyPr>
          <a:lstStyle/>
          <a:p>
            <a:r>
              <a:rPr lang="en-US" sz="1600"/>
              <a:t>Re #3:</a:t>
            </a:r>
          </a:p>
          <a:p>
            <a:r>
              <a:rPr lang="en-US" sz="1600"/>
              <a:t>Can also do the other way, and so take money out of circulation.</a:t>
            </a:r>
          </a:p>
          <a:p>
            <a:endParaRPr lang="en-US" sz="1600"/>
          </a:p>
          <a:p>
            <a:r>
              <a:rPr lang="en-US" sz="1600"/>
              <a:t>Re #4:</a:t>
            </a:r>
          </a:p>
          <a:p>
            <a:pPr marL="362761" indent="-362761">
              <a:spcBef>
                <a:spcPts val="2975"/>
              </a:spcBef>
              <a:buClr>
                <a:srgbClr val="003399"/>
              </a:buClr>
            </a:pPr>
            <a:r>
              <a:rPr lang="en-US" sz="1600"/>
              <a:t>Recall: </a:t>
            </a:r>
            <a:r>
              <a:rPr lang="en-US" sz="1600">
                <a:solidFill>
                  <a:srgbClr val="CC0000"/>
                </a:solidFill>
              </a:rPr>
              <a:t>Fiscal policy:  </a:t>
            </a:r>
            <a:r>
              <a:rPr lang="en-US" sz="1600"/>
              <a:t>Actions taken by the government to change the budget surplus.</a:t>
            </a:r>
          </a:p>
          <a:p>
            <a:pPr marL="362761" indent="-362761">
              <a:spcBef>
                <a:spcPts val="2975"/>
              </a:spcBef>
              <a:buClr>
                <a:srgbClr val="003399"/>
              </a:buClr>
            </a:pPr>
            <a:r>
              <a:rPr lang="en-US" sz="1600">
                <a:solidFill>
                  <a:srgbClr val="CC0000"/>
                </a:solidFill>
              </a:rPr>
              <a:t>     Monetary policy: </a:t>
            </a:r>
            <a:r>
              <a:rPr lang="en-US" sz="1600"/>
              <a:t>Actions taken by the central bank to affect nominal and real interest rates.</a:t>
            </a:r>
          </a:p>
          <a:p>
            <a:pPr marL="362761" indent="-362761">
              <a:spcBef>
                <a:spcPts val="2975"/>
              </a:spcBef>
              <a:buClr>
                <a:srgbClr val="003399"/>
              </a:buClr>
            </a:pPr>
            <a:r>
              <a:rPr lang="en-US" sz="1600"/>
              <a:t>Often hear things like, I can’t believe the Fed spent a trillion dollars bailing out the financial system. M.p. affects the economy (as we’ll see), but it doesn’t involve direct payments to anyone.)</a:t>
            </a:r>
          </a:p>
          <a:p>
            <a:pPr marL="362761" indent="-362761">
              <a:spcBef>
                <a:spcPts val="2975"/>
              </a:spcBef>
              <a:buClr>
                <a:srgbClr val="003399"/>
              </a:buClr>
            </a:pPr>
            <a:endParaRPr lang="en-US">
              <a:solidFill>
                <a:srgbClr val="CC0000"/>
              </a:solidFill>
            </a:endParaRPr>
          </a:p>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17</a:t>
            </a:fld>
            <a:endParaRPr lang="en-US"/>
          </a:p>
        </p:txBody>
      </p:sp>
    </p:spTree>
    <p:extLst>
      <p:ext uri="{BB962C8B-B14F-4D97-AF65-F5344CB8AC3E}">
        <p14:creationId xmlns:p14="http://schemas.microsoft.com/office/powerpoint/2010/main" val="2905333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3275" cy="3460750"/>
          </a:xfrm>
        </p:spPr>
      </p:sp>
      <p:sp>
        <p:nvSpPr>
          <p:cNvPr id="3" name="Notes Placeholder 2"/>
          <p:cNvSpPr>
            <a:spLocks noGrp="1"/>
          </p:cNvSpPr>
          <p:nvPr>
            <p:ph type="body" idx="1"/>
          </p:nvPr>
        </p:nvSpPr>
        <p:spPr/>
        <p:txBody>
          <a:bodyPr>
            <a:normAutofit/>
          </a:bodyPr>
          <a:lstStyle/>
          <a:p>
            <a:r>
              <a:rPr lang="en-US" sz="1600"/>
              <a:t>Re #3:</a:t>
            </a:r>
          </a:p>
          <a:p>
            <a:r>
              <a:rPr lang="en-US" sz="1600"/>
              <a:t>Can also do the other way, and so take money out of circulation.</a:t>
            </a:r>
          </a:p>
          <a:p>
            <a:endParaRPr lang="en-US" sz="1600"/>
          </a:p>
          <a:p>
            <a:r>
              <a:rPr lang="en-US" sz="1600"/>
              <a:t>Re #4:</a:t>
            </a:r>
          </a:p>
          <a:p>
            <a:pPr marL="362761" indent="-362761">
              <a:spcBef>
                <a:spcPts val="2975"/>
              </a:spcBef>
              <a:buClr>
                <a:srgbClr val="003399"/>
              </a:buClr>
            </a:pPr>
            <a:r>
              <a:rPr lang="en-US" sz="1600"/>
              <a:t>Recall: </a:t>
            </a:r>
            <a:r>
              <a:rPr lang="en-US" sz="1600">
                <a:solidFill>
                  <a:srgbClr val="CC0000"/>
                </a:solidFill>
              </a:rPr>
              <a:t>Fiscal policy:  </a:t>
            </a:r>
            <a:r>
              <a:rPr lang="en-US" sz="1600"/>
              <a:t>Actions taken by the government to change the budget surplus.</a:t>
            </a:r>
          </a:p>
          <a:p>
            <a:pPr marL="362761" indent="-362761">
              <a:spcBef>
                <a:spcPts val="2975"/>
              </a:spcBef>
              <a:buClr>
                <a:srgbClr val="003399"/>
              </a:buClr>
            </a:pPr>
            <a:r>
              <a:rPr lang="en-US" sz="1600">
                <a:solidFill>
                  <a:srgbClr val="CC0000"/>
                </a:solidFill>
              </a:rPr>
              <a:t>     Monetary policy: </a:t>
            </a:r>
            <a:r>
              <a:rPr lang="en-US" sz="1600"/>
              <a:t>Actions taken by the central bank to affect nominal and real interest rates.</a:t>
            </a:r>
          </a:p>
          <a:p>
            <a:pPr marL="362761" indent="-362761">
              <a:spcBef>
                <a:spcPts val="2975"/>
              </a:spcBef>
              <a:buClr>
                <a:srgbClr val="003399"/>
              </a:buClr>
            </a:pPr>
            <a:r>
              <a:rPr lang="en-US" sz="1600"/>
              <a:t>Often hear things like, I can’t believe the Fed spent a trillion dollars bailing out the financial system. M.p. affects the economy (as we’ll see), but it doesn’t involve direct payments to anyone.)</a:t>
            </a:r>
          </a:p>
          <a:p>
            <a:pPr marL="362761" indent="-362761">
              <a:spcBef>
                <a:spcPts val="2975"/>
              </a:spcBef>
              <a:buClr>
                <a:srgbClr val="003399"/>
              </a:buClr>
            </a:pPr>
            <a:endParaRPr lang="en-US">
              <a:solidFill>
                <a:srgbClr val="CC0000"/>
              </a:solidFill>
            </a:endParaRPr>
          </a:p>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18</a:t>
            </a:fld>
            <a:endParaRPr lang="en-US"/>
          </a:p>
        </p:txBody>
      </p:sp>
    </p:spTree>
    <p:extLst>
      <p:ext uri="{BB962C8B-B14F-4D97-AF65-F5344CB8AC3E}">
        <p14:creationId xmlns:p14="http://schemas.microsoft.com/office/powerpoint/2010/main" val="397888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62500" lnSpcReduction="20000"/>
          </a:bodyPr>
          <a:lstStyle/>
          <a:p>
            <a:r>
              <a:rPr lang="en-US" sz="1700" dirty="0"/>
              <a:t>I’ll just sketch the intuition for why these affect </a:t>
            </a:r>
            <a:r>
              <a:rPr lang="en-US" sz="1700" dirty="0" err="1"/>
              <a:t>i</a:t>
            </a:r>
            <a:r>
              <a:rPr lang="en-US" sz="1700" dirty="0"/>
              <a:t>. rates that are relevant to econ. decisions.</a:t>
            </a:r>
          </a:p>
          <a:p>
            <a:r>
              <a:rPr lang="en-US" sz="1700" dirty="0"/>
              <a:t>     That is, </a:t>
            </a:r>
            <a:r>
              <a:rPr lang="en-US" sz="1700" dirty="0" err="1"/>
              <a:t>i</a:t>
            </a:r>
            <a:r>
              <a:rPr lang="en-US" sz="1700" dirty="0"/>
              <a:t>. rates that people get on their savings and pay on loans.</a:t>
            </a:r>
          </a:p>
          <a:p>
            <a:r>
              <a:rPr lang="en-US" sz="1700" b="1" dirty="0"/>
              <a:t>A. </a:t>
            </a:r>
            <a:r>
              <a:rPr lang="en-US" sz="1700" b="1" dirty="0" err="1"/>
              <a:t>i</a:t>
            </a:r>
            <a:r>
              <a:rPr lang="en-US" sz="1700" b="1" dirty="0"/>
              <a:t>. rate on reserves:</a:t>
            </a:r>
          </a:p>
          <a:p>
            <a:r>
              <a:rPr lang="en-US" sz="1700" dirty="0"/>
              <a:t>Think of the bank with some cash on hand. (= “reserves.”)</a:t>
            </a:r>
          </a:p>
          <a:p>
            <a:r>
              <a:rPr lang="en-US" sz="1700" dirty="0"/>
              <a:t>The Fed will pay it some interest on those reserves.</a:t>
            </a:r>
          </a:p>
          <a:p>
            <a:r>
              <a:rPr lang="en-US" sz="1700" dirty="0"/>
              <a:t>That’s not an </a:t>
            </a:r>
            <a:r>
              <a:rPr lang="en-US" sz="1700" dirty="0" err="1"/>
              <a:t>i</a:t>
            </a:r>
            <a:r>
              <a:rPr lang="en-US" sz="1700" dirty="0"/>
              <a:t>. rate that directly affects individuals’ decisions.</a:t>
            </a:r>
          </a:p>
          <a:p>
            <a:r>
              <a:rPr lang="en-US" sz="1700" dirty="0"/>
              <a:t>But it affects those </a:t>
            </a:r>
            <a:r>
              <a:rPr lang="en-US" sz="1700" dirty="0" err="1"/>
              <a:t>i</a:t>
            </a:r>
            <a:r>
              <a:rPr lang="en-US" sz="1700" dirty="0"/>
              <a:t>. rates.</a:t>
            </a:r>
          </a:p>
          <a:p>
            <a:r>
              <a:rPr lang="en-US" sz="1700" dirty="0"/>
              <a:t>Think of the bank considering lending out the money instead of holding on to it as reserves.</a:t>
            </a:r>
          </a:p>
          <a:p>
            <a:r>
              <a:rPr lang="en-US" sz="1700" dirty="0"/>
              <a:t>Fed raises </a:t>
            </a:r>
            <a:r>
              <a:rPr lang="en-US" sz="1700" dirty="0" err="1"/>
              <a:t>i</a:t>
            </a:r>
            <a:r>
              <a:rPr lang="en-US" sz="1700" dirty="0"/>
              <a:t>. on reserves: opportunity cost of making a loan rises. …</a:t>
            </a:r>
          </a:p>
          <a:p>
            <a:r>
              <a:rPr lang="en-US" sz="1700" dirty="0"/>
              <a:t>So </a:t>
            </a:r>
            <a:r>
              <a:rPr lang="en-US" sz="1700" dirty="0" err="1"/>
              <a:t>i</a:t>
            </a:r>
            <a:r>
              <a:rPr lang="en-US" sz="1700" dirty="0"/>
              <a:t>{reserves} rises =&gt; </a:t>
            </a:r>
            <a:r>
              <a:rPr lang="en-US" sz="1700" dirty="0" err="1"/>
              <a:t>i</a:t>
            </a:r>
            <a:r>
              <a:rPr lang="en-US" sz="1700" dirty="0"/>
              <a:t>. rates in the economy rise.</a:t>
            </a:r>
          </a:p>
          <a:p>
            <a:r>
              <a:rPr lang="en-US" sz="1700" dirty="0"/>
              <a:t>A specific example of: i’s generally move together.</a:t>
            </a:r>
          </a:p>
          <a:p>
            <a:r>
              <a:rPr lang="en-US" sz="1700" b="1" dirty="0"/>
              <a:t>B. Supply of reserves:</a:t>
            </a:r>
          </a:p>
          <a:p>
            <a:r>
              <a:rPr lang="en-US" sz="1700" dirty="0"/>
              <a:t>Intuition is a little harder.</a:t>
            </a:r>
          </a:p>
          <a:p>
            <a:r>
              <a:rPr lang="en-US" sz="1700" dirty="0"/>
              <a:t>Think of how large a premium over the </a:t>
            </a:r>
            <a:r>
              <a:rPr lang="en-US" sz="1700" dirty="0" err="1"/>
              <a:t>i</a:t>
            </a:r>
            <a:r>
              <a:rPr lang="en-US" sz="1700" dirty="0"/>
              <a:t>. rate on reserves the bank will charge on its loans.</a:t>
            </a:r>
          </a:p>
          <a:p>
            <a:r>
              <a:rPr lang="en-US" sz="1700" dirty="0"/>
              <a:t>If there are very few reserves in the system, so each bank has relatively little, banks are going to really value those reserves. (E.g., meeting unexpected withdrawals.) =&gt; Charge a large premium on loans. </a:t>
            </a:r>
          </a:p>
          <a:p>
            <a:r>
              <a:rPr lang="en-US" sz="1700" dirty="0"/>
              <a:t>Conversely, if a lot of reserves, banks will likely have all they need to meet any plausible short-run needs =&gt; Willing to lend at only a small premium over </a:t>
            </a:r>
            <a:r>
              <a:rPr lang="en-US" sz="1700" dirty="0" err="1"/>
              <a:t>i</a:t>
            </a:r>
            <a:r>
              <a:rPr lang="en-US" sz="1700" dirty="0"/>
              <a:t>. rate on reserves.</a:t>
            </a:r>
          </a:p>
          <a:p>
            <a:r>
              <a:rPr lang="en-US" sz="1700" dirty="0"/>
              <a:t>So: Fewer reserves =&gt; </a:t>
            </a:r>
            <a:r>
              <a:rPr lang="en-US" sz="1700" dirty="0" err="1"/>
              <a:t>i</a:t>
            </a:r>
            <a:r>
              <a:rPr lang="en-US" sz="1700" dirty="0"/>
              <a:t> on loans up.</a:t>
            </a:r>
          </a:p>
          <a:p>
            <a:r>
              <a:rPr lang="en-US" sz="1700" dirty="0"/>
              <a:t>C. Bottom line: - The particular interest rate that the Fed targets is called the federal funds rate.</a:t>
            </a:r>
          </a:p>
          <a:p>
            <a:r>
              <a:rPr lang="en-US" sz="1700" dirty="0"/>
              <a:t>- It is the rate at which banks borrow from one another overnight.</a:t>
            </a:r>
          </a:p>
          <a:p>
            <a:r>
              <a:rPr lang="en-US" sz="1700" dirty="0"/>
              <a:t>- It is a very short-term interest rate on very safe assets.</a:t>
            </a:r>
          </a:p>
          <a:p>
            <a:r>
              <a:rPr lang="en-US" sz="1700" dirty="0"/>
              <a:t>- When you hear that the Fed has decided to do this or that to the federal funds rate, you can be sure that it will move as the Fed plans.</a:t>
            </a:r>
          </a:p>
        </p:txBody>
      </p:sp>
      <p:sp>
        <p:nvSpPr>
          <p:cNvPr id="4" name="Slide Number Placeholder 3"/>
          <p:cNvSpPr>
            <a:spLocks noGrp="1"/>
          </p:cNvSpPr>
          <p:nvPr>
            <p:ph type="sldNum" sz="quarter" idx="10"/>
          </p:nvPr>
        </p:nvSpPr>
        <p:spPr/>
        <p:txBody>
          <a:bodyPr/>
          <a:lstStyle/>
          <a:p>
            <a:fld id="{D3291083-C2A9-40DF-A677-C5772AEAFE4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2</a:t>
            </a:fld>
            <a:endParaRPr lang="en-US"/>
          </a:p>
        </p:txBody>
      </p:sp>
    </p:spTree>
    <p:extLst>
      <p:ext uri="{BB962C8B-B14F-4D97-AF65-F5344CB8AC3E}">
        <p14:creationId xmlns:p14="http://schemas.microsoft.com/office/powerpoint/2010/main" val="3004588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20</a:t>
            </a:fld>
            <a:endParaRPr lang="en-US"/>
          </a:p>
        </p:txBody>
      </p:sp>
    </p:spTree>
    <p:extLst>
      <p:ext uri="{BB962C8B-B14F-4D97-AF65-F5344CB8AC3E}">
        <p14:creationId xmlns:p14="http://schemas.microsoft.com/office/powerpoint/2010/main" val="861902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21</a:t>
            </a:fld>
            <a:endParaRPr lang="en-US"/>
          </a:p>
        </p:txBody>
      </p:sp>
    </p:spTree>
    <p:extLst>
      <p:ext uri="{BB962C8B-B14F-4D97-AF65-F5344CB8AC3E}">
        <p14:creationId xmlns:p14="http://schemas.microsoft.com/office/powerpoint/2010/main" val="2391685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22</a:t>
            </a:fld>
            <a:endParaRPr lang="en-US"/>
          </a:p>
        </p:txBody>
      </p:sp>
    </p:spTree>
    <p:extLst>
      <p:ext uri="{BB962C8B-B14F-4D97-AF65-F5344CB8AC3E}">
        <p14:creationId xmlns:p14="http://schemas.microsoft.com/office/powerpoint/2010/main" val="2161547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sz="1600"/>
          </a:p>
        </p:txBody>
      </p:sp>
      <p:sp>
        <p:nvSpPr>
          <p:cNvPr id="4" name="Slide Number Placeholder 3"/>
          <p:cNvSpPr>
            <a:spLocks noGrp="1"/>
          </p:cNvSpPr>
          <p:nvPr>
            <p:ph type="sldNum" sz="quarter" idx="10"/>
          </p:nvPr>
        </p:nvSpPr>
        <p:spPr/>
        <p:txBody>
          <a:bodyPr/>
          <a:lstStyle/>
          <a:p>
            <a:fld id="{D3291083-C2A9-40DF-A677-C5772AEAFE49}" type="slidenum">
              <a:rPr lang="en-US" smtClean="0"/>
              <a:pPr/>
              <a:t>26</a:t>
            </a:fld>
            <a:endParaRPr lang="en-US"/>
          </a:p>
        </p:txBody>
      </p:sp>
    </p:spTree>
    <p:extLst>
      <p:ext uri="{BB962C8B-B14F-4D97-AF65-F5344CB8AC3E}">
        <p14:creationId xmlns:p14="http://schemas.microsoft.com/office/powerpoint/2010/main" val="566996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Note to myself: From Lecture 19.</a:t>
            </a:r>
          </a:p>
        </p:txBody>
      </p:sp>
      <p:sp>
        <p:nvSpPr>
          <p:cNvPr id="4" name="Slide Number Placeholder 3"/>
          <p:cNvSpPr>
            <a:spLocks noGrp="1"/>
          </p:cNvSpPr>
          <p:nvPr>
            <p:ph type="sldNum" sz="quarter" idx="10"/>
          </p:nvPr>
        </p:nvSpPr>
        <p:spPr/>
        <p:txBody>
          <a:bodyPr/>
          <a:lstStyle/>
          <a:p>
            <a:fld id="{D3291083-C2A9-40DF-A677-C5772AEAFE49}" type="slidenum">
              <a:rPr lang="en-US" smtClean="0"/>
              <a:pPr/>
              <a:t>27</a:t>
            </a:fld>
            <a:endParaRPr lang="en-US"/>
          </a:p>
        </p:txBody>
      </p:sp>
    </p:spTree>
    <p:extLst>
      <p:ext uri="{BB962C8B-B14F-4D97-AF65-F5344CB8AC3E}">
        <p14:creationId xmlns:p14="http://schemas.microsoft.com/office/powerpoint/2010/main" val="3217203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r>
              <a:rPr lang="en-US" sz="1600"/>
              <a:t>And, there’s a long-run constraint, which we’ll talk about a lot next time.</a:t>
            </a:r>
          </a:p>
        </p:txBody>
      </p:sp>
      <p:sp>
        <p:nvSpPr>
          <p:cNvPr id="4" name="Slide Number Placeholder 3"/>
          <p:cNvSpPr>
            <a:spLocks noGrp="1"/>
          </p:cNvSpPr>
          <p:nvPr>
            <p:ph type="sldNum" sz="quarter" idx="10"/>
          </p:nvPr>
        </p:nvSpPr>
        <p:spPr/>
        <p:txBody>
          <a:bodyPr/>
          <a:lstStyle/>
          <a:p>
            <a:fld id="{D3291083-C2A9-40DF-A677-C5772AEAFE49}" type="slidenum">
              <a:rPr lang="en-US" smtClean="0"/>
              <a:pPr/>
              <a:t>28</a:t>
            </a:fld>
            <a:endParaRPr lang="en-US"/>
          </a:p>
        </p:txBody>
      </p:sp>
    </p:spTree>
    <p:extLst>
      <p:ext uri="{BB962C8B-B14F-4D97-AF65-F5344CB8AC3E}">
        <p14:creationId xmlns:p14="http://schemas.microsoft.com/office/powerpoint/2010/main" val="301061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29</a:t>
            </a:fld>
            <a:endParaRPr lang="en-US"/>
          </a:p>
        </p:txBody>
      </p:sp>
    </p:spTree>
    <p:extLst>
      <p:ext uri="{BB962C8B-B14F-4D97-AF65-F5344CB8AC3E}">
        <p14:creationId xmlns:p14="http://schemas.microsoft.com/office/powerpoint/2010/main" val="3054061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30</a:t>
            </a:fld>
            <a:endParaRPr lang="en-US"/>
          </a:p>
        </p:txBody>
      </p:sp>
    </p:spTree>
    <p:extLst>
      <p:ext uri="{BB962C8B-B14F-4D97-AF65-F5344CB8AC3E}">
        <p14:creationId xmlns:p14="http://schemas.microsoft.com/office/powerpoint/2010/main" val="2048388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31</a:t>
            </a:fld>
            <a:endParaRPr lang="en-US"/>
          </a:p>
        </p:txBody>
      </p:sp>
    </p:spTree>
    <p:extLst>
      <p:ext uri="{BB962C8B-B14F-4D97-AF65-F5344CB8AC3E}">
        <p14:creationId xmlns:p14="http://schemas.microsoft.com/office/powerpoint/2010/main" val="465303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32</a:t>
            </a:fld>
            <a:endParaRPr lang="en-US"/>
          </a:p>
        </p:txBody>
      </p:sp>
    </p:spTree>
    <p:extLst>
      <p:ext uri="{BB962C8B-B14F-4D97-AF65-F5344CB8AC3E}">
        <p14:creationId xmlns:p14="http://schemas.microsoft.com/office/powerpoint/2010/main" val="58526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a:t>
            </a:fld>
            <a:endParaRPr lang="en-US"/>
          </a:p>
        </p:txBody>
      </p:sp>
    </p:spTree>
    <p:extLst>
      <p:ext uri="{BB962C8B-B14F-4D97-AF65-F5344CB8AC3E}">
        <p14:creationId xmlns:p14="http://schemas.microsoft.com/office/powerpoint/2010/main" val="4156231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33</a:t>
            </a:fld>
            <a:endParaRPr lang="en-US"/>
          </a:p>
        </p:txBody>
      </p:sp>
    </p:spTree>
    <p:extLst>
      <p:ext uri="{BB962C8B-B14F-4D97-AF65-F5344CB8AC3E}">
        <p14:creationId xmlns:p14="http://schemas.microsoft.com/office/powerpoint/2010/main" val="41764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34</a:t>
            </a:fld>
            <a:endParaRPr lang="en-US"/>
          </a:p>
        </p:txBody>
      </p:sp>
    </p:spTree>
    <p:extLst>
      <p:ext uri="{BB962C8B-B14F-4D97-AF65-F5344CB8AC3E}">
        <p14:creationId xmlns:p14="http://schemas.microsoft.com/office/powerpoint/2010/main" val="3464148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35</a:t>
            </a:fld>
            <a:endParaRPr lang="en-US"/>
          </a:p>
        </p:txBody>
      </p:sp>
    </p:spTree>
    <p:extLst>
      <p:ext uri="{BB962C8B-B14F-4D97-AF65-F5344CB8AC3E}">
        <p14:creationId xmlns:p14="http://schemas.microsoft.com/office/powerpoint/2010/main" val="1213598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36</a:t>
            </a:fld>
            <a:endParaRPr lang="en-US"/>
          </a:p>
        </p:txBody>
      </p:sp>
    </p:spTree>
    <p:extLst>
      <p:ext uri="{BB962C8B-B14F-4D97-AF65-F5344CB8AC3E}">
        <p14:creationId xmlns:p14="http://schemas.microsoft.com/office/powerpoint/2010/main" val="2153658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37</a:t>
            </a:fld>
            <a:endParaRPr lang="en-US"/>
          </a:p>
        </p:txBody>
      </p:sp>
    </p:spTree>
    <p:extLst>
      <p:ext uri="{BB962C8B-B14F-4D97-AF65-F5344CB8AC3E}">
        <p14:creationId xmlns:p14="http://schemas.microsoft.com/office/powerpoint/2010/main" val="2589168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38</a:t>
            </a:fld>
            <a:endParaRPr lang="en-US"/>
          </a:p>
        </p:txBody>
      </p:sp>
    </p:spTree>
    <p:extLst>
      <p:ext uri="{BB962C8B-B14F-4D97-AF65-F5344CB8AC3E}">
        <p14:creationId xmlns:p14="http://schemas.microsoft.com/office/powerpoint/2010/main" val="610163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39</a:t>
            </a:fld>
            <a:endParaRPr lang="en-US"/>
          </a:p>
        </p:txBody>
      </p:sp>
    </p:spTree>
    <p:extLst>
      <p:ext uri="{BB962C8B-B14F-4D97-AF65-F5344CB8AC3E}">
        <p14:creationId xmlns:p14="http://schemas.microsoft.com/office/powerpoint/2010/main" val="1514336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40</a:t>
            </a:fld>
            <a:endParaRPr lang="en-US"/>
          </a:p>
        </p:txBody>
      </p:sp>
    </p:spTree>
    <p:extLst>
      <p:ext uri="{BB962C8B-B14F-4D97-AF65-F5344CB8AC3E}">
        <p14:creationId xmlns:p14="http://schemas.microsoft.com/office/powerpoint/2010/main" val="1621975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43</a:t>
            </a:fld>
            <a:endParaRPr lang="en-US"/>
          </a:p>
        </p:txBody>
      </p:sp>
    </p:spTree>
    <p:extLst>
      <p:ext uri="{BB962C8B-B14F-4D97-AF65-F5344CB8AC3E}">
        <p14:creationId xmlns:p14="http://schemas.microsoft.com/office/powerpoint/2010/main" val="342247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44</a:t>
            </a:fld>
            <a:endParaRPr lang="en-US"/>
          </a:p>
        </p:txBody>
      </p:sp>
    </p:spTree>
    <p:extLst>
      <p:ext uri="{BB962C8B-B14F-4D97-AF65-F5344CB8AC3E}">
        <p14:creationId xmlns:p14="http://schemas.microsoft.com/office/powerpoint/2010/main" val="82291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4</a:t>
            </a:fld>
            <a:endParaRPr lang="en-US"/>
          </a:p>
        </p:txBody>
      </p:sp>
    </p:spTree>
    <p:extLst>
      <p:ext uri="{BB962C8B-B14F-4D97-AF65-F5344CB8AC3E}">
        <p14:creationId xmlns:p14="http://schemas.microsoft.com/office/powerpoint/2010/main" val="1679793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45</a:t>
            </a:fld>
            <a:endParaRPr lang="en-US"/>
          </a:p>
        </p:txBody>
      </p:sp>
    </p:spTree>
    <p:extLst>
      <p:ext uri="{BB962C8B-B14F-4D97-AF65-F5344CB8AC3E}">
        <p14:creationId xmlns:p14="http://schemas.microsoft.com/office/powerpoint/2010/main" val="3147368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46</a:t>
            </a:fld>
            <a:endParaRPr lang="en-US"/>
          </a:p>
        </p:txBody>
      </p:sp>
    </p:spTree>
    <p:extLst>
      <p:ext uri="{BB962C8B-B14F-4D97-AF65-F5344CB8AC3E}">
        <p14:creationId xmlns:p14="http://schemas.microsoft.com/office/powerpoint/2010/main" val="1010083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47</a:t>
            </a:fld>
            <a:endParaRPr lang="en-US"/>
          </a:p>
        </p:txBody>
      </p:sp>
    </p:spTree>
    <p:extLst>
      <p:ext uri="{BB962C8B-B14F-4D97-AF65-F5344CB8AC3E}">
        <p14:creationId xmlns:p14="http://schemas.microsoft.com/office/powerpoint/2010/main" val="3707908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48</a:t>
            </a:fld>
            <a:endParaRPr lang="en-US"/>
          </a:p>
        </p:txBody>
      </p:sp>
    </p:spTree>
    <p:extLst>
      <p:ext uri="{BB962C8B-B14F-4D97-AF65-F5344CB8AC3E}">
        <p14:creationId xmlns:p14="http://schemas.microsoft.com/office/powerpoint/2010/main" val="2187103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49</a:t>
            </a:fld>
            <a:endParaRPr lang="en-US"/>
          </a:p>
        </p:txBody>
      </p:sp>
    </p:spTree>
    <p:extLst>
      <p:ext uri="{BB962C8B-B14F-4D97-AF65-F5344CB8AC3E}">
        <p14:creationId xmlns:p14="http://schemas.microsoft.com/office/powerpoint/2010/main" val="2346701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50</a:t>
            </a:fld>
            <a:endParaRPr lang="en-US"/>
          </a:p>
        </p:txBody>
      </p:sp>
    </p:spTree>
    <p:extLst>
      <p:ext uri="{BB962C8B-B14F-4D97-AF65-F5344CB8AC3E}">
        <p14:creationId xmlns:p14="http://schemas.microsoft.com/office/powerpoint/2010/main" val="4110422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51</a:t>
            </a:fld>
            <a:endParaRPr lang="en-US"/>
          </a:p>
        </p:txBody>
      </p:sp>
    </p:spTree>
    <p:extLst>
      <p:ext uri="{BB962C8B-B14F-4D97-AF65-F5344CB8AC3E}">
        <p14:creationId xmlns:p14="http://schemas.microsoft.com/office/powerpoint/2010/main" val="1063135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52</a:t>
            </a:fld>
            <a:endParaRPr lang="en-US"/>
          </a:p>
        </p:txBody>
      </p:sp>
    </p:spTree>
    <p:extLst>
      <p:ext uri="{BB962C8B-B14F-4D97-AF65-F5344CB8AC3E}">
        <p14:creationId xmlns:p14="http://schemas.microsoft.com/office/powerpoint/2010/main" val="172895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53</a:t>
            </a:fld>
            <a:endParaRPr lang="en-US"/>
          </a:p>
        </p:txBody>
      </p:sp>
    </p:spTree>
    <p:extLst>
      <p:ext uri="{BB962C8B-B14F-4D97-AF65-F5344CB8AC3E}">
        <p14:creationId xmlns:p14="http://schemas.microsoft.com/office/powerpoint/2010/main" val="1923826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54</a:t>
            </a:fld>
            <a:endParaRPr lang="en-US"/>
          </a:p>
        </p:txBody>
      </p:sp>
    </p:spTree>
    <p:extLst>
      <p:ext uri="{BB962C8B-B14F-4D97-AF65-F5344CB8AC3E}">
        <p14:creationId xmlns:p14="http://schemas.microsoft.com/office/powerpoint/2010/main" val="266509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5</a:t>
            </a:fld>
            <a:endParaRPr lang="en-US"/>
          </a:p>
        </p:txBody>
      </p:sp>
    </p:spTree>
    <p:extLst>
      <p:ext uri="{BB962C8B-B14F-4D97-AF65-F5344CB8AC3E}">
        <p14:creationId xmlns:p14="http://schemas.microsoft.com/office/powerpoint/2010/main" val="10668946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55</a:t>
            </a:fld>
            <a:endParaRPr lang="en-US"/>
          </a:p>
        </p:txBody>
      </p:sp>
    </p:spTree>
    <p:extLst>
      <p:ext uri="{BB962C8B-B14F-4D97-AF65-F5344CB8AC3E}">
        <p14:creationId xmlns:p14="http://schemas.microsoft.com/office/powerpoint/2010/main" val="25964837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56</a:t>
            </a:fld>
            <a:endParaRPr lang="en-US"/>
          </a:p>
        </p:txBody>
      </p:sp>
    </p:spTree>
    <p:extLst>
      <p:ext uri="{BB962C8B-B14F-4D97-AF65-F5344CB8AC3E}">
        <p14:creationId xmlns:p14="http://schemas.microsoft.com/office/powerpoint/2010/main" val="26082335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57</a:t>
            </a:fld>
            <a:endParaRPr lang="en-US"/>
          </a:p>
        </p:txBody>
      </p:sp>
    </p:spTree>
    <p:extLst>
      <p:ext uri="{BB962C8B-B14F-4D97-AF65-F5344CB8AC3E}">
        <p14:creationId xmlns:p14="http://schemas.microsoft.com/office/powerpoint/2010/main" val="15149183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600"/>
              <a:t>Explain what they are.</a:t>
            </a:r>
          </a:p>
          <a:p>
            <a:r>
              <a:rPr lang="en-US" sz="1600"/>
              <a:t>Safe, in the sense that=~ no risk that the gov’t won’t pay.</a:t>
            </a:r>
          </a:p>
          <a:p>
            <a:r>
              <a:rPr lang="en-US" sz="1600"/>
              <a:t>But …</a:t>
            </a:r>
          </a:p>
          <a:p>
            <a:endParaRPr lang="en-US" sz="1600"/>
          </a:p>
        </p:txBody>
      </p:sp>
      <p:sp>
        <p:nvSpPr>
          <p:cNvPr id="4" name="Slide Number Placeholder 3"/>
          <p:cNvSpPr>
            <a:spLocks noGrp="1"/>
          </p:cNvSpPr>
          <p:nvPr>
            <p:ph type="sldNum" sz="quarter" idx="10"/>
          </p:nvPr>
        </p:nvSpPr>
        <p:spPr/>
        <p:txBody>
          <a:bodyPr/>
          <a:lstStyle/>
          <a:p>
            <a:fld id="{D3291083-C2A9-40DF-A677-C5772AEAFE49}" type="slidenum">
              <a:rPr lang="en-US" smtClean="0"/>
              <a:pPr/>
              <a:t>58</a:t>
            </a:fld>
            <a:endParaRPr lang="en-US"/>
          </a:p>
        </p:txBody>
      </p:sp>
    </p:spTree>
    <p:extLst>
      <p:ext uri="{BB962C8B-B14F-4D97-AF65-F5344CB8AC3E}">
        <p14:creationId xmlns:p14="http://schemas.microsoft.com/office/powerpoint/2010/main" val="22829342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fld id="{D3291083-C2A9-40DF-A677-C5772AEAFE49}" type="slidenum">
              <a:rPr lang="en-US" smtClean="0"/>
              <a:pPr/>
              <a:t>59</a:t>
            </a:fld>
            <a:endParaRPr lang="en-US"/>
          </a:p>
        </p:txBody>
      </p:sp>
    </p:spTree>
    <p:extLst>
      <p:ext uri="{BB962C8B-B14F-4D97-AF65-F5344CB8AC3E}">
        <p14:creationId xmlns:p14="http://schemas.microsoft.com/office/powerpoint/2010/main" val="370733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60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61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62</a:t>
            </a:fld>
            <a:endParaRPr lang="en-US"/>
          </a:p>
        </p:txBody>
      </p:sp>
    </p:spTree>
    <p:extLst>
      <p:ext uri="{BB962C8B-B14F-4D97-AF65-F5344CB8AC3E}">
        <p14:creationId xmlns:p14="http://schemas.microsoft.com/office/powerpoint/2010/main" val="750525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63</a:t>
            </a:fld>
            <a:endParaRPr lang="en-US"/>
          </a:p>
        </p:txBody>
      </p:sp>
    </p:spTree>
    <p:extLst>
      <p:ext uri="{BB962C8B-B14F-4D97-AF65-F5344CB8AC3E}">
        <p14:creationId xmlns:p14="http://schemas.microsoft.com/office/powerpoint/2010/main" val="913473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64</a:t>
            </a:fld>
            <a:endParaRPr lang="en-US"/>
          </a:p>
        </p:txBody>
      </p:sp>
    </p:spTree>
    <p:extLst>
      <p:ext uri="{BB962C8B-B14F-4D97-AF65-F5344CB8AC3E}">
        <p14:creationId xmlns:p14="http://schemas.microsoft.com/office/powerpoint/2010/main" val="19324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600"/>
              <a:t>Why riskiness matters:</a:t>
            </a:r>
          </a:p>
          <a:p>
            <a:r>
              <a:rPr lang="en-US" sz="1600"/>
              <a:t>     - If the lender is less likely to be repaid, they’re going to charge a higher i. rate to be compensated for that risk.</a:t>
            </a:r>
          </a:p>
          <a:p>
            <a:r>
              <a:rPr lang="en-US" sz="1600"/>
              <a:t>A couple of reasons that the maturity of a bond or loan matters:</a:t>
            </a:r>
          </a:p>
          <a:p>
            <a:r>
              <a:rPr lang="en-US" sz="1600"/>
              <a:t>     - First, if the maturity is longer, the lender's wealth will be tied up for longer. So they’ll want a higher i. rate to be compensated for that.</a:t>
            </a:r>
          </a:p>
          <a:p>
            <a:r>
              <a:rPr lang="en-US" sz="1600"/>
              <a:t>     - Second, one alternative to making a long-term loan is to make a short-term loan, use what you earn from that to make another short-term loan, and so on.</a:t>
            </a:r>
          </a:p>
          <a:p>
            <a:r>
              <a:rPr lang="en-US" sz="1600"/>
              <a:t>     - That implies that the interest rate you’d need to be willing to make a long-term loan will be affected by what you expect to happen to short-term interest rates.</a:t>
            </a:r>
          </a:p>
          <a:p>
            <a:r>
              <a:rPr lang="en-US" sz="1600"/>
              <a:t>     - I’ll come back to this in a moment.</a:t>
            </a:r>
          </a:p>
        </p:txBody>
      </p:sp>
      <p:sp>
        <p:nvSpPr>
          <p:cNvPr id="4" name="Slide Number Placeholder 3"/>
          <p:cNvSpPr>
            <a:spLocks noGrp="1"/>
          </p:cNvSpPr>
          <p:nvPr>
            <p:ph type="sldNum" sz="quarter" idx="10"/>
          </p:nvPr>
        </p:nvSpPr>
        <p:spPr/>
        <p:txBody>
          <a:bodyPr/>
          <a:lstStyle/>
          <a:p>
            <a:fld id="{D3291083-C2A9-40DF-A677-C5772AEAFE49}" type="slidenum">
              <a:rPr lang="en-US" smtClean="0"/>
              <a:pPr/>
              <a:t>6</a:t>
            </a:fld>
            <a:endParaRPr lang="en-US"/>
          </a:p>
        </p:txBody>
      </p:sp>
    </p:spTree>
    <p:extLst>
      <p:ext uri="{BB962C8B-B14F-4D97-AF65-F5344CB8AC3E}">
        <p14:creationId xmlns:p14="http://schemas.microsoft.com/office/powerpoint/2010/main" val="21980193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65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800"/>
              <a:t>We’ve discussed m.p., the r. i. rate, and the K. cross.</a:t>
            </a:r>
          </a:p>
          <a:p>
            <a:endParaRPr lang="en-US" sz="1800"/>
          </a:p>
          <a:p>
            <a:r>
              <a:rPr lang="en-US" sz="1800"/>
              <a:t>And we’ve done 1 application—mp in the Great Depression. Want to do a second.</a:t>
            </a:r>
          </a:p>
          <a:p>
            <a:endParaRPr lang="en-US" sz="1800"/>
          </a:p>
          <a:p>
            <a:r>
              <a:rPr lang="en-US" sz="1800"/>
              <a:t>[to next slide]</a:t>
            </a:r>
          </a:p>
        </p:txBody>
      </p:sp>
      <p:sp>
        <p:nvSpPr>
          <p:cNvPr id="4" name="Slide Number Placeholder 3"/>
          <p:cNvSpPr>
            <a:spLocks noGrp="1"/>
          </p:cNvSpPr>
          <p:nvPr>
            <p:ph type="sldNum" sz="quarter" idx="10"/>
          </p:nvPr>
        </p:nvSpPr>
        <p:spPr/>
        <p:txBody>
          <a:bodyPr/>
          <a:lstStyle/>
          <a:p>
            <a:fld id="{D3291083-C2A9-40DF-A677-C5772AEAFE49}" type="slidenum">
              <a:rPr lang="en-US" smtClean="0"/>
              <a:pPr/>
              <a:t>66</a:t>
            </a:fld>
            <a:endParaRPr lang="en-US"/>
          </a:p>
        </p:txBody>
      </p:sp>
    </p:spTree>
    <p:extLst>
      <p:ext uri="{BB962C8B-B14F-4D97-AF65-F5344CB8AC3E}">
        <p14:creationId xmlns:p14="http://schemas.microsoft.com/office/powerpoint/2010/main" val="1244347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67</a:t>
            </a:fld>
            <a:endParaRPr lang="en-US"/>
          </a:p>
        </p:txBody>
      </p:sp>
    </p:spTree>
    <p:extLst>
      <p:ext uri="{BB962C8B-B14F-4D97-AF65-F5344CB8AC3E}">
        <p14:creationId xmlns:p14="http://schemas.microsoft.com/office/powerpoint/2010/main" val="39902387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68</a:t>
            </a:fld>
            <a:endParaRPr lang="en-US"/>
          </a:p>
        </p:txBody>
      </p:sp>
    </p:spTree>
    <p:extLst>
      <p:ext uri="{BB962C8B-B14F-4D97-AF65-F5344CB8AC3E}">
        <p14:creationId xmlns:p14="http://schemas.microsoft.com/office/powerpoint/2010/main" val="32314572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a:t>Effects - </a:t>
            </a:r>
            <a:r>
              <a:rPr lang="en-US" sz="1400" b="1"/>
              <a:t>ASK</a:t>
            </a:r>
            <a:endParaRPr lang="en-US" sz="1400"/>
          </a:p>
          <a:p>
            <a:r>
              <a:rPr lang="en-US" sz="1400"/>
              <a:t>- [Tie back to “Why might the c.b. undertake exp.y or contr.y m.p.?” “To offset some other force that is shifting the PAE line (countercyclical m.p.).”]</a:t>
            </a:r>
          </a:p>
          <a:p>
            <a:r>
              <a:rPr lang="en-US" sz="1400"/>
              <a:t>- It typically is quite effective: Spending does respond to i. rate changes.</a:t>
            </a:r>
          </a:p>
          <a:p>
            <a:r>
              <a:rPr lang="en-US" sz="1400" b="1" u="sng"/>
              <a:t>One problem with using m.p. to deal with recessions, however, is that it affects the economy with a lag</a:t>
            </a:r>
            <a:r>
              <a:rPr lang="en-US" sz="1400" b="1"/>
              <a:t>.</a:t>
            </a:r>
            <a:endParaRPr lang="en-US" sz="1400"/>
          </a:p>
          <a:p>
            <a:r>
              <a:rPr lang="en-US" sz="1400" b="1"/>
              <a:t>a. </a:t>
            </a:r>
            <a:r>
              <a:rPr lang="en-US" sz="1400" b="1" u="sng"/>
              <a:t>The Fed can drop i. rates quickly, but takes a while for spending to resp</a:t>
            </a:r>
            <a:r>
              <a:rPr lang="en-US" sz="1400" b="1"/>
              <a:t>.</a:t>
            </a:r>
            <a:endParaRPr lang="en-US" sz="1400"/>
          </a:p>
          <a:p>
            <a:r>
              <a:rPr lang="en-US" sz="1400"/>
              <a:t>- As much as 6 months to a year.</a:t>
            </a:r>
          </a:p>
          <a:p>
            <a:r>
              <a:rPr lang="en-US" sz="1400"/>
              <a:t>- People have to see the lower rates, decide to spend, + then implement the change in spending.</a:t>
            </a:r>
          </a:p>
          <a:p>
            <a:r>
              <a:rPr lang="en-US" sz="1400"/>
              <a:t>- The lags are especially long for bus. i.–where planning takes quite a while.</a:t>
            </a:r>
          </a:p>
          <a:p>
            <a:r>
              <a:rPr lang="en-US" sz="1400"/>
              <a:t>The Fed started cutting i. rates in July 2007. </a:t>
            </a:r>
          </a:p>
          <a:p>
            <a:pPr marL="283360" indent="-283360">
              <a:buFontTx/>
              <a:buChar char="-"/>
            </a:pPr>
            <a:r>
              <a:rPr lang="en-US" sz="1400"/>
              <a:t>Because of the lags, and perhaps because they were a little slow, their actions came too late to prevent a recession.</a:t>
            </a:r>
          </a:p>
          <a:p>
            <a:r>
              <a:rPr lang="en-US" sz="1400" b="1"/>
              <a:t>COULD STOP HERE.   [3:27]</a:t>
            </a:r>
          </a:p>
          <a:p>
            <a:r>
              <a:rPr lang="en-US" sz="1400"/>
              <a:t>E. The start of the Great Recession vs. the start of the Great Depression</a:t>
            </a:r>
          </a:p>
          <a:p>
            <a:r>
              <a:rPr lang="en-US" sz="1400"/>
              <a:t>Last thing I want to say about the G.D., the G.R., + the policy responses:</a:t>
            </a:r>
          </a:p>
          <a:p>
            <a:r>
              <a:rPr lang="en-US" sz="1400"/>
              <a:t>Talk of “preventing a second G.D.” is based on something real!</a:t>
            </a:r>
          </a:p>
          <a:p>
            <a:endParaRPr lang="en-US" sz="1400"/>
          </a:p>
          <a:p>
            <a:endParaRPr lang="en-US" sz="1400"/>
          </a:p>
        </p:txBody>
      </p:sp>
      <p:sp>
        <p:nvSpPr>
          <p:cNvPr id="4" name="Slide Number Placeholder 3"/>
          <p:cNvSpPr>
            <a:spLocks noGrp="1"/>
          </p:cNvSpPr>
          <p:nvPr>
            <p:ph type="sldNum" sz="quarter" idx="10"/>
          </p:nvPr>
        </p:nvSpPr>
        <p:spPr/>
        <p:txBody>
          <a:bodyPr/>
          <a:lstStyle/>
          <a:p>
            <a:fld id="{D3291083-C2A9-40DF-A677-C5772AEAFE49}" type="slidenum">
              <a:rPr lang="en-US" smtClean="0"/>
              <a:pPr/>
              <a:t>69</a:t>
            </a:fld>
            <a:endParaRPr lang="en-US"/>
          </a:p>
        </p:txBody>
      </p:sp>
    </p:spTree>
    <p:extLst>
      <p:ext uri="{BB962C8B-B14F-4D97-AF65-F5344CB8AC3E}">
        <p14:creationId xmlns:p14="http://schemas.microsoft.com/office/powerpoint/2010/main" val="42626175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85000" lnSpcReduction="20000"/>
          </a:bodyPr>
          <a:lstStyle/>
          <a:p>
            <a:r>
              <a:rPr lang="en-US" sz="1600"/>
              <a:t>Now, those are the Fed’s main tools. But they have others.</a:t>
            </a:r>
          </a:p>
          <a:p>
            <a:r>
              <a:rPr lang="en-US" sz="1600"/>
              <a:t>[Go thru first bullet + subbullet.FG: - A simple version is for the Fed to say that they plan to keep the safe, short-term nominal interest rate [federal funds rate] close to zero for at least a certain period of time, like the next 6 months.</a:t>
            </a:r>
          </a:p>
          <a:p>
            <a:r>
              <a:rPr lang="en-US" sz="1600"/>
              <a:t>Why this affects longer-term rates</a:t>
            </a:r>
          </a:p>
          <a:p>
            <a:r>
              <a:rPr lang="en-US" sz="1600"/>
              <a:t>- Think about a firm that’s trying to issue long-term debt.</a:t>
            </a:r>
          </a:p>
          <a:p>
            <a:r>
              <a:rPr lang="en-US" sz="1600"/>
              <a:t>- If the Fed has said it will keep short-term interest rates low for a long time, that probably will make people thinking of lending to the firm more willing to make it a long-term loan at a low interest rate – because the alternative of holding a short-term asset and then rolling the proceeds over to another short-term asset, …, doesn’t look as attractive.</a:t>
            </a:r>
          </a:p>
          <a:p>
            <a:r>
              <a:rPr lang="en-US" sz="1600"/>
              <a:t>Quantitative easing:  </a:t>
            </a:r>
          </a:p>
          <a:p>
            <a:r>
              <a:rPr lang="en-US" sz="1600"/>
              <a:t>- Normally when the Fed changes the quantity of reserves, ….</a:t>
            </a:r>
          </a:p>
          <a:p>
            <a:r>
              <a:rPr lang="en-US" sz="1600"/>
              <a:t>- But the Fed can also buy other assets, like long-term government debt.</a:t>
            </a:r>
          </a:p>
          <a:p>
            <a:r>
              <a:rPr lang="en-US" sz="1600"/>
              <a:t>- If the Fed has bought up a lot of the long-term debt in the economy, people who are interested in holding long-term debt will have fewer options, and so again they’re likely to be willing to give the firm a lower interest rate on its long-term debt.</a:t>
            </a:r>
          </a:p>
          <a:p>
            <a:r>
              <a:rPr lang="en-US" sz="1600"/>
              <a:t>Bottom line: Fed can influence i’s.</a:t>
            </a:r>
          </a:p>
          <a:p>
            <a:r>
              <a:rPr lang="en-US" sz="1600" b="1"/>
              <a:t>I’ll go back to talking about “the” nominal i. rate.</a:t>
            </a:r>
          </a:p>
          <a:p>
            <a:r>
              <a:rPr lang="en-US" sz="1600" b="1"/>
              <a:t>[2:34]</a:t>
            </a:r>
          </a:p>
          <a:p>
            <a:r>
              <a:rPr lang="en-US" sz="1600" b="1"/>
              <a:t>[SWITCH BACK TO NOTES]</a:t>
            </a:r>
          </a:p>
        </p:txBody>
      </p:sp>
      <p:sp>
        <p:nvSpPr>
          <p:cNvPr id="4" name="Slide Number Placeholder 3"/>
          <p:cNvSpPr>
            <a:spLocks noGrp="1"/>
          </p:cNvSpPr>
          <p:nvPr>
            <p:ph type="sldNum" sz="quarter" idx="10"/>
          </p:nvPr>
        </p:nvSpPr>
        <p:spPr/>
        <p:txBody>
          <a:bodyPr/>
          <a:lstStyle/>
          <a:p>
            <a:fld id="{D3291083-C2A9-40DF-A677-C5772AEAFE49}" type="slidenum">
              <a:rPr lang="en-US" smtClean="0"/>
              <a:pPr/>
              <a:t>70</a:t>
            </a:fld>
            <a:endParaRPr lang="en-US"/>
          </a:p>
        </p:txBody>
      </p:sp>
    </p:spTree>
    <p:extLst>
      <p:ext uri="{BB962C8B-B14F-4D97-AF65-F5344CB8AC3E}">
        <p14:creationId xmlns:p14="http://schemas.microsoft.com/office/powerpoint/2010/main" val="35228782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600"/>
              <a:t>Unconventional: Forward guidance</a:t>
            </a:r>
          </a:p>
          <a:p>
            <a:r>
              <a:rPr lang="en-US" sz="1600"/>
              <a:t>(Comment re Fed watchers: “for some time” vs. “an extended period.”)</a:t>
            </a:r>
          </a:p>
          <a:p>
            <a:endParaRPr lang="en-US" sz="1600"/>
          </a:p>
          <a:p>
            <a:r>
              <a:rPr lang="en-US" sz="1600" b="1"/>
              <a:t>[3:24]</a:t>
            </a:r>
          </a:p>
        </p:txBody>
      </p:sp>
      <p:sp>
        <p:nvSpPr>
          <p:cNvPr id="4" name="Slide Number Placeholder 3"/>
          <p:cNvSpPr>
            <a:spLocks noGrp="1"/>
          </p:cNvSpPr>
          <p:nvPr>
            <p:ph type="sldNum" sz="quarter" idx="10"/>
          </p:nvPr>
        </p:nvSpPr>
        <p:spPr/>
        <p:txBody>
          <a:bodyPr/>
          <a:lstStyle/>
          <a:p>
            <a:fld id="{D3291083-C2A9-40DF-A677-C5772AEAFE49}" type="slidenum">
              <a:rPr lang="en-US" smtClean="0"/>
              <a:pPr/>
              <a:t>71</a:t>
            </a:fld>
            <a:endParaRPr lang="en-US"/>
          </a:p>
        </p:txBody>
      </p:sp>
    </p:spTree>
    <p:extLst>
      <p:ext uri="{BB962C8B-B14F-4D97-AF65-F5344CB8AC3E}">
        <p14:creationId xmlns:p14="http://schemas.microsoft.com/office/powerpoint/2010/main" val="3500551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72</a:t>
            </a:fld>
            <a:endParaRPr lang="en-US"/>
          </a:p>
        </p:txBody>
      </p:sp>
    </p:spTree>
    <p:extLst>
      <p:ext uri="{BB962C8B-B14F-4D97-AF65-F5344CB8AC3E}">
        <p14:creationId xmlns:p14="http://schemas.microsoft.com/office/powerpoint/2010/main" val="20575620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Unconventional – QE.</a:t>
            </a:r>
          </a:p>
          <a:p>
            <a:r>
              <a:rPr lang="en-US" sz="1600"/>
              <a:t>Don’t want to go into gory detail about the various things the Fed bought.</a:t>
            </a:r>
          </a:p>
          <a:p>
            <a:r>
              <a:rPr lang="en-US" sz="1600"/>
              <a:t>MBS.</a:t>
            </a:r>
          </a:p>
          <a:p>
            <a:r>
              <a:rPr lang="en-US" sz="1600"/>
              <a:t>CP.</a:t>
            </a:r>
          </a:p>
        </p:txBody>
      </p:sp>
      <p:sp>
        <p:nvSpPr>
          <p:cNvPr id="4" name="Slide Number Placeholder 3"/>
          <p:cNvSpPr>
            <a:spLocks noGrp="1"/>
          </p:cNvSpPr>
          <p:nvPr>
            <p:ph type="sldNum" sz="quarter" idx="10"/>
          </p:nvPr>
        </p:nvSpPr>
        <p:spPr/>
        <p:txBody>
          <a:bodyPr/>
          <a:lstStyle/>
          <a:p>
            <a:fld id="{D3291083-C2A9-40DF-A677-C5772AEAFE49}" type="slidenum">
              <a:rPr lang="en-US" smtClean="0"/>
              <a:pPr/>
              <a:t>73</a:t>
            </a:fld>
            <a:endParaRPr lang="en-US"/>
          </a:p>
        </p:txBody>
      </p:sp>
    </p:spTree>
    <p:extLst>
      <p:ext uri="{BB962C8B-B14F-4D97-AF65-F5344CB8AC3E}">
        <p14:creationId xmlns:p14="http://schemas.microsoft.com/office/powerpoint/2010/main" val="19789997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pPr marL="365760" indent="-365760">
              <a:spcBef>
                <a:spcPts val="1800"/>
              </a:spcBef>
              <a:buClr>
                <a:srgbClr val="003399"/>
              </a:buClr>
            </a:pPr>
            <a:r>
              <a:rPr lang="en-US" sz="1600">
                <a:solidFill>
                  <a:srgbClr val="CC0000"/>
                </a:solidFill>
                <a:latin typeface="Times New Roman" panose="02020603050405020304" pitchFamily="18" charset="0"/>
                <a:cs typeface="Times New Roman" panose="02020603050405020304" pitchFamily="18" charset="0"/>
              </a:rPr>
              <a:t>They also took some unconventional monetary policy actions.</a:t>
            </a:r>
          </a:p>
          <a:p>
            <a:pPr marL="365760" indent="-365760">
              <a:buClr>
                <a:srgbClr val="003399"/>
              </a:buClr>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Quantitative easing to lower longer-term interest rates, particularly mortgage rates.</a:t>
            </a:r>
          </a:p>
          <a:p>
            <a:pPr marL="365760" indent="-365760">
              <a:buClr>
                <a:srgbClr val="003399"/>
              </a:buClr>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Forward guidance to convince people that interest rates will stay low for a long time. This can also help lower longer-term interest rates.</a:t>
            </a:r>
          </a:p>
          <a:p>
            <a:pPr>
              <a:buClr>
                <a:srgbClr val="003399"/>
              </a:buClr>
            </a:pPr>
            <a:endParaRPr lang="en-US" sz="1600">
              <a:latin typeface="Times New Roman" panose="02020603050405020304" pitchFamily="18" charset="0"/>
              <a:cs typeface="Times New Roman" panose="02020603050405020304" pitchFamily="18" charset="0"/>
            </a:endParaRPr>
          </a:p>
          <a:p>
            <a:pPr>
              <a:buClr>
                <a:srgbClr val="003399"/>
              </a:buClr>
            </a:pPr>
            <a:r>
              <a:rPr lang="en-US" sz="1600">
                <a:solidFill>
                  <a:srgbClr val="CC0000"/>
                </a:solidFill>
                <a:latin typeface="Times New Roman" panose="02020603050405020304" pitchFamily="18" charset="0"/>
                <a:cs typeface="Times New Roman" panose="02020603050405020304" pitchFamily="18" charset="0"/>
              </a:rPr>
              <a:t>Most economists think that monetary policy has definitely helped stabilize the economy and the financial system.</a:t>
            </a:r>
          </a:p>
          <a:p>
            <a:pPr marL="285750" indent="-285750">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Prevented the recession from getting even worse than it already was.</a:t>
            </a:r>
          </a:p>
          <a:p>
            <a:pPr>
              <a:buClr>
                <a:srgbClr val="003399"/>
              </a:buClr>
            </a:pPr>
            <a:endParaRPr lang="en-US" sz="16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3291083-C2A9-40DF-A677-C5772AEAFE49}" type="slidenum">
              <a:rPr lang="en-US" smtClean="0"/>
              <a:pPr/>
              <a:t>74</a:t>
            </a:fld>
            <a:endParaRPr lang="en-US"/>
          </a:p>
        </p:txBody>
      </p:sp>
    </p:spTree>
    <p:extLst>
      <p:ext uri="{BB962C8B-B14F-4D97-AF65-F5344CB8AC3E}">
        <p14:creationId xmlns:p14="http://schemas.microsoft.com/office/powerpoint/2010/main" val="311402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Similar maturities.</a:t>
            </a:r>
          </a:p>
          <a:p>
            <a:r>
              <a:rPr lang="en-US" sz="1600"/>
              <a:t>But different riskiness.</a:t>
            </a:r>
          </a:p>
          <a:p>
            <a:r>
              <a:rPr lang="en-US" sz="1600"/>
              <a:t>I. rate on riskier = higher.</a:t>
            </a:r>
          </a:p>
          <a:p>
            <a:r>
              <a:rPr lang="en-US" sz="1600"/>
              <a:t>Generally move together (highlight).</a:t>
            </a:r>
          </a:p>
          <a:p>
            <a:r>
              <a:rPr lang="en-US" sz="1600"/>
              <a:t>But, not always (highlight).</a:t>
            </a:r>
          </a:p>
        </p:txBody>
      </p:sp>
      <p:sp>
        <p:nvSpPr>
          <p:cNvPr id="4" name="Slide Number Placeholder 3"/>
          <p:cNvSpPr>
            <a:spLocks noGrp="1"/>
          </p:cNvSpPr>
          <p:nvPr>
            <p:ph type="sldNum" sz="quarter" idx="10"/>
          </p:nvPr>
        </p:nvSpPr>
        <p:spPr/>
        <p:txBody>
          <a:bodyPr/>
          <a:lstStyle/>
          <a:p>
            <a:fld id="{D3291083-C2A9-40DF-A677-C5772AEAFE49}" type="slidenum">
              <a:rPr lang="en-US" smtClean="0"/>
              <a:pPr/>
              <a:t>7</a:t>
            </a:fld>
            <a:endParaRPr lang="en-US"/>
          </a:p>
        </p:txBody>
      </p:sp>
    </p:spTree>
    <p:extLst>
      <p:ext uri="{BB962C8B-B14F-4D97-AF65-F5344CB8AC3E}">
        <p14:creationId xmlns:p14="http://schemas.microsoft.com/office/powerpoint/2010/main" val="664112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a:p>
        </p:txBody>
      </p:sp>
      <p:sp>
        <p:nvSpPr>
          <p:cNvPr id="4" name="Slide Number Placeholder 3"/>
          <p:cNvSpPr>
            <a:spLocks noGrp="1"/>
          </p:cNvSpPr>
          <p:nvPr>
            <p:ph type="sldNum" sz="quarter" idx="10"/>
          </p:nvPr>
        </p:nvSpPr>
        <p:spPr/>
        <p:txBody>
          <a:bodyPr/>
          <a:lstStyle/>
          <a:p>
            <a:fld id="{D3291083-C2A9-40DF-A677-C5772AEAFE49}" type="slidenum">
              <a:rPr lang="en-US" smtClean="0"/>
              <a:pPr/>
              <a:t>75</a:t>
            </a:fld>
            <a:endParaRPr lang="en-US"/>
          </a:p>
        </p:txBody>
      </p:sp>
    </p:spTree>
    <p:extLst>
      <p:ext uri="{BB962C8B-B14F-4D97-AF65-F5344CB8AC3E}">
        <p14:creationId xmlns:p14="http://schemas.microsoft.com/office/powerpoint/2010/main" val="24061970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pPr marL="365760" indent="-365760">
              <a:spcBef>
                <a:spcPts val="1800"/>
              </a:spcBef>
              <a:buClr>
                <a:srgbClr val="003399"/>
              </a:buClr>
            </a:pPr>
            <a:r>
              <a:rPr lang="en-US" sz="1600">
                <a:solidFill>
                  <a:srgbClr val="CC0000"/>
                </a:solidFill>
                <a:latin typeface="Times New Roman" panose="02020603050405020304" pitchFamily="18" charset="0"/>
                <a:cs typeface="Times New Roman" panose="02020603050405020304" pitchFamily="18" charset="0"/>
              </a:rPr>
              <a:t>They also took some unconventional monetary policy actions.</a:t>
            </a:r>
          </a:p>
          <a:p>
            <a:pPr marL="365760" indent="-365760">
              <a:buClr>
                <a:srgbClr val="003399"/>
              </a:buClr>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Quantitative easing to lower longer-term interest rates, particularly mortgage rates.</a:t>
            </a:r>
          </a:p>
          <a:p>
            <a:pPr marL="365760" indent="-365760">
              <a:buClr>
                <a:srgbClr val="003399"/>
              </a:buClr>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Forward guidance to convince people that interest rates will stay low for a long time. This can also help lower longer-term interest rates.</a:t>
            </a:r>
          </a:p>
          <a:p>
            <a:pPr>
              <a:buClr>
                <a:srgbClr val="003399"/>
              </a:buClr>
            </a:pPr>
            <a:endParaRPr lang="en-US" sz="1600">
              <a:latin typeface="Times New Roman" panose="02020603050405020304" pitchFamily="18" charset="0"/>
              <a:cs typeface="Times New Roman" panose="02020603050405020304" pitchFamily="18" charset="0"/>
            </a:endParaRPr>
          </a:p>
          <a:p>
            <a:pPr>
              <a:buClr>
                <a:srgbClr val="003399"/>
              </a:buClr>
            </a:pPr>
            <a:r>
              <a:rPr lang="en-US" sz="1600">
                <a:solidFill>
                  <a:srgbClr val="CC0000"/>
                </a:solidFill>
                <a:latin typeface="Times New Roman" panose="02020603050405020304" pitchFamily="18" charset="0"/>
                <a:cs typeface="Times New Roman" panose="02020603050405020304" pitchFamily="18" charset="0"/>
              </a:rPr>
              <a:t>Most economists think that monetary policy has definitely helped stabilize the economy and the financial system.</a:t>
            </a:r>
          </a:p>
          <a:p>
            <a:pPr marL="285750" indent="-285750">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Prevented the recession from getting even worse than it already was.</a:t>
            </a:r>
          </a:p>
          <a:p>
            <a:pPr>
              <a:buClr>
                <a:srgbClr val="003399"/>
              </a:buClr>
            </a:pPr>
            <a:endParaRPr lang="en-US" sz="16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3291083-C2A9-40DF-A677-C5772AEAFE49}" type="slidenum">
              <a:rPr lang="en-US" smtClean="0"/>
              <a:pPr/>
              <a:t>76</a:t>
            </a:fld>
            <a:endParaRPr lang="en-US"/>
          </a:p>
        </p:txBody>
      </p:sp>
    </p:spTree>
    <p:extLst>
      <p:ext uri="{BB962C8B-B14F-4D97-AF65-F5344CB8AC3E}">
        <p14:creationId xmlns:p14="http://schemas.microsoft.com/office/powerpoint/2010/main" val="38115639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77</a:t>
            </a:fld>
            <a:endParaRPr lang="en-US"/>
          </a:p>
        </p:txBody>
      </p:sp>
    </p:spTree>
    <p:extLst>
      <p:ext uri="{BB962C8B-B14F-4D97-AF65-F5344CB8AC3E}">
        <p14:creationId xmlns:p14="http://schemas.microsoft.com/office/powerpoint/2010/main" val="315191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8</a:t>
            </a:fld>
            <a:endParaRPr lang="en-US" dirty="0"/>
          </a:p>
        </p:txBody>
      </p:sp>
    </p:spTree>
    <p:extLst>
      <p:ext uri="{BB962C8B-B14F-4D97-AF65-F5344CB8AC3E}">
        <p14:creationId xmlns:p14="http://schemas.microsoft.com/office/powerpoint/2010/main" val="1954852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a:p>
        </p:txBody>
      </p:sp>
      <p:sp>
        <p:nvSpPr>
          <p:cNvPr id="4" name="Slide Number Placeholder 3"/>
          <p:cNvSpPr>
            <a:spLocks noGrp="1"/>
          </p:cNvSpPr>
          <p:nvPr>
            <p:ph type="sldNum" sz="quarter" idx="10"/>
          </p:nvPr>
        </p:nvSpPr>
        <p:spPr/>
        <p:txBody>
          <a:bodyPr/>
          <a:lstStyle/>
          <a:p>
            <a:fld id="{D3291083-C2A9-40DF-A677-C5772AEAFE49}" type="slidenum">
              <a:rPr lang="en-US" smtClean="0"/>
              <a:pPr/>
              <a:t>9</a:t>
            </a:fld>
            <a:endParaRPr lang="en-US"/>
          </a:p>
        </p:txBody>
      </p:sp>
    </p:spTree>
    <p:extLst>
      <p:ext uri="{BB962C8B-B14F-4D97-AF65-F5344CB8AC3E}">
        <p14:creationId xmlns:p14="http://schemas.microsoft.com/office/powerpoint/2010/main" val="423689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CD1625-AA3B-46DA-BA66-9D7F7C02BD33}" type="datetimeFigureOut">
              <a:rPr lang="en-US" smtClean="0"/>
              <a:pPr/>
              <a:t>11/25/24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1625-AA3B-46DA-BA66-9D7F7C02BD33}" type="datetimeFigureOut">
              <a:rPr lang="en-US" smtClean="0"/>
              <a:pPr/>
              <a:t>11/25/24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D1625-AA3B-46DA-BA66-9D7F7C02BD33}" type="datetimeFigureOut">
              <a:rPr lang="en-US" smtClean="0"/>
              <a:pPr/>
              <a:t>11/25/24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CD1625-AA3B-46DA-BA66-9D7F7C02BD33}" type="datetimeFigureOut">
              <a:rPr lang="en-US" smtClean="0"/>
              <a:pPr/>
              <a:t>11/25/24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D1625-AA3B-46DA-BA66-9D7F7C02BD33}" type="datetimeFigureOut">
              <a:rPr lang="en-US" smtClean="0"/>
              <a:pPr/>
              <a:t>11/25/24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1625-AA3B-46DA-BA66-9D7F7C02BD33}" type="datetimeFigureOut">
              <a:rPr lang="en-US" smtClean="0"/>
              <a:pPr/>
              <a:t>11/25/24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11/25/24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11/25/24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D1625-AA3B-46DA-BA66-9D7F7C02BD33}" type="datetimeFigureOut">
              <a:rPr lang="en-US" smtClean="0"/>
              <a:pPr/>
              <a:t>11/25/24</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A058D-C55E-4EC3-9ACB-26470E640C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Diamond%E2%80%93Dybvig_mode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red.stlouisfed.org/graph/?g=1ArY9"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hyperlink" Target="https://fred.stlouisfed.org/graph/?g=1BJud"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red.stlouisfed.org/graph/?g=129iH"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fred.stlouisfed.org/graph/?g=1yAv6"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fred.stlouisfed.org/graph/?g=1ArY9"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fred.stlouisfed.org/graph/?g=1ArY9"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econreview.com/"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fred.stlouisfed.org/graph/?g=1ArY9"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fred.stlouisfed.org/graph/?g=12qT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fred.stlouisfed.org/graph/?g=1BJB1"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3.xml.rels><?xml version="1.0" encoding="UTF-8" standalone="yes"?>
<Relationships xmlns="http://schemas.openxmlformats.org/package/2006/relationships"><Relationship Id="rId3" Type="http://schemas.openxmlformats.org/officeDocument/2006/relationships/hyperlink" Target="https://www.clevelandfed.org/our-research/indicators-and-data/credit-easing.aspx"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fred.stlouisfed.org/graph/?g=1bfeO"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core-econ.org/the-economy/book/text/0-3-contents.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red.stlouisfed.org/graph/?g=1bfeO"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905003"/>
            <a:ext cx="7863840" cy="1523999"/>
          </a:xfrm>
        </p:spPr>
        <p:txBody>
          <a:bodyPr>
            <a:normAutofit/>
          </a:bodyPr>
          <a:lstStyle/>
          <a:p>
            <a:r>
              <a:rPr lang="en-US" sz="4000" cap="small" dirty="0">
                <a:solidFill>
                  <a:srgbClr val="003399"/>
                </a:solidFill>
              </a:rPr>
              <a:t>Lecture 18</a:t>
            </a:r>
            <a:br>
              <a:rPr lang="en-US" sz="4000" dirty="0"/>
            </a:br>
            <a:r>
              <a:rPr lang="en-US" sz="3400" dirty="0"/>
              <a:t>Monetary Policy</a:t>
            </a:r>
          </a:p>
        </p:txBody>
      </p:sp>
      <p:pic>
        <p:nvPicPr>
          <p:cNvPr id="4" name="Picture 3"/>
          <p:cNvPicPr>
            <a:picLocks noChangeAspect="1"/>
          </p:cNvPicPr>
          <p:nvPr/>
        </p:nvPicPr>
        <p:blipFill>
          <a:blip r:embed="rId3" cstate="print"/>
          <a:srcRect/>
          <a:stretch>
            <a:fillRect/>
          </a:stretch>
        </p:blipFill>
        <p:spPr bwMode="auto">
          <a:xfrm>
            <a:off x="1066801" y="4114800"/>
            <a:ext cx="1282763" cy="1282762"/>
          </a:xfrm>
          <a:prstGeom prst="rect">
            <a:avLst/>
          </a:prstGeom>
          <a:noFill/>
          <a:ln w="9525">
            <a:noFill/>
            <a:miter lim="800000"/>
            <a:headEnd/>
            <a:tailEnd/>
          </a:ln>
        </p:spPr>
      </p:pic>
      <p:sp>
        <p:nvSpPr>
          <p:cNvPr id="6" name="Title 1"/>
          <p:cNvSpPr txBox="1">
            <a:spLocks/>
          </p:cNvSpPr>
          <p:nvPr/>
        </p:nvSpPr>
        <p:spPr>
          <a:xfrm>
            <a:off x="640080" y="411480"/>
            <a:ext cx="7863840" cy="762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j-lt"/>
                <a:ea typeface="+mj-ea"/>
                <a:cs typeface="+mj-cs"/>
              </a:rPr>
              <a:t>Economics</a:t>
            </a:r>
            <a:r>
              <a:rPr kumimoji="0" lang="en-US" b="0" i="0" u="none" strike="noStrike" kern="1200" cap="none" spc="0" normalizeH="0" noProof="0" dirty="0">
                <a:ln>
                  <a:noFill/>
                </a:ln>
                <a:solidFill>
                  <a:schemeClr val="tx1"/>
                </a:solidFill>
                <a:effectLst/>
                <a:uLnTx/>
                <a:uFillTx/>
                <a:latin typeface="+mj-lt"/>
                <a:ea typeface="+mj-ea"/>
                <a:cs typeface="+mj-cs"/>
              </a:rPr>
              <a:t> 2                                                                                                Emmanuel </a:t>
            </a:r>
            <a:r>
              <a:rPr kumimoji="0" lang="en-US" b="0" i="0" u="none" strike="noStrike" kern="1200" cap="none" spc="0" normalizeH="0" noProof="0" dirty="0" err="1">
                <a:ln>
                  <a:noFill/>
                </a:ln>
                <a:solidFill>
                  <a:schemeClr val="tx1"/>
                </a:solidFill>
                <a:effectLst/>
                <a:uLnTx/>
                <a:uFillTx/>
                <a:latin typeface="+mj-lt"/>
                <a:ea typeface="+mj-ea"/>
                <a:cs typeface="+mj-cs"/>
              </a:rPr>
              <a:t>Saez</a:t>
            </a:r>
            <a:endParaRPr kumimoji="0" lang="en-US" b="0" i="0" u="none" strike="noStrike" kern="1200" cap="none" spc="0" normalizeH="0" noProof="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a:latin typeface="+mj-lt"/>
                <a:ea typeface="+mj-ea"/>
                <a:cs typeface="+mj-cs"/>
              </a:rPr>
              <a:t>Fall 2024</a:t>
            </a:r>
            <a:endParaRPr kumimoji="0" lang="en-US" b="0" i="0" u="none" strike="noStrike" kern="1200" cap="none" spc="0" normalizeH="0" baseline="0" noProof="0">
              <a:ln>
                <a:noFill/>
              </a:ln>
              <a:solidFill>
                <a:schemeClr val="tx1"/>
              </a:solidFill>
              <a:effectLst/>
              <a:uLnTx/>
              <a:uFillTx/>
              <a:latin typeface="+mj-lt"/>
              <a:ea typeface="+mj-ea"/>
              <a:cs typeface="+mj-cs"/>
            </a:endParaRPr>
          </a:p>
        </p:txBody>
      </p:sp>
      <p:sp>
        <p:nvSpPr>
          <p:cNvPr id="7" name="Subtitle 6">
            <a:extLst>
              <a:ext uri="{FF2B5EF4-FFF2-40B4-BE49-F238E27FC236}">
                <a16:creationId xmlns:a16="http://schemas.microsoft.com/office/drawing/2014/main" id="{6D342DA6-DA44-1488-C93C-7C8505EA2DB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313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76200"/>
            <a:ext cx="8458200" cy="61722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Bonds with Different Maturities</a:t>
            </a:r>
          </a:p>
          <a:p>
            <a:pPr marL="0" indent="0">
              <a:spcBef>
                <a:spcPts val="2400"/>
              </a:spcBef>
              <a:buClr>
                <a:srgbClr val="003399"/>
              </a:buClr>
              <a:buNone/>
            </a:pPr>
            <a:r>
              <a:rPr lang="en-US" sz="2800" dirty="0"/>
              <a:t>1) You save $1 in a 1-year Treasury bond with annual interest i</a:t>
            </a:r>
            <a:r>
              <a:rPr lang="en-US" sz="2800" baseline="-25000" dirty="0"/>
              <a:t>1</a:t>
            </a:r>
            <a:r>
              <a:rPr lang="en-US" sz="2800" dirty="0"/>
              <a:t>. After 1 year, you get $1+i</a:t>
            </a:r>
            <a:r>
              <a:rPr lang="en-US" sz="2800" baseline="-25000" dirty="0"/>
              <a:t>1</a:t>
            </a:r>
            <a:endParaRPr lang="en-US" sz="2800" dirty="0"/>
          </a:p>
          <a:p>
            <a:pPr marL="0" indent="0">
              <a:spcBef>
                <a:spcPts val="2400"/>
              </a:spcBef>
              <a:buClr>
                <a:srgbClr val="003399"/>
              </a:buClr>
              <a:buNone/>
            </a:pPr>
            <a:r>
              <a:rPr lang="en-US" sz="2800" dirty="0"/>
              <a:t>Suppose you re-save in a 1-year Treasury bond next year that will pay interest i</a:t>
            </a:r>
            <a:r>
              <a:rPr lang="en-US" sz="2800" baseline="-25000" dirty="0"/>
              <a:t>1n</a:t>
            </a:r>
            <a:r>
              <a:rPr lang="en-US" sz="2800" dirty="0"/>
              <a:t> where n denotes “next year”. </a:t>
            </a:r>
          </a:p>
          <a:p>
            <a:pPr marL="0" indent="0">
              <a:spcBef>
                <a:spcPts val="2400"/>
              </a:spcBef>
              <a:buClr>
                <a:srgbClr val="003399"/>
              </a:buClr>
              <a:buNone/>
            </a:pPr>
            <a:r>
              <a:rPr lang="en-US" sz="2800" dirty="0"/>
              <a:t>You get (1+i</a:t>
            </a:r>
            <a:r>
              <a:rPr lang="en-US" sz="2800" baseline="-25000" dirty="0"/>
              <a:t>1</a:t>
            </a:r>
            <a:r>
              <a:rPr lang="en-US" sz="2800" dirty="0"/>
              <a:t>)(1+i</a:t>
            </a:r>
            <a:r>
              <a:rPr lang="en-US" sz="2800" baseline="-25000" dirty="0"/>
              <a:t>1n</a:t>
            </a:r>
            <a:r>
              <a:rPr lang="en-US" sz="2800" dirty="0"/>
              <a:t>)≈1+i</a:t>
            </a:r>
            <a:r>
              <a:rPr lang="en-US" sz="2800" baseline="-25000" dirty="0"/>
              <a:t>1</a:t>
            </a:r>
            <a:r>
              <a:rPr lang="en-US" sz="2800" dirty="0"/>
              <a:t>+i</a:t>
            </a:r>
            <a:r>
              <a:rPr lang="en-US" sz="2800" baseline="-25000" dirty="0"/>
              <a:t>1n</a:t>
            </a:r>
            <a:endParaRPr lang="en-US" sz="2800" dirty="0"/>
          </a:p>
          <a:p>
            <a:pPr marL="0" indent="0">
              <a:spcBef>
                <a:spcPts val="2400"/>
              </a:spcBef>
              <a:buClr>
                <a:srgbClr val="003399"/>
              </a:buClr>
              <a:buNone/>
            </a:pPr>
            <a:r>
              <a:rPr lang="en-US" sz="2800" dirty="0"/>
              <a:t>2) You save $1 in 2-year Treasury bond with annual interest i</a:t>
            </a:r>
            <a:r>
              <a:rPr lang="en-US" sz="2800" baseline="-25000" dirty="0"/>
              <a:t>2</a:t>
            </a:r>
            <a:r>
              <a:rPr lang="en-US" sz="2800" dirty="0"/>
              <a:t>. After 2 years, you get ≈ $1+2i</a:t>
            </a:r>
            <a:r>
              <a:rPr lang="en-US" sz="2800" baseline="-25000" dirty="0"/>
              <a:t>2</a:t>
            </a:r>
          </a:p>
          <a:p>
            <a:pPr marL="0" indent="0">
              <a:spcBef>
                <a:spcPts val="2400"/>
              </a:spcBef>
              <a:buClr>
                <a:srgbClr val="003399"/>
              </a:buClr>
              <a:buNone/>
            </a:pPr>
            <a:r>
              <a:rPr lang="en-US" sz="2800" dirty="0"/>
              <a:t>You are indifferent between the 2 options if i</a:t>
            </a:r>
            <a:r>
              <a:rPr lang="en-US" sz="2800" baseline="-25000" dirty="0"/>
              <a:t>2</a:t>
            </a:r>
            <a:r>
              <a:rPr lang="en-US" sz="2800" dirty="0"/>
              <a:t> = (i</a:t>
            </a:r>
            <a:r>
              <a:rPr lang="en-US" sz="2800" baseline="-25000" dirty="0"/>
              <a:t>1</a:t>
            </a:r>
            <a:r>
              <a:rPr lang="en-US" sz="2800" dirty="0"/>
              <a:t>+i</a:t>
            </a:r>
            <a:r>
              <a:rPr lang="en-US" sz="2800" baseline="-25000" dirty="0"/>
              <a:t>1n</a:t>
            </a:r>
            <a:r>
              <a:rPr lang="en-US" sz="2800" dirty="0"/>
              <a:t>)/2 </a:t>
            </a:r>
          </a:p>
          <a:p>
            <a:pPr marL="0" indent="0">
              <a:spcBef>
                <a:spcPts val="2400"/>
              </a:spcBef>
              <a:buClr>
                <a:srgbClr val="003399"/>
              </a:buClr>
              <a:buNone/>
            </a:pPr>
            <a:r>
              <a:rPr lang="en-US" sz="2800" dirty="0"/>
              <a:t>i</a:t>
            </a:r>
            <a:r>
              <a:rPr lang="en-US" sz="2800" baseline="-25000" dirty="0"/>
              <a:t>1</a:t>
            </a:r>
            <a:r>
              <a:rPr lang="en-US" sz="2800" dirty="0"/>
              <a:t> and i</a:t>
            </a:r>
            <a:r>
              <a:rPr lang="en-US" sz="2800" baseline="-25000" dirty="0"/>
              <a:t>2</a:t>
            </a:r>
            <a:r>
              <a:rPr lang="en-US" sz="2800" dirty="0"/>
              <a:t> today tell us what the market expects for i</a:t>
            </a:r>
            <a:r>
              <a:rPr lang="en-US" sz="2800" baseline="-25000" dirty="0"/>
              <a:t>1n</a:t>
            </a:r>
          </a:p>
          <a:p>
            <a:pPr marL="0" indent="0">
              <a:spcBef>
                <a:spcPts val="2400"/>
              </a:spcBef>
              <a:buClr>
                <a:srgbClr val="003399"/>
              </a:buClr>
              <a:buNone/>
            </a:pPr>
            <a:endParaRPr lang="en-US" sz="2800" dirty="0"/>
          </a:p>
          <a:p>
            <a:pPr marL="0" indent="0">
              <a:spcBef>
                <a:spcPts val="2400"/>
              </a:spcBef>
              <a:buClr>
                <a:srgbClr val="003399"/>
              </a:buClr>
              <a:buNone/>
            </a:pPr>
            <a:endParaRPr lang="en-US" sz="2400" dirty="0"/>
          </a:p>
        </p:txBody>
      </p:sp>
    </p:spTree>
    <p:extLst>
      <p:ext uri="{BB962C8B-B14F-4D97-AF65-F5344CB8AC3E}">
        <p14:creationId xmlns:p14="http://schemas.microsoft.com/office/powerpoint/2010/main" val="178137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76200"/>
            <a:ext cx="7894320" cy="64008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1800"/>
              </a:spcBef>
              <a:buClr>
                <a:srgbClr val="0000FF"/>
              </a:buClr>
              <a:buNone/>
            </a:pPr>
            <a:r>
              <a:rPr lang="en-US" sz="2800" dirty="0"/>
              <a:t>3-year Treasury bonds currently pay annual interest 4% but 1-year Treasury bonds pay 4.5%. This means that:</a:t>
            </a:r>
          </a:p>
          <a:p>
            <a:pPr marL="365760" indent="-365760">
              <a:spcBef>
                <a:spcPts val="2400"/>
              </a:spcBef>
              <a:buClr>
                <a:srgbClr val="003399"/>
              </a:buClr>
            </a:pPr>
            <a:r>
              <a:rPr lang="en-US" sz="2800" dirty="0"/>
              <a:t>A. The market expects interest on 1-year treasury bonds to increase in the next two years</a:t>
            </a:r>
          </a:p>
          <a:p>
            <a:pPr marL="365760" indent="-365760">
              <a:spcBef>
                <a:spcPts val="2400"/>
              </a:spcBef>
              <a:buClr>
                <a:srgbClr val="003399"/>
              </a:buClr>
            </a:pPr>
            <a:r>
              <a:rPr lang="en-US" sz="2800" dirty="0"/>
              <a:t>B. The market expects interest on 1-year treasury bonds to decrease in the next two years </a:t>
            </a:r>
          </a:p>
          <a:p>
            <a:pPr marL="365760" indent="-365760">
              <a:spcBef>
                <a:spcPts val="2400"/>
              </a:spcBef>
              <a:buClr>
                <a:srgbClr val="003399"/>
              </a:buClr>
            </a:pPr>
            <a:r>
              <a:rPr lang="en-US" sz="2800" dirty="0"/>
              <a:t>C. The market expects interest on 1-year treasury bonds to stay the same in the next two years </a:t>
            </a:r>
          </a:p>
          <a:p>
            <a:pPr marL="365760" indent="-365760">
              <a:spcBef>
                <a:spcPts val="2400"/>
              </a:spcBef>
              <a:buClr>
                <a:srgbClr val="003399"/>
              </a:buClr>
            </a:pPr>
            <a:r>
              <a:rPr lang="en-US" sz="2800" dirty="0"/>
              <a:t>D. None of the above necessarily</a:t>
            </a:r>
          </a:p>
        </p:txBody>
      </p:sp>
    </p:spTree>
    <p:extLst>
      <p:ext uri="{BB962C8B-B14F-4D97-AF65-F5344CB8AC3E}">
        <p14:creationId xmlns:p14="http://schemas.microsoft.com/office/powerpoint/2010/main" val="65989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
            <a:ext cx="8382000" cy="6248400"/>
          </a:xfrm>
          <a:noFill/>
        </p:spPr>
        <p:txBody>
          <a:bodyPr tIns="0" bIns="0">
            <a:noAutofit/>
          </a:bodyPr>
          <a:lstStyle/>
          <a:p>
            <a:pPr marL="0" indent="0" algn="ctr">
              <a:spcBef>
                <a:spcPts val="1800"/>
              </a:spcBef>
              <a:buClr>
                <a:srgbClr val="0000FF"/>
              </a:buClr>
              <a:buNone/>
            </a:pPr>
            <a:r>
              <a:rPr lang="en-US" sz="3100" dirty="0">
                <a:solidFill>
                  <a:srgbClr val="003399"/>
                </a:solidFill>
              </a:rPr>
              <a:t>Money</a:t>
            </a:r>
          </a:p>
          <a:p>
            <a:pPr marL="365760" indent="-365760">
              <a:spcBef>
                <a:spcPts val="2400"/>
              </a:spcBef>
              <a:buClr>
                <a:srgbClr val="003399"/>
              </a:buClr>
            </a:pPr>
            <a:r>
              <a:rPr lang="en-US" sz="2600" dirty="0"/>
              <a:t>Money is an asset that has 3 characteristics:</a:t>
            </a:r>
          </a:p>
          <a:p>
            <a:pPr marL="765810" lvl="1" indent="-365760">
              <a:spcBef>
                <a:spcPts val="2400"/>
              </a:spcBef>
              <a:buClr>
                <a:srgbClr val="003399"/>
              </a:buClr>
            </a:pPr>
            <a:r>
              <a:rPr lang="en-US" sz="2300" dirty="0"/>
              <a:t>Medium of exchange (=can be used to make purchases)</a:t>
            </a:r>
          </a:p>
          <a:p>
            <a:pPr marL="765810" lvl="1" indent="-365760">
              <a:spcBef>
                <a:spcPts val="2400"/>
              </a:spcBef>
              <a:buClr>
                <a:srgbClr val="003399"/>
              </a:buClr>
            </a:pPr>
            <a:r>
              <a:rPr lang="en-US" sz="2300" dirty="0"/>
              <a:t>Unit of account (=all prices are quoted in the money unit)</a:t>
            </a:r>
          </a:p>
          <a:p>
            <a:pPr marL="765810" lvl="1" indent="-365760">
              <a:spcBef>
                <a:spcPts val="2400"/>
              </a:spcBef>
              <a:buClr>
                <a:srgbClr val="003399"/>
              </a:buClr>
            </a:pPr>
            <a:r>
              <a:rPr lang="en-US" sz="2300" dirty="0"/>
              <a:t>Store of value (=wealth can be held in the form of money)</a:t>
            </a:r>
          </a:p>
          <a:p>
            <a:pPr marL="365760" indent="-365760">
              <a:spcBef>
                <a:spcPts val="2400"/>
              </a:spcBef>
              <a:buClr>
                <a:srgbClr val="003399"/>
              </a:buClr>
            </a:pPr>
            <a:r>
              <a:rPr lang="en-US" sz="2600" dirty="0"/>
              <a:t>Historically: money was precious metals (gold and silver coins and ingots).  </a:t>
            </a:r>
          </a:p>
          <a:p>
            <a:pPr marL="365760" indent="-365760">
              <a:spcBef>
                <a:spcPts val="1800"/>
              </a:spcBef>
              <a:buClr>
                <a:srgbClr val="003399"/>
              </a:buClr>
            </a:pPr>
            <a:r>
              <a:rPr lang="en-US" sz="2600" dirty="0"/>
              <a:t>Today: money is currency=cash (coins, paper bills)+ balances in checking accounts. Money typically does not pay interest but can be used for purchases</a:t>
            </a:r>
          </a:p>
          <a:p>
            <a:pPr marL="765810" lvl="1" indent="-365760">
              <a:spcBef>
                <a:spcPts val="1800"/>
              </a:spcBef>
              <a:buClr>
                <a:srgbClr val="003399"/>
              </a:buClr>
            </a:pPr>
            <a:r>
              <a:rPr lang="en-US" sz="2300" dirty="0"/>
              <a:t>M0=cash ($2 trillion), M1=M0+checking accounts ($5T), M2=M1+savings accounts ($15T) </a:t>
            </a:r>
          </a:p>
          <a:p>
            <a:pPr marL="0" indent="0">
              <a:spcBef>
                <a:spcPts val="1800"/>
              </a:spcBef>
              <a:buClr>
                <a:srgbClr val="003399"/>
              </a:buClr>
              <a:buNone/>
            </a:pPr>
            <a:endParaRPr lang="en-US" sz="2700" dirty="0"/>
          </a:p>
          <a:p>
            <a:pPr marL="365760" indent="-365760">
              <a:spcBef>
                <a:spcPts val="1800"/>
              </a:spcBef>
              <a:buClr>
                <a:srgbClr val="003399"/>
              </a:buClr>
            </a:pPr>
            <a:endParaRPr lang="en-US" sz="2700" dirty="0">
              <a:solidFill>
                <a:srgbClr val="CC0000"/>
              </a:solidFill>
            </a:endParaRPr>
          </a:p>
        </p:txBody>
      </p:sp>
    </p:spTree>
    <p:extLst>
      <p:ext uri="{BB962C8B-B14F-4D97-AF65-F5344CB8AC3E}">
        <p14:creationId xmlns:p14="http://schemas.microsoft.com/office/powerpoint/2010/main" val="386444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1800"/>
              </a:spcBef>
              <a:buClr>
                <a:srgbClr val="0000FF"/>
              </a:buClr>
              <a:buNone/>
            </a:pPr>
            <a:r>
              <a:rPr lang="en-US" sz="2800" dirty="0"/>
              <a:t>How many of the money characteristics (medium of exchange, unit of account, store of value) does the crypto currency bitcoin have?</a:t>
            </a:r>
          </a:p>
          <a:p>
            <a:pPr marL="365760" indent="-365760">
              <a:spcBef>
                <a:spcPts val="2400"/>
              </a:spcBef>
              <a:buClr>
                <a:srgbClr val="003399"/>
              </a:buClr>
            </a:pPr>
            <a:r>
              <a:rPr lang="en-US" sz="2800" dirty="0"/>
              <a:t>A. 0</a:t>
            </a:r>
          </a:p>
          <a:p>
            <a:pPr marL="365760" indent="-365760">
              <a:spcBef>
                <a:spcPts val="2400"/>
              </a:spcBef>
              <a:buClr>
                <a:srgbClr val="003399"/>
              </a:buClr>
            </a:pPr>
            <a:r>
              <a:rPr lang="en-US" sz="2800" dirty="0"/>
              <a:t>B. 1</a:t>
            </a:r>
          </a:p>
          <a:p>
            <a:pPr marL="365760" indent="-365760">
              <a:spcBef>
                <a:spcPts val="2400"/>
              </a:spcBef>
              <a:buClr>
                <a:srgbClr val="003399"/>
              </a:buClr>
            </a:pPr>
            <a:r>
              <a:rPr lang="en-US" sz="2800" dirty="0"/>
              <a:t>C. 2</a:t>
            </a:r>
          </a:p>
          <a:p>
            <a:pPr marL="365760" indent="-365760">
              <a:spcBef>
                <a:spcPts val="2400"/>
              </a:spcBef>
              <a:buClr>
                <a:srgbClr val="003399"/>
              </a:buClr>
            </a:pPr>
            <a:r>
              <a:rPr lang="en-US" sz="2800" dirty="0"/>
              <a:t>D. 3</a:t>
            </a:r>
          </a:p>
        </p:txBody>
      </p:sp>
    </p:spTree>
    <p:extLst>
      <p:ext uri="{BB962C8B-B14F-4D97-AF65-F5344CB8AC3E}">
        <p14:creationId xmlns:p14="http://schemas.microsoft.com/office/powerpoint/2010/main" val="99803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90500"/>
            <a:ext cx="8275320" cy="6477000"/>
          </a:xfrm>
          <a:noFill/>
        </p:spPr>
        <p:txBody>
          <a:bodyPr tIns="0" bIns="0">
            <a:noAutofit/>
          </a:bodyPr>
          <a:lstStyle/>
          <a:p>
            <a:pPr marL="0" indent="0" algn="ctr">
              <a:spcBef>
                <a:spcPts val="1800"/>
              </a:spcBef>
              <a:buClr>
                <a:srgbClr val="0000FF"/>
              </a:buClr>
              <a:buNone/>
            </a:pPr>
            <a:r>
              <a:rPr lang="en-US" sz="3100" dirty="0">
                <a:solidFill>
                  <a:srgbClr val="003399"/>
                </a:solidFill>
              </a:rPr>
              <a:t>Commercial Banks and Money</a:t>
            </a:r>
          </a:p>
          <a:p>
            <a:pPr marL="365760" indent="-365760">
              <a:spcBef>
                <a:spcPts val="2400"/>
              </a:spcBef>
              <a:buClr>
                <a:srgbClr val="003399"/>
              </a:buClr>
            </a:pPr>
            <a:r>
              <a:rPr lang="en-US" sz="2700" dirty="0"/>
              <a:t>Commercial Bank is a business that:</a:t>
            </a:r>
          </a:p>
          <a:p>
            <a:pPr marL="765810" lvl="1" indent="-365760">
              <a:spcBef>
                <a:spcPts val="2400"/>
              </a:spcBef>
              <a:buClr>
                <a:srgbClr val="003399"/>
              </a:buClr>
            </a:pPr>
            <a:r>
              <a:rPr lang="en-US" sz="2300" dirty="0"/>
              <a:t>Takes and safeguards deposits (e.g. checking accounts)</a:t>
            </a:r>
          </a:p>
          <a:p>
            <a:pPr marL="765810" lvl="1" indent="-365760">
              <a:spcBef>
                <a:spcPts val="2400"/>
              </a:spcBef>
              <a:buClr>
                <a:srgbClr val="003399"/>
              </a:buClr>
            </a:pPr>
            <a:r>
              <a:rPr lang="en-US" sz="2300" dirty="0"/>
              <a:t>Uses 90% of these funds to provide loans (e.g. mortgages, consumer credit loans, business loans). 10% is reserve.</a:t>
            </a:r>
          </a:p>
          <a:p>
            <a:pPr marL="365760" indent="-365760">
              <a:spcBef>
                <a:spcPts val="2400"/>
              </a:spcBef>
              <a:buClr>
                <a:srgbClr val="003399"/>
              </a:buClr>
            </a:pPr>
            <a:r>
              <a:rPr lang="en-US" sz="2700" dirty="0"/>
              <a:t>Banks borrow short (depositors can cash out anytime) and lend long (loans are for years) </a:t>
            </a:r>
          </a:p>
          <a:p>
            <a:pPr marL="765810" lvl="1" indent="-365760">
              <a:spcBef>
                <a:spcPts val="2400"/>
              </a:spcBef>
              <a:buClr>
                <a:srgbClr val="003399"/>
              </a:buClr>
            </a:pPr>
            <a:r>
              <a:rPr lang="en-US" sz="2300" dirty="0"/>
              <a:t>Risk of bank run if depositors all cash out [</a:t>
            </a:r>
            <a:r>
              <a:rPr lang="en-US" sz="2300" dirty="0">
                <a:hlinkClick r:id="rId3"/>
              </a:rPr>
              <a:t>Diamond-Dybvig</a:t>
            </a:r>
            <a:r>
              <a:rPr lang="en-US" sz="2300" dirty="0"/>
              <a:t>]. Federal government provides insurance (FDIC) to all deposits since 1933 to eliminate bank run risks</a:t>
            </a:r>
          </a:p>
          <a:p>
            <a:pPr marL="765810" lvl="1" indent="-365760">
              <a:spcBef>
                <a:spcPts val="2400"/>
              </a:spcBef>
              <a:buClr>
                <a:srgbClr val="003399"/>
              </a:buClr>
            </a:pPr>
            <a:r>
              <a:rPr lang="en-US" sz="2300" dirty="0"/>
              <a:t>Bank activity “creates” money as both depositor and borrower have access to the same funds.</a:t>
            </a:r>
          </a:p>
          <a:p>
            <a:pPr marL="0" indent="0">
              <a:spcBef>
                <a:spcPts val="1800"/>
              </a:spcBef>
              <a:buClr>
                <a:srgbClr val="003399"/>
              </a:buClr>
              <a:buNone/>
            </a:pPr>
            <a:endParaRPr lang="en-US" sz="2700" dirty="0"/>
          </a:p>
          <a:p>
            <a:pPr marL="365760" indent="-365760">
              <a:spcBef>
                <a:spcPts val="1800"/>
              </a:spcBef>
              <a:buClr>
                <a:srgbClr val="003399"/>
              </a:buClr>
            </a:pPr>
            <a:endParaRPr lang="en-US" sz="2700" dirty="0">
              <a:solidFill>
                <a:srgbClr val="CC0000"/>
              </a:solidFill>
            </a:endParaRPr>
          </a:p>
        </p:txBody>
      </p:sp>
    </p:spTree>
    <p:extLst>
      <p:ext uri="{BB962C8B-B14F-4D97-AF65-F5344CB8AC3E}">
        <p14:creationId xmlns:p14="http://schemas.microsoft.com/office/powerpoint/2010/main" val="114391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839200" cy="6248400"/>
          </a:xfrm>
          <a:noFill/>
        </p:spPr>
        <p:txBody>
          <a:bodyPr tIns="0" bIns="0">
            <a:noAutofit/>
          </a:bodyPr>
          <a:lstStyle/>
          <a:p>
            <a:pPr marL="0" indent="0" algn="ctr">
              <a:spcBef>
                <a:spcPts val="1800"/>
              </a:spcBef>
              <a:buClr>
                <a:srgbClr val="0000FF"/>
              </a:buClr>
              <a:buNone/>
            </a:pPr>
            <a:r>
              <a:rPr lang="en-US" sz="3100" dirty="0">
                <a:solidFill>
                  <a:srgbClr val="003399"/>
                </a:solidFill>
              </a:rPr>
              <a:t>The Federal Reserve and Monetary Policy</a:t>
            </a:r>
          </a:p>
          <a:p>
            <a:pPr marL="365760" indent="-365760">
              <a:spcBef>
                <a:spcPts val="2400"/>
              </a:spcBef>
              <a:buClr>
                <a:srgbClr val="003399"/>
              </a:buClr>
            </a:pPr>
            <a:r>
              <a:rPr lang="en-US" sz="2800" dirty="0"/>
              <a:t>The Fed (=US Central Bank) is the only institution that is allowed to put money (dollars) into circulation.</a:t>
            </a:r>
          </a:p>
          <a:p>
            <a:pPr marL="365760" indent="-365760">
              <a:spcBef>
                <a:spcPts val="1800"/>
              </a:spcBef>
              <a:buClr>
                <a:srgbClr val="003399"/>
              </a:buClr>
            </a:pPr>
            <a:r>
              <a:rPr lang="en-US" sz="2800" dirty="0"/>
              <a:t>It does this by printing money (literally and now mostly  electronically) and trading it for financial assets (most often short-term U.S. government debt = US Treasury bills or bonds).</a:t>
            </a:r>
          </a:p>
          <a:p>
            <a:pPr marL="365760" indent="-365760">
              <a:spcBef>
                <a:spcPts val="1800"/>
              </a:spcBef>
              <a:buClr>
                <a:srgbClr val="003399"/>
              </a:buClr>
            </a:pPr>
            <a:r>
              <a:rPr lang="en-US" sz="2800" dirty="0"/>
              <a:t>These actions are called “open-market operations.”</a:t>
            </a:r>
          </a:p>
          <a:p>
            <a:pPr marL="365760" indent="-365760">
              <a:spcBef>
                <a:spcPts val="1800"/>
              </a:spcBef>
              <a:buClr>
                <a:srgbClr val="003399"/>
              </a:buClr>
            </a:pPr>
            <a:r>
              <a:rPr lang="en-US" sz="2800" dirty="0"/>
              <a:t>Note: when the Fed does this, it isn’t adding to government spending or making transfer payments to banks or individuals (it isn’t engaging in fiscal policy).</a:t>
            </a:r>
          </a:p>
        </p:txBody>
      </p:sp>
    </p:spTree>
    <p:extLst>
      <p:ext uri="{BB962C8B-B14F-4D97-AF65-F5344CB8AC3E}">
        <p14:creationId xmlns:p14="http://schemas.microsoft.com/office/powerpoint/2010/main" val="3211174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533400"/>
            <a:ext cx="8458200" cy="5791200"/>
          </a:xfrm>
          <a:noFill/>
        </p:spPr>
        <p:txBody>
          <a:bodyPr tIns="0" bIns="0">
            <a:noAutofit/>
          </a:bodyPr>
          <a:lstStyle/>
          <a:p>
            <a:pPr marL="0" indent="0" algn="ctr">
              <a:spcBef>
                <a:spcPts val="1800"/>
              </a:spcBef>
              <a:buClr>
                <a:srgbClr val="0000FF"/>
              </a:buClr>
              <a:buNone/>
            </a:pPr>
            <a:r>
              <a:rPr lang="en-US" sz="3100">
                <a:solidFill>
                  <a:srgbClr val="003399"/>
                </a:solidFill>
              </a:rPr>
              <a:t>Fed (US Central Bank) has 3 functions</a:t>
            </a:r>
          </a:p>
          <a:p>
            <a:pPr marL="365760" indent="-365760">
              <a:spcBef>
                <a:spcPts val="2400"/>
              </a:spcBef>
              <a:buClr>
                <a:srgbClr val="003399"/>
              </a:buClr>
            </a:pPr>
            <a:r>
              <a:rPr lang="en-US" sz="2800">
                <a:solidFill>
                  <a:srgbClr val="CC0000"/>
                </a:solidFill>
              </a:rPr>
              <a:t>Price stability: </a:t>
            </a:r>
            <a:r>
              <a:rPr lang="en-US" sz="2800"/>
              <a:t>Ensure that price inflation stays low and stable around 2% per year</a:t>
            </a:r>
          </a:p>
          <a:p>
            <a:pPr marL="365760" indent="-365760">
              <a:spcBef>
                <a:spcPts val="1800"/>
              </a:spcBef>
              <a:buClr>
                <a:srgbClr val="003399"/>
              </a:buClr>
            </a:pPr>
            <a:r>
              <a:rPr lang="en-US" sz="2800">
                <a:solidFill>
                  <a:srgbClr val="CC0000"/>
                </a:solidFill>
              </a:rPr>
              <a:t>Maximum employment:</a:t>
            </a:r>
            <a:r>
              <a:rPr lang="en-US" sz="2800"/>
              <a:t> Ensure that the economy is at the normal output Y* with efficiently low (but non-zero) unemployment (say around 4%)</a:t>
            </a:r>
          </a:p>
          <a:p>
            <a:pPr marL="365760" indent="-365760">
              <a:spcBef>
                <a:spcPts val="1800"/>
              </a:spcBef>
              <a:buClr>
                <a:srgbClr val="003399"/>
              </a:buClr>
            </a:pPr>
            <a:r>
              <a:rPr lang="en-US" sz="2800">
                <a:solidFill>
                  <a:srgbClr val="CC0000"/>
                </a:solidFill>
              </a:rPr>
              <a:t>Financial stability:</a:t>
            </a:r>
            <a:r>
              <a:rPr lang="en-US" sz="2800"/>
              <a:t> Fed is also lender of last resort for banks. Can loan any amount to any financial institution.</a:t>
            </a:r>
          </a:p>
          <a:p>
            <a:pPr marL="0" indent="0">
              <a:spcBef>
                <a:spcPts val="1800"/>
              </a:spcBef>
              <a:buClr>
                <a:srgbClr val="003399"/>
              </a:buClr>
              <a:buNone/>
            </a:pPr>
            <a:r>
              <a:rPr lang="en-US" sz="2800"/>
              <a:t>The first two sometimes referred to as </a:t>
            </a:r>
            <a:r>
              <a:rPr lang="en-US" sz="2800">
                <a:solidFill>
                  <a:srgbClr val="CC0000"/>
                </a:solidFill>
              </a:rPr>
              <a:t>dual-mandate</a:t>
            </a:r>
            <a:endParaRPr lang="en-US" sz="2800"/>
          </a:p>
        </p:txBody>
      </p:sp>
    </p:spTree>
    <p:extLst>
      <p:ext uri="{BB962C8B-B14F-4D97-AF65-F5344CB8AC3E}">
        <p14:creationId xmlns:p14="http://schemas.microsoft.com/office/powerpoint/2010/main" val="318842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411480"/>
            <a:ext cx="8382000" cy="5989320"/>
          </a:xfrm>
          <a:noFill/>
        </p:spPr>
        <p:txBody>
          <a:bodyPr tIns="0" bIns="0">
            <a:noAutofit/>
          </a:bodyPr>
          <a:lstStyle/>
          <a:p>
            <a:pPr marL="0" indent="0" algn="ctr">
              <a:spcBef>
                <a:spcPts val="1800"/>
              </a:spcBef>
              <a:buClr>
                <a:srgbClr val="0000FF"/>
              </a:buClr>
              <a:buNone/>
            </a:pPr>
            <a:r>
              <a:rPr lang="en-US" sz="3100" dirty="0">
                <a:solidFill>
                  <a:srgbClr val="003399"/>
                </a:solidFill>
              </a:rPr>
              <a:t>Money production and government</a:t>
            </a:r>
          </a:p>
          <a:p>
            <a:pPr marL="365760" indent="-365760">
              <a:spcBef>
                <a:spcPts val="2400"/>
              </a:spcBef>
              <a:buClr>
                <a:srgbClr val="003399"/>
              </a:buClr>
            </a:pPr>
            <a:r>
              <a:rPr lang="en-US" sz="2800" dirty="0"/>
              <a:t>Money is a useful tool for unit of account and exchanges</a:t>
            </a:r>
          </a:p>
          <a:p>
            <a:pPr marL="365760" indent="-365760">
              <a:spcBef>
                <a:spcPts val="2400"/>
              </a:spcBef>
              <a:buClr>
                <a:srgbClr val="003399"/>
              </a:buClr>
            </a:pPr>
            <a:r>
              <a:rPr lang="en-US" sz="2800" dirty="0"/>
              <a:t>Historically: gold/silver had to be mined =&gt; costly to produce money</a:t>
            </a:r>
          </a:p>
          <a:p>
            <a:pPr marL="365760" indent="-365760">
              <a:spcBef>
                <a:spcPts val="1800"/>
              </a:spcBef>
              <a:buClr>
                <a:srgbClr val="003399"/>
              </a:buClr>
            </a:pPr>
            <a:r>
              <a:rPr lang="en-US" sz="2800" dirty="0"/>
              <a:t>Today: money is produced at essentially zero cost by central bank </a:t>
            </a:r>
          </a:p>
          <a:p>
            <a:pPr marL="365760" indent="-365760">
              <a:spcBef>
                <a:spcPts val="1800"/>
              </a:spcBef>
              <a:buClr>
                <a:srgbClr val="003399"/>
              </a:buClr>
            </a:pPr>
            <a:r>
              <a:rPr lang="en-US" sz="2800" dirty="0"/>
              <a:t>Great innovation which also gives government the powerful tool of monetary policy to stabilize the business cycle</a:t>
            </a:r>
          </a:p>
          <a:p>
            <a:pPr marL="365760" indent="-365760">
              <a:spcBef>
                <a:spcPts val="1800"/>
              </a:spcBef>
              <a:buClr>
                <a:srgbClr val="003399"/>
              </a:buClr>
            </a:pPr>
            <a:endParaRPr lang="en-US" sz="2700" dirty="0"/>
          </a:p>
          <a:p>
            <a:pPr marL="0" indent="0">
              <a:spcBef>
                <a:spcPts val="1800"/>
              </a:spcBef>
              <a:buClr>
                <a:srgbClr val="003399"/>
              </a:buClr>
              <a:buNone/>
            </a:pPr>
            <a:endParaRPr lang="en-US" sz="2700" dirty="0"/>
          </a:p>
          <a:p>
            <a:pPr marL="365760" indent="-365760">
              <a:spcBef>
                <a:spcPts val="1800"/>
              </a:spcBef>
              <a:buClr>
                <a:srgbClr val="003399"/>
              </a:buClr>
            </a:pPr>
            <a:endParaRPr lang="en-US" sz="2700" dirty="0">
              <a:solidFill>
                <a:srgbClr val="CC0000"/>
              </a:solidFill>
            </a:endParaRPr>
          </a:p>
        </p:txBody>
      </p:sp>
    </p:spTree>
    <p:extLst>
      <p:ext uri="{BB962C8B-B14F-4D97-AF65-F5344CB8AC3E}">
        <p14:creationId xmlns:p14="http://schemas.microsoft.com/office/powerpoint/2010/main" val="428200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8046720" cy="6248400"/>
          </a:xfrm>
          <a:noFill/>
        </p:spPr>
        <p:txBody>
          <a:bodyPr tIns="0" bIns="0">
            <a:noAutofit/>
          </a:bodyPr>
          <a:lstStyle/>
          <a:p>
            <a:pPr marL="0" indent="0" algn="ctr">
              <a:spcBef>
                <a:spcPts val="1800"/>
              </a:spcBef>
              <a:buClr>
                <a:srgbClr val="0000FF"/>
              </a:buClr>
              <a:buNone/>
            </a:pPr>
            <a:r>
              <a:rPr lang="en-US" sz="3100">
                <a:solidFill>
                  <a:srgbClr val="003399"/>
                </a:solidFill>
              </a:rPr>
              <a:t>Downside risk of money mismanagement</a:t>
            </a:r>
            <a:endParaRPr lang="en-US" sz="2600"/>
          </a:p>
          <a:p>
            <a:pPr marL="365760" indent="-365760">
              <a:spcBef>
                <a:spcPts val="2400"/>
              </a:spcBef>
              <a:buClr>
                <a:srgbClr val="003399"/>
              </a:buClr>
            </a:pPr>
            <a:r>
              <a:rPr lang="en-US" sz="2600"/>
              <a:t>Excess money creation can sometimes debase the currency (sustained inflation, hyperinflation). </a:t>
            </a:r>
          </a:p>
          <a:p>
            <a:pPr marL="365760" indent="-365760">
              <a:spcBef>
                <a:spcPts val="2400"/>
              </a:spcBef>
              <a:buClr>
                <a:srgbClr val="003399"/>
              </a:buClr>
            </a:pPr>
            <a:r>
              <a:rPr lang="en-US" sz="2600"/>
              <a:t>Generally happens when government directly sells government debt to the central bank in exchange of new money to fund government expenses </a:t>
            </a:r>
          </a:p>
          <a:p>
            <a:pPr marL="365760" indent="-365760">
              <a:spcBef>
                <a:spcPts val="2400"/>
              </a:spcBef>
              <a:buClr>
                <a:srgbClr val="003399"/>
              </a:buClr>
            </a:pPr>
            <a:r>
              <a:rPr lang="en-US" sz="2600"/>
              <a:t>This is called monetization of government debt which mixes fiscal and monetary policy</a:t>
            </a:r>
          </a:p>
          <a:p>
            <a:pPr marL="365760" indent="-365760">
              <a:spcBef>
                <a:spcPts val="2400"/>
              </a:spcBef>
              <a:buClr>
                <a:srgbClr val="003399"/>
              </a:buClr>
            </a:pPr>
            <a:r>
              <a:rPr lang="en-US" sz="2600"/>
              <a:t>Making the central bank independent from the rest of government mitigates this risk (US Fed, EU central bank are largely independent)</a:t>
            </a:r>
            <a:endParaRPr lang="en-US" sz="2700"/>
          </a:p>
          <a:p>
            <a:pPr marL="0" indent="0">
              <a:spcBef>
                <a:spcPts val="1800"/>
              </a:spcBef>
              <a:buClr>
                <a:srgbClr val="003399"/>
              </a:buClr>
              <a:buNone/>
            </a:pPr>
            <a:endParaRPr lang="en-US" sz="2700"/>
          </a:p>
          <a:p>
            <a:pPr marL="365760" indent="-365760">
              <a:spcBef>
                <a:spcPts val="1800"/>
              </a:spcBef>
              <a:buClr>
                <a:srgbClr val="003399"/>
              </a:buClr>
            </a:pPr>
            <a:endParaRPr lang="en-US" sz="2700">
              <a:solidFill>
                <a:srgbClr val="CC0000"/>
              </a:solidFill>
            </a:endParaRPr>
          </a:p>
        </p:txBody>
      </p:sp>
    </p:spTree>
    <p:extLst>
      <p:ext uri="{BB962C8B-B14F-4D97-AF65-F5344CB8AC3E}">
        <p14:creationId xmlns:p14="http://schemas.microsoft.com/office/powerpoint/2010/main" val="327472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0"/>
            <a:ext cx="8686800" cy="6629400"/>
          </a:xfrm>
          <a:noFill/>
        </p:spPr>
        <p:txBody>
          <a:bodyPr tIns="0" bIns="0">
            <a:noAutofit/>
          </a:bodyPr>
          <a:lstStyle/>
          <a:p>
            <a:pPr marL="0" indent="0" algn="ctr">
              <a:spcBef>
                <a:spcPts val="1800"/>
              </a:spcBef>
              <a:buClr>
                <a:srgbClr val="0000FF"/>
              </a:buClr>
              <a:buNone/>
            </a:pPr>
            <a:r>
              <a:rPr lang="en-US" dirty="0">
                <a:solidFill>
                  <a:srgbClr val="003399"/>
                </a:solidFill>
              </a:rPr>
              <a:t>Modern Monetary Policy Analysis: Fed Controls the Short-Run Nominal Interest Rate</a:t>
            </a:r>
          </a:p>
          <a:p>
            <a:pPr marL="0" indent="0">
              <a:spcBef>
                <a:spcPts val="2400"/>
              </a:spcBef>
              <a:buClr>
                <a:srgbClr val="003399"/>
              </a:buClr>
              <a:buNone/>
            </a:pPr>
            <a:r>
              <a:rPr lang="en-US" sz="2600" dirty="0"/>
              <a:t>Fed uses two tools to move nominal interest rates (“conventional” monetary policy):</a:t>
            </a:r>
          </a:p>
          <a:p>
            <a:pPr marL="514350" indent="-514350">
              <a:spcBef>
                <a:spcPts val="2400"/>
              </a:spcBef>
              <a:buClr>
                <a:srgbClr val="003399"/>
              </a:buClr>
              <a:buAutoNum type="arabicParenR"/>
            </a:pPr>
            <a:r>
              <a:rPr lang="en-US" sz="2400" dirty="0"/>
              <a:t>Fed chooses interest rate </a:t>
            </a:r>
            <a:r>
              <a:rPr lang="en-US" sz="2400" dirty="0" err="1"/>
              <a:t>i</a:t>
            </a:r>
            <a:r>
              <a:rPr lang="en-US" sz="2400" dirty="0"/>
              <a:t> paid on banks’ “reserves” (as reserves held by banks are deposited at Fed). Higher </a:t>
            </a:r>
            <a:r>
              <a:rPr lang="en-US" sz="2400" dirty="0" err="1"/>
              <a:t>i</a:t>
            </a:r>
            <a:r>
              <a:rPr lang="en-US" sz="2400" dirty="0"/>
              <a:t> makes reserves more attractive to banks (reduces bank loans and hence money)</a:t>
            </a:r>
          </a:p>
          <a:p>
            <a:pPr marL="514350" indent="-514350">
              <a:spcBef>
                <a:spcPts val="2400"/>
              </a:spcBef>
              <a:buClr>
                <a:srgbClr val="003399"/>
              </a:buClr>
              <a:buAutoNum type="arabicParenR"/>
            </a:pPr>
            <a:r>
              <a:rPr lang="en-US" sz="2400" dirty="0"/>
              <a:t>Fed buys/sells Treasury bills (=short-term govt bonds) through open-market operations: </a:t>
            </a:r>
          </a:p>
          <a:p>
            <a:pPr marL="1497330" lvl="1" indent="-365760">
              <a:spcBef>
                <a:spcPts val="1800"/>
              </a:spcBef>
              <a:buClr>
                <a:srgbClr val="003399"/>
              </a:buClr>
            </a:pPr>
            <a:r>
              <a:rPr lang="en-US" sz="2400" dirty="0"/>
              <a:t>Fed creates money by buying Treasury bills in exchange of newly created money (and conversely)</a:t>
            </a:r>
          </a:p>
          <a:p>
            <a:pPr marL="1497330" lvl="1" indent="-365760">
              <a:spcBef>
                <a:spcPts val="1800"/>
              </a:spcBef>
              <a:buClr>
                <a:srgbClr val="003399"/>
              </a:buClr>
            </a:pPr>
            <a:r>
              <a:rPr lang="en-US" sz="2400" dirty="0"/>
              <a:t>Buying Treasury bills lowers the interest govt needs to pay on them (and conversely)</a:t>
            </a:r>
          </a:p>
        </p:txBody>
      </p:sp>
    </p:spTree>
    <p:extLst>
      <p:ext uri="{BB962C8B-B14F-4D97-AF65-F5344CB8AC3E}">
        <p14:creationId xmlns:p14="http://schemas.microsoft.com/office/powerpoint/2010/main" val="408625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a:solidFill>
                <a:srgbClr val="FF0000"/>
              </a:solidFill>
            </a:endParaRPr>
          </a:p>
          <a:p>
            <a:pPr marL="0" algn="ctr">
              <a:buNone/>
            </a:pPr>
            <a:r>
              <a:rPr lang="en-US" cap="small">
                <a:solidFill>
                  <a:srgbClr val="CC0000"/>
                </a:solidFill>
              </a:rPr>
              <a:t>I.  Overview</a:t>
            </a:r>
            <a:endParaRPr lang="en-US" sz="3200" i="1" cap="small">
              <a:solidFill>
                <a:srgbClr val="CC0000"/>
              </a:solidFill>
            </a:endParaRPr>
          </a:p>
        </p:txBody>
      </p:sp>
    </p:spTree>
    <p:extLst>
      <p:ext uri="{BB962C8B-B14F-4D97-AF65-F5344CB8AC3E}">
        <p14:creationId xmlns:p14="http://schemas.microsoft.com/office/powerpoint/2010/main" val="263204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698" y="10610"/>
            <a:ext cx="7863840" cy="584775"/>
          </a:xfrm>
          <a:prstGeom prst="rect">
            <a:avLst/>
          </a:prstGeom>
          <a:noFill/>
        </p:spPr>
        <p:txBody>
          <a:bodyPr wrap="square" rtlCol="0" anchor="ctr" anchorCtr="0">
            <a:spAutoFit/>
          </a:bodyPr>
          <a:lstStyle/>
          <a:p>
            <a:pPr algn="ctr"/>
            <a:r>
              <a:rPr lang="en-US" sz="3200">
                <a:solidFill>
                  <a:srgbClr val="003399"/>
                </a:solidFill>
              </a:rPr>
              <a:t>Nominal Interest Rate chosen by the US Fed</a:t>
            </a:r>
          </a:p>
        </p:txBody>
      </p:sp>
      <p:sp>
        <p:nvSpPr>
          <p:cNvPr id="8" name="TextBox 7"/>
          <p:cNvSpPr txBox="1"/>
          <p:nvPr/>
        </p:nvSpPr>
        <p:spPr>
          <a:xfrm>
            <a:off x="476250" y="6185670"/>
            <a:ext cx="8065288" cy="400110"/>
          </a:xfrm>
          <a:prstGeom prst="rect">
            <a:avLst/>
          </a:prstGeom>
          <a:noFill/>
        </p:spPr>
        <p:txBody>
          <a:bodyPr wrap="square" rtlCol="0" anchor="ctr">
            <a:spAutoFit/>
          </a:bodyPr>
          <a:lstStyle/>
          <a:p>
            <a:r>
              <a:rPr lang="en-US" sz="2000" dirty="0">
                <a:solidFill>
                  <a:srgbClr val="CC0000"/>
                </a:solidFill>
              </a:rPr>
              <a:t>Federal funds effective rate is the nominal interest rate set by fed.</a:t>
            </a:r>
          </a:p>
        </p:txBody>
      </p:sp>
      <p:pic>
        <p:nvPicPr>
          <p:cNvPr id="2" name="FRED Graph Chart" descr="FRED Graph">
            <a:hlinkClick r:id="rId3" tooltip="View this chart in your browser. "/>
            <a:extLst>
              <a:ext uri="{FF2B5EF4-FFF2-40B4-BE49-F238E27FC236}">
                <a16:creationId xmlns:a16="http://schemas.microsoft.com/office/drawing/2014/main" id="{75D913A3-6B03-797B-5D95-6FF88EA165D1}"/>
              </a:ext>
            </a:extLst>
          </p:cNvPr>
          <p:cNvPicPr>
            <a:picLocks noChangeAspect="1"/>
          </p:cNvPicPr>
          <p:nvPr/>
        </p:nvPicPr>
        <p:blipFill>
          <a:blip r:embed="rId4"/>
          <a:stretch>
            <a:fillRect/>
          </a:stretch>
        </p:blipFill>
        <p:spPr>
          <a:xfrm>
            <a:off x="476250" y="479544"/>
            <a:ext cx="8191500" cy="5524500"/>
          </a:xfrm>
          <a:prstGeom prst="rect">
            <a:avLst/>
          </a:prstGeom>
        </p:spPr>
      </p:pic>
    </p:spTree>
    <p:extLst>
      <p:ext uri="{BB962C8B-B14F-4D97-AF65-F5344CB8AC3E}">
        <p14:creationId xmlns:p14="http://schemas.microsoft.com/office/powerpoint/2010/main" val="3185131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698" y="10610"/>
            <a:ext cx="7863840" cy="584775"/>
          </a:xfrm>
          <a:prstGeom prst="rect">
            <a:avLst/>
          </a:prstGeom>
          <a:noFill/>
        </p:spPr>
        <p:txBody>
          <a:bodyPr wrap="square" rtlCol="0" anchor="ctr" anchorCtr="0">
            <a:spAutoFit/>
          </a:bodyPr>
          <a:lstStyle/>
          <a:p>
            <a:pPr algn="ctr"/>
            <a:r>
              <a:rPr lang="en-US" sz="3200">
                <a:solidFill>
                  <a:srgbClr val="003399"/>
                </a:solidFill>
              </a:rPr>
              <a:t>Nominal Interest Rate chosen by the US Fed</a:t>
            </a:r>
          </a:p>
        </p:txBody>
      </p:sp>
      <p:sp>
        <p:nvSpPr>
          <p:cNvPr id="8" name="TextBox 7"/>
          <p:cNvSpPr txBox="1"/>
          <p:nvPr/>
        </p:nvSpPr>
        <p:spPr>
          <a:xfrm>
            <a:off x="476250" y="6162587"/>
            <a:ext cx="8191500" cy="707886"/>
          </a:xfrm>
          <a:prstGeom prst="rect">
            <a:avLst/>
          </a:prstGeom>
          <a:noFill/>
        </p:spPr>
        <p:txBody>
          <a:bodyPr wrap="square" rtlCol="0" anchor="ctr">
            <a:spAutoFit/>
          </a:bodyPr>
          <a:lstStyle/>
          <a:p>
            <a:r>
              <a:rPr lang="en-US" sz="2000" dirty="0">
                <a:solidFill>
                  <a:srgbClr val="CC0000"/>
                </a:solidFill>
              </a:rPr>
              <a:t>Federal funds effective rate is the nominal interest rate set by fed. Interest rate on 3-month Treasury Bill follows very closely.</a:t>
            </a:r>
          </a:p>
        </p:txBody>
      </p:sp>
      <p:pic>
        <p:nvPicPr>
          <p:cNvPr id="3" name="FRED Graph Chart" descr="FRED Graph">
            <a:hlinkClick r:id="rId3" tooltip="View this chart in your browser. "/>
            <a:extLst>
              <a:ext uri="{FF2B5EF4-FFF2-40B4-BE49-F238E27FC236}">
                <a16:creationId xmlns:a16="http://schemas.microsoft.com/office/drawing/2014/main" id="{B50FD48C-B197-7A13-8BCA-33DED2643982}"/>
              </a:ext>
            </a:extLst>
          </p:cNvPr>
          <p:cNvPicPr>
            <a:picLocks noChangeAspect="1"/>
          </p:cNvPicPr>
          <p:nvPr/>
        </p:nvPicPr>
        <p:blipFill>
          <a:blip r:embed="rId4"/>
          <a:stretch>
            <a:fillRect/>
          </a:stretch>
        </p:blipFill>
        <p:spPr>
          <a:xfrm>
            <a:off x="413144" y="569985"/>
            <a:ext cx="8191500" cy="5524500"/>
          </a:xfrm>
          <a:prstGeom prst="rect">
            <a:avLst/>
          </a:prstGeom>
        </p:spPr>
      </p:pic>
    </p:spTree>
    <p:extLst>
      <p:ext uri="{BB962C8B-B14F-4D97-AF65-F5344CB8AC3E}">
        <p14:creationId xmlns:p14="http://schemas.microsoft.com/office/powerpoint/2010/main" val="2941516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76200"/>
            <a:ext cx="7894320" cy="64008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1800"/>
              </a:spcBef>
              <a:buClr>
                <a:srgbClr val="0000FF"/>
              </a:buClr>
              <a:buNone/>
            </a:pPr>
            <a:r>
              <a:rPr lang="en-US" sz="2800" dirty="0"/>
              <a:t>Why do the Fed funds rate and the interest rate on short-term Treasury bonds follow each other closely?</a:t>
            </a:r>
          </a:p>
          <a:p>
            <a:pPr marL="365760" indent="-365760">
              <a:spcBef>
                <a:spcPts val="2400"/>
              </a:spcBef>
              <a:buClr>
                <a:srgbClr val="003399"/>
              </a:buClr>
            </a:pPr>
            <a:r>
              <a:rPr lang="en-US" sz="2800" dirty="0"/>
              <a:t>A. The market expects interest on 1-year treasury bonds to increase in the next two years</a:t>
            </a:r>
          </a:p>
          <a:p>
            <a:pPr marL="365760" indent="-365760">
              <a:spcBef>
                <a:spcPts val="2400"/>
              </a:spcBef>
              <a:buClr>
                <a:srgbClr val="003399"/>
              </a:buClr>
            </a:pPr>
            <a:r>
              <a:rPr lang="en-US" sz="2800" dirty="0"/>
              <a:t>B. The market expects interest on 1-year treasury bonds to decrease in the next two years </a:t>
            </a:r>
          </a:p>
          <a:p>
            <a:pPr marL="365760" indent="-365760">
              <a:spcBef>
                <a:spcPts val="2400"/>
              </a:spcBef>
              <a:buClr>
                <a:srgbClr val="003399"/>
              </a:buClr>
            </a:pPr>
            <a:r>
              <a:rPr lang="en-US" sz="2800" dirty="0"/>
              <a:t>C. The market expects interest on 1-year treasury bonds to stay the same in the next two years </a:t>
            </a:r>
          </a:p>
          <a:p>
            <a:pPr marL="365760" indent="-365760">
              <a:spcBef>
                <a:spcPts val="2400"/>
              </a:spcBef>
              <a:buClr>
                <a:srgbClr val="003399"/>
              </a:buClr>
            </a:pPr>
            <a:r>
              <a:rPr lang="en-US" sz="2800" dirty="0"/>
              <a:t>D. None of the above necessarily</a:t>
            </a:r>
          </a:p>
        </p:txBody>
      </p:sp>
    </p:spTree>
    <p:extLst>
      <p:ext uri="{BB962C8B-B14F-4D97-AF65-F5344CB8AC3E}">
        <p14:creationId xmlns:p14="http://schemas.microsoft.com/office/powerpoint/2010/main" val="1386700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弧形 22">
            <a:extLst>
              <a:ext uri="{FF2B5EF4-FFF2-40B4-BE49-F238E27FC236}">
                <a16:creationId xmlns:a16="http://schemas.microsoft.com/office/drawing/2014/main" id="{E400FB77-8807-7B49-9484-901E0FB534BC}"/>
              </a:ext>
            </a:extLst>
          </p:cNvPr>
          <p:cNvSpPr/>
          <p:nvPr/>
        </p:nvSpPr>
        <p:spPr>
          <a:xfrm rot="11330110">
            <a:off x="1801251" y="-1441871"/>
            <a:ext cx="8027831" cy="6887514"/>
          </a:xfrm>
          <a:prstGeom prst="arc">
            <a:avLst>
              <a:gd name="adj1" fmla="val 15894353"/>
              <a:gd name="adj2" fmla="val 20940915"/>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Line 2"/>
          <p:cNvSpPr>
            <a:spLocks noChangeShapeType="1"/>
          </p:cNvSpPr>
          <p:nvPr/>
        </p:nvSpPr>
        <p:spPr bwMode="auto">
          <a:xfrm>
            <a:off x="1043608" y="1268760"/>
            <a:ext cx="0" cy="4652963"/>
          </a:xfrm>
          <a:prstGeom prst="line">
            <a:avLst/>
          </a:prstGeom>
          <a:noFill/>
          <a:ln w="28575">
            <a:solidFill>
              <a:schemeClr val="tx1"/>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6" name="Line 3"/>
          <p:cNvSpPr>
            <a:spLocks noChangeShapeType="1"/>
          </p:cNvSpPr>
          <p:nvPr/>
        </p:nvSpPr>
        <p:spPr bwMode="auto">
          <a:xfrm>
            <a:off x="1043608" y="5949280"/>
            <a:ext cx="6056313"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5" name="TextBox 24"/>
          <p:cNvSpPr txBox="1"/>
          <p:nvPr/>
        </p:nvSpPr>
        <p:spPr>
          <a:xfrm>
            <a:off x="6867870" y="5374231"/>
            <a:ext cx="2123728" cy="461665"/>
          </a:xfrm>
          <a:prstGeom prst="rect">
            <a:avLst/>
          </a:prstGeom>
          <a:noFill/>
        </p:spPr>
        <p:txBody>
          <a:bodyPr wrap="square" rtlCol="0">
            <a:spAutoFit/>
          </a:bodyPr>
          <a:lstStyle/>
          <a:p>
            <a:r>
              <a:rPr lang="en-US" altLang="zh-CN" sz="2400">
                <a:latin typeface="Times New Roman" pitchFamily="18" charset="0"/>
                <a:cs typeface="Times New Roman" pitchFamily="18" charset="0"/>
              </a:rPr>
              <a:t>Money M</a:t>
            </a:r>
            <a:endParaRPr lang="zh-CN" altLang="en-US"/>
          </a:p>
        </p:txBody>
      </p:sp>
      <p:sp>
        <p:nvSpPr>
          <p:cNvPr id="30" name="TextBox 29"/>
          <p:cNvSpPr txBox="1"/>
          <p:nvPr/>
        </p:nvSpPr>
        <p:spPr>
          <a:xfrm>
            <a:off x="1814736" y="143457"/>
            <a:ext cx="6096413" cy="523220"/>
          </a:xfrm>
          <a:prstGeom prst="rect">
            <a:avLst/>
          </a:prstGeom>
          <a:noFill/>
        </p:spPr>
        <p:txBody>
          <a:bodyPr wrap="none" rtlCol="0">
            <a:spAutoFit/>
          </a:bodyPr>
          <a:lstStyle/>
          <a:p>
            <a:r>
              <a:rPr lang="en-US" altLang="zh-CN" sz="2800" b="1">
                <a:latin typeface="Times New Roman" pitchFamily="18" charset="0"/>
                <a:cs typeface="Times New Roman" pitchFamily="18" charset="0"/>
              </a:rPr>
              <a:t>Money Demand Curve Economy Wide</a:t>
            </a:r>
          </a:p>
        </p:txBody>
      </p:sp>
      <p:sp>
        <p:nvSpPr>
          <p:cNvPr id="21" name="Line 37">
            <a:extLst>
              <a:ext uri="{FF2B5EF4-FFF2-40B4-BE49-F238E27FC236}">
                <a16:creationId xmlns:a16="http://schemas.microsoft.com/office/drawing/2014/main" id="{9D1A3985-2556-0D4B-9367-9AE7BFB45A91}"/>
              </a:ext>
            </a:extLst>
          </p:cNvPr>
          <p:cNvSpPr>
            <a:spLocks noChangeShapeType="1"/>
          </p:cNvSpPr>
          <p:nvPr/>
        </p:nvSpPr>
        <p:spPr bwMode="auto">
          <a:xfrm flipH="1">
            <a:off x="2411760" y="2827649"/>
            <a:ext cx="1196048" cy="601346"/>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3" name="TextBox 22">
            <a:extLst>
              <a:ext uri="{FF2B5EF4-FFF2-40B4-BE49-F238E27FC236}">
                <a16:creationId xmlns:a16="http://schemas.microsoft.com/office/drawing/2014/main" id="{6DE31501-7924-1D44-8ECD-BF50E50534FA}"/>
              </a:ext>
            </a:extLst>
          </p:cNvPr>
          <p:cNvSpPr txBox="1"/>
          <p:nvPr/>
        </p:nvSpPr>
        <p:spPr>
          <a:xfrm>
            <a:off x="47701" y="6096268"/>
            <a:ext cx="9296398" cy="769441"/>
          </a:xfrm>
          <a:prstGeom prst="rect">
            <a:avLst/>
          </a:prstGeom>
          <a:noFill/>
        </p:spPr>
        <p:txBody>
          <a:bodyPr wrap="square" rtlCol="0">
            <a:spAutoFit/>
          </a:bodyPr>
          <a:lstStyle/>
          <a:p>
            <a:r>
              <a:rPr lang="en-US" altLang="zh-CN" sz="2200" dirty="0">
                <a:latin typeface="Times New Roman" pitchFamily="18" charset="0"/>
                <a:cs typeface="Times New Roman" pitchFamily="18" charset="0"/>
              </a:rPr>
              <a:t>Money demand declines with interest </a:t>
            </a:r>
            <a:r>
              <a:rPr lang="en-US" altLang="zh-CN" sz="2200" dirty="0" err="1">
                <a:latin typeface="Times New Roman" pitchFamily="18" charset="0"/>
                <a:cs typeface="Times New Roman" pitchFamily="18" charset="0"/>
              </a:rPr>
              <a:t>i</a:t>
            </a:r>
            <a:r>
              <a:rPr lang="en-US" altLang="zh-CN" sz="2200" dirty="0">
                <a:latin typeface="Times New Roman" pitchFamily="18" charset="0"/>
                <a:cs typeface="Times New Roman" pitchFamily="18" charset="0"/>
              </a:rPr>
              <a:t> because money does NOT pay interest.</a:t>
            </a:r>
          </a:p>
          <a:p>
            <a:r>
              <a:rPr lang="en-US" altLang="zh-CN" sz="2200" dirty="0">
                <a:latin typeface="Times New Roman" pitchFamily="18" charset="0"/>
                <a:cs typeface="Times New Roman" pitchFamily="18" charset="0"/>
              </a:rPr>
              <a:t>Interest is the opportunity cost of holding money  </a:t>
            </a:r>
            <a:endParaRPr lang="zh-CN" altLang="en-US" dirty="0"/>
          </a:p>
        </p:txBody>
      </p:sp>
      <p:sp>
        <p:nvSpPr>
          <p:cNvPr id="24" name="TextBox 23">
            <a:extLst>
              <a:ext uri="{FF2B5EF4-FFF2-40B4-BE49-F238E27FC236}">
                <a16:creationId xmlns:a16="http://schemas.microsoft.com/office/drawing/2014/main" id="{6E02DEB6-A0E2-9A4D-8A80-7A7001F2DE90}"/>
              </a:ext>
            </a:extLst>
          </p:cNvPr>
          <p:cNvSpPr txBox="1"/>
          <p:nvPr/>
        </p:nvSpPr>
        <p:spPr>
          <a:xfrm>
            <a:off x="3599892" y="2276872"/>
            <a:ext cx="3401893" cy="523220"/>
          </a:xfrm>
          <a:prstGeom prst="rect">
            <a:avLst/>
          </a:prstGeom>
          <a:noFill/>
        </p:spPr>
        <p:txBody>
          <a:bodyPr wrap="none" rtlCol="0">
            <a:spAutoFit/>
          </a:bodyPr>
          <a:lstStyle/>
          <a:p>
            <a:r>
              <a:rPr lang="en-US" altLang="zh-CN" sz="2800">
                <a:latin typeface="Times New Roman" pitchFamily="18" charset="0"/>
                <a:cs typeface="Times New Roman" pitchFamily="18" charset="0"/>
              </a:rPr>
              <a:t>Money demand curve </a:t>
            </a:r>
            <a:endParaRPr lang="en-US" altLang="zh-CN" sz="2800" u="sng">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95E39644-45E8-51DD-EA85-7BB7AE1DCFB6}"/>
              </a:ext>
            </a:extLst>
          </p:cNvPr>
          <p:cNvSpPr txBox="1"/>
          <p:nvPr/>
        </p:nvSpPr>
        <p:spPr>
          <a:xfrm rot="16200000">
            <a:off x="-1033945" y="3181125"/>
            <a:ext cx="3272873" cy="461665"/>
          </a:xfrm>
          <a:prstGeom prst="rect">
            <a:avLst/>
          </a:prstGeom>
          <a:noFill/>
        </p:spPr>
        <p:txBody>
          <a:bodyPr wrap="square" rtlCol="0">
            <a:spAutoFit/>
          </a:bodyPr>
          <a:lstStyle/>
          <a:p>
            <a:r>
              <a:rPr lang="en-US" altLang="zh-CN" sz="2400">
                <a:latin typeface="Times New Roman" pitchFamily="18" charset="0"/>
                <a:cs typeface="Times New Roman" pitchFamily="18" charset="0"/>
              </a:rPr>
              <a:t>Nominal Interest Rate </a:t>
            </a:r>
            <a:r>
              <a:rPr lang="en-US" altLang="zh-CN" sz="2400" err="1">
                <a:latin typeface="Times New Roman" pitchFamily="18" charset="0"/>
                <a:cs typeface="Times New Roman" pitchFamily="18" charset="0"/>
              </a:rPr>
              <a:t>i</a:t>
            </a:r>
            <a:r>
              <a:rPr lang="en-US" altLang="zh-CN" sz="2400">
                <a:latin typeface="Times New Roman" pitchFamily="18" charset="0"/>
                <a:cs typeface="Times New Roman" pitchFamily="18" charset="0"/>
              </a:rPr>
              <a:t> </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弧形 22">
            <a:extLst>
              <a:ext uri="{FF2B5EF4-FFF2-40B4-BE49-F238E27FC236}">
                <a16:creationId xmlns:a16="http://schemas.microsoft.com/office/drawing/2014/main" id="{E400FB77-8807-7B49-9484-901E0FB534BC}"/>
              </a:ext>
            </a:extLst>
          </p:cNvPr>
          <p:cNvSpPr/>
          <p:nvPr/>
        </p:nvSpPr>
        <p:spPr>
          <a:xfrm rot="11330110">
            <a:off x="1801251" y="-1441871"/>
            <a:ext cx="8027831" cy="6887514"/>
          </a:xfrm>
          <a:prstGeom prst="arc">
            <a:avLst>
              <a:gd name="adj1" fmla="val 15894353"/>
              <a:gd name="adj2" fmla="val 20940915"/>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Line 2"/>
          <p:cNvSpPr>
            <a:spLocks noChangeShapeType="1"/>
          </p:cNvSpPr>
          <p:nvPr/>
        </p:nvSpPr>
        <p:spPr bwMode="auto">
          <a:xfrm>
            <a:off x="1043608" y="1268760"/>
            <a:ext cx="0" cy="4652963"/>
          </a:xfrm>
          <a:prstGeom prst="line">
            <a:avLst/>
          </a:prstGeom>
          <a:noFill/>
          <a:ln w="28575">
            <a:solidFill>
              <a:schemeClr val="tx1"/>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6" name="Line 3"/>
          <p:cNvSpPr>
            <a:spLocks noChangeShapeType="1"/>
          </p:cNvSpPr>
          <p:nvPr/>
        </p:nvSpPr>
        <p:spPr bwMode="auto">
          <a:xfrm>
            <a:off x="1043608" y="5949280"/>
            <a:ext cx="6056313"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5" name="TextBox 24"/>
          <p:cNvSpPr txBox="1"/>
          <p:nvPr/>
        </p:nvSpPr>
        <p:spPr>
          <a:xfrm>
            <a:off x="6867870" y="5374231"/>
            <a:ext cx="2123728" cy="461665"/>
          </a:xfrm>
          <a:prstGeom prst="rect">
            <a:avLst/>
          </a:prstGeom>
          <a:noFill/>
        </p:spPr>
        <p:txBody>
          <a:bodyPr wrap="square" rtlCol="0">
            <a:spAutoFit/>
          </a:bodyPr>
          <a:lstStyle/>
          <a:p>
            <a:r>
              <a:rPr lang="en-US" altLang="zh-CN" sz="2400">
                <a:latin typeface="Times New Roman" pitchFamily="18" charset="0"/>
                <a:cs typeface="Times New Roman" pitchFamily="18" charset="0"/>
              </a:rPr>
              <a:t>Money M</a:t>
            </a:r>
            <a:endParaRPr lang="zh-CN" altLang="en-US"/>
          </a:p>
        </p:txBody>
      </p:sp>
      <p:sp>
        <p:nvSpPr>
          <p:cNvPr id="30" name="TextBox 29"/>
          <p:cNvSpPr txBox="1"/>
          <p:nvPr/>
        </p:nvSpPr>
        <p:spPr>
          <a:xfrm>
            <a:off x="1084607" y="198278"/>
            <a:ext cx="7330853" cy="523220"/>
          </a:xfrm>
          <a:prstGeom prst="rect">
            <a:avLst/>
          </a:prstGeom>
          <a:noFill/>
        </p:spPr>
        <p:txBody>
          <a:bodyPr wrap="none" rtlCol="0">
            <a:spAutoFit/>
          </a:bodyPr>
          <a:lstStyle/>
          <a:p>
            <a:r>
              <a:rPr lang="en-US" altLang="zh-CN" sz="2800" b="1">
                <a:latin typeface="Times New Roman" pitchFamily="18" charset="0"/>
                <a:cs typeface="Times New Roman" pitchFamily="18" charset="0"/>
              </a:rPr>
              <a:t>Money Demand Curve and Fed Money Supply</a:t>
            </a:r>
          </a:p>
        </p:txBody>
      </p:sp>
      <p:sp>
        <p:nvSpPr>
          <p:cNvPr id="21" name="Line 37">
            <a:extLst>
              <a:ext uri="{FF2B5EF4-FFF2-40B4-BE49-F238E27FC236}">
                <a16:creationId xmlns:a16="http://schemas.microsoft.com/office/drawing/2014/main" id="{9D1A3985-2556-0D4B-9367-9AE7BFB45A91}"/>
              </a:ext>
            </a:extLst>
          </p:cNvPr>
          <p:cNvSpPr>
            <a:spLocks noChangeShapeType="1"/>
          </p:cNvSpPr>
          <p:nvPr/>
        </p:nvSpPr>
        <p:spPr bwMode="auto">
          <a:xfrm flipH="1">
            <a:off x="2846905" y="2666999"/>
            <a:ext cx="1469538" cy="44711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4" name="TextBox 23">
            <a:extLst>
              <a:ext uri="{FF2B5EF4-FFF2-40B4-BE49-F238E27FC236}">
                <a16:creationId xmlns:a16="http://schemas.microsoft.com/office/drawing/2014/main" id="{6E02DEB6-A0E2-9A4D-8A80-7A7001F2DE90}"/>
              </a:ext>
            </a:extLst>
          </p:cNvPr>
          <p:cNvSpPr txBox="1"/>
          <p:nvPr/>
        </p:nvSpPr>
        <p:spPr>
          <a:xfrm>
            <a:off x="4316446" y="2290226"/>
            <a:ext cx="4081567" cy="523220"/>
          </a:xfrm>
          <a:prstGeom prst="rect">
            <a:avLst/>
          </a:prstGeom>
          <a:noFill/>
        </p:spPr>
        <p:txBody>
          <a:bodyPr wrap="none" rtlCol="0">
            <a:spAutoFit/>
          </a:bodyPr>
          <a:lstStyle/>
          <a:p>
            <a:r>
              <a:rPr lang="en-US" altLang="zh-CN" sz="2800">
                <a:latin typeface="Times New Roman" pitchFamily="18" charset="0"/>
                <a:cs typeface="Times New Roman" pitchFamily="18" charset="0"/>
              </a:rPr>
              <a:t>Fed controls money supply</a:t>
            </a:r>
            <a:endParaRPr lang="en-US" altLang="zh-CN" sz="2800" u="sng">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95E39644-45E8-51DD-EA85-7BB7AE1DCFB6}"/>
              </a:ext>
            </a:extLst>
          </p:cNvPr>
          <p:cNvSpPr txBox="1"/>
          <p:nvPr/>
        </p:nvSpPr>
        <p:spPr>
          <a:xfrm rot="16200000">
            <a:off x="-1033945" y="3181125"/>
            <a:ext cx="3272873" cy="461665"/>
          </a:xfrm>
          <a:prstGeom prst="rect">
            <a:avLst/>
          </a:prstGeom>
          <a:noFill/>
        </p:spPr>
        <p:txBody>
          <a:bodyPr wrap="square" rtlCol="0">
            <a:spAutoFit/>
          </a:bodyPr>
          <a:lstStyle/>
          <a:p>
            <a:r>
              <a:rPr lang="en-US" altLang="zh-CN" sz="2400">
                <a:latin typeface="Times New Roman" pitchFamily="18" charset="0"/>
                <a:cs typeface="Times New Roman" pitchFamily="18" charset="0"/>
              </a:rPr>
              <a:t>Nominal Interest Rate </a:t>
            </a:r>
            <a:r>
              <a:rPr lang="en-US" altLang="zh-CN" sz="2400" err="1">
                <a:latin typeface="Times New Roman" pitchFamily="18" charset="0"/>
                <a:cs typeface="Times New Roman" pitchFamily="18" charset="0"/>
              </a:rPr>
              <a:t>i</a:t>
            </a:r>
            <a:r>
              <a:rPr lang="en-US" altLang="zh-CN" sz="2400">
                <a:latin typeface="Times New Roman" pitchFamily="18" charset="0"/>
                <a:cs typeface="Times New Roman" pitchFamily="18" charset="0"/>
              </a:rPr>
              <a:t> </a:t>
            </a:r>
            <a:endParaRPr lang="zh-CN" altLang="en-US"/>
          </a:p>
        </p:txBody>
      </p:sp>
      <p:cxnSp>
        <p:nvCxnSpPr>
          <p:cNvPr id="3" name="直接连接符 12">
            <a:extLst>
              <a:ext uri="{FF2B5EF4-FFF2-40B4-BE49-F238E27FC236}">
                <a16:creationId xmlns:a16="http://schemas.microsoft.com/office/drawing/2014/main" id="{211E5760-B1C3-BB12-5911-D485459BC6DF}"/>
              </a:ext>
            </a:extLst>
          </p:cNvPr>
          <p:cNvCxnSpPr>
            <a:cxnSpLocks/>
          </p:cNvCxnSpPr>
          <p:nvPr/>
        </p:nvCxnSpPr>
        <p:spPr>
          <a:xfrm>
            <a:off x="2756216" y="1377127"/>
            <a:ext cx="0" cy="4572153"/>
          </a:xfrm>
          <a:prstGeom prst="line">
            <a:avLst/>
          </a:prstGeom>
          <a:ln w="31750">
            <a:solidFill>
              <a:srgbClr val="CC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12">
            <a:extLst>
              <a:ext uri="{FF2B5EF4-FFF2-40B4-BE49-F238E27FC236}">
                <a16:creationId xmlns:a16="http://schemas.microsoft.com/office/drawing/2014/main" id="{C22588CD-A781-7CC6-9372-9C133F2289A6}"/>
              </a:ext>
            </a:extLst>
          </p:cNvPr>
          <p:cNvCxnSpPr>
            <a:cxnSpLocks/>
          </p:cNvCxnSpPr>
          <p:nvPr/>
        </p:nvCxnSpPr>
        <p:spPr>
          <a:xfrm>
            <a:off x="1043608" y="4114800"/>
            <a:ext cx="1690389" cy="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Line 37">
            <a:extLst>
              <a:ext uri="{FF2B5EF4-FFF2-40B4-BE49-F238E27FC236}">
                <a16:creationId xmlns:a16="http://schemas.microsoft.com/office/drawing/2014/main" id="{F9202093-D10D-7487-4FEF-72091975987C}"/>
              </a:ext>
            </a:extLst>
          </p:cNvPr>
          <p:cNvSpPr>
            <a:spLocks noChangeShapeType="1"/>
          </p:cNvSpPr>
          <p:nvPr/>
        </p:nvSpPr>
        <p:spPr bwMode="auto">
          <a:xfrm flipH="1">
            <a:off x="3732021" y="4251432"/>
            <a:ext cx="1196048" cy="601346"/>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8" name="TextBox 7">
            <a:extLst>
              <a:ext uri="{FF2B5EF4-FFF2-40B4-BE49-F238E27FC236}">
                <a16:creationId xmlns:a16="http://schemas.microsoft.com/office/drawing/2014/main" id="{E9B13BE9-A755-B23A-58EE-C03B3FF7D668}"/>
              </a:ext>
            </a:extLst>
          </p:cNvPr>
          <p:cNvSpPr txBox="1"/>
          <p:nvPr/>
        </p:nvSpPr>
        <p:spPr>
          <a:xfrm>
            <a:off x="4686838" y="3698690"/>
            <a:ext cx="3401893" cy="523220"/>
          </a:xfrm>
          <a:prstGeom prst="rect">
            <a:avLst/>
          </a:prstGeom>
          <a:noFill/>
        </p:spPr>
        <p:txBody>
          <a:bodyPr wrap="none" rtlCol="0">
            <a:spAutoFit/>
          </a:bodyPr>
          <a:lstStyle/>
          <a:p>
            <a:r>
              <a:rPr lang="en-US" altLang="zh-CN" sz="2800">
                <a:latin typeface="Times New Roman" pitchFamily="18" charset="0"/>
                <a:cs typeface="Times New Roman" pitchFamily="18" charset="0"/>
              </a:rPr>
              <a:t>Money demand curve </a:t>
            </a:r>
            <a:endParaRPr lang="en-US" altLang="zh-CN" sz="2800" u="sng">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9EEB4096-76FA-1243-3BC4-68898DEEE668}"/>
              </a:ext>
            </a:extLst>
          </p:cNvPr>
          <p:cNvSpPr txBox="1"/>
          <p:nvPr/>
        </p:nvSpPr>
        <p:spPr>
          <a:xfrm>
            <a:off x="47701" y="6096268"/>
            <a:ext cx="9296398" cy="769441"/>
          </a:xfrm>
          <a:prstGeom prst="rect">
            <a:avLst/>
          </a:prstGeom>
          <a:noFill/>
        </p:spPr>
        <p:txBody>
          <a:bodyPr wrap="square" rtlCol="0">
            <a:spAutoFit/>
          </a:bodyPr>
          <a:lstStyle/>
          <a:p>
            <a:r>
              <a:rPr lang="en-US" altLang="zh-CN" sz="2200" dirty="0">
                <a:latin typeface="Times New Roman" pitchFamily="18" charset="0"/>
                <a:cs typeface="Times New Roman" pitchFamily="18" charset="0"/>
              </a:rPr>
              <a:t>Money demand declines with interest </a:t>
            </a:r>
            <a:r>
              <a:rPr lang="en-US" altLang="zh-CN" sz="2200" dirty="0" err="1">
                <a:latin typeface="Times New Roman" pitchFamily="18" charset="0"/>
                <a:cs typeface="Times New Roman" pitchFamily="18" charset="0"/>
              </a:rPr>
              <a:t>i</a:t>
            </a:r>
            <a:r>
              <a:rPr lang="en-US" altLang="zh-CN" sz="2200" dirty="0">
                <a:latin typeface="Times New Roman" pitchFamily="18" charset="0"/>
                <a:cs typeface="Times New Roman" pitchFamily="18" charset="0"/>
              </a:rPr>
              <a:t> because money does NOT pay interest.</a:t>
            </a:r>
          </a:p>
          <a:p>
            <a:r>
              <a:rPr lang="en-US" altLang="zh-CN" sz="2200" dirty="0">
                <a:latin typeface="Times New Roman" pitchFamily="18" charset="0"/>
                <a:cs typeface="Times New Roman" pitchFamily="18" charset="0"/>
              </a:rPr>
              <a:t>Interest is the opportunity cost of holding money  </a:t>
            </a:r>
            <a:endParaRPr lang="zh-CN" altLang="en-US" dirty="0"/>
          </a:p>
        </p:txBody>
      </p:sp>
    </p:spTree>
    <p:extLst>
      <p:ext uri="{BB962C8B-B14F-4D97-AF65-F5344CB8AC3E}">
        <p14:creationId xmlns:p14="http://schemas.microsoft.com/office/powerpoint/2010/main" val="141717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弧形 22">
            <a:extLst>
              <a:ext uri="{FF2B5EF4-FFF2-40B4-BE49-F238E27FC236}">
                <a16:creationId xmlns:a16="http://schemas.microsoft.com/office/drawing/2014/main" id="{E400FB77-8807-7B49-9484-901E0FB534BC}"/>
              </a:ext>
            </a:extLst>
          </p:cNvPr>
          <p:cNvSpPr/>
          <p:nvPr/>
        </p:nvSpPr>
        <p:spPr>
          <a:xfrm rot="11330110">
            <a:off x="1801251" y="-1441871"/>
            <a:ext cx="8027831" cy="6887514"/>
          </a:xfrm>
          <a:prstGeom prst="arc">
            <a:avLst>
              <a:gd name="adj1" fmla="val 15894353"/>
              <a:gd name="adj2" fmla="val 20940915"/>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Line 2"/>
          <p:cNvSpPr>
            <a:spLocks noChangeShapeType="1"/>
          </p:cNvSpPr>
          <p:nvPr/>
        </p:nvSpPr>
        <p:spPr bwMode="auto">
          <a:xfrm>
            <a:off x="1043608" y="1268760"/>
            <a:ext cx="0" cy="4652963"/>
          </a:xfrm>
          <a:prstGeom prst="line">
            <a:avLst/>
          </a:prstGeom>
          <a:noFill/>
          <a:ln w="28575">
            <a:solidFill>
              <a:schemeClr val="tx1"/>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6" name="Line 3"/>
          <p:cNvSpPr>
            <a:spLocks noChangeShapeType="1"/>
          </p:cNvSpPr>
          <p:nvPr/>
        </p:nvSpPr>
        <p:spPr bwMode="auto">
          <a:xfrm>
            <a:off x="1043608" y="5949280"/>
            <a:ext cx="6056313"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5" name="TextBox 24"/>
          <p:cNvSpPr txBox="1"/>
          <p:nvPr/>
        </p:nvSpPr>
        <p:spPr>
          <a:xfrm>
            <a:off x="6867870" y="5374231"/>
            <a:ext cx="2123728" cy="461665"/>
          </a:xfrm>
          <a:prstGeom prst="rect">
            <a:avLst/>
          </a:prstGeom>
          <a:noFill/>
        </p:spPr>
        <p:txBody>
          <a:bodyPr wrap="square" rtlCol="0">
            <a:spAutoFit/>
          </a:bodyPr>
          <a:lstStyle/>
          <a:p>
            <a:r>
              <a:rPr lang="en-US" altLang="zh-CN" sz="2400">
                <a:latin typeface="Times New Roman" pitchFamily="18" charset="0"/>
                <a:cs typeface="Times New Roman" pitchFamily="18" charset="0"/>
              </a:rPr>
              <a:t>Money M</a:t>
            </a:r>
            <a:endParaRPr lang="zh-CN" altLang="en-US"/>
          </a:p>
        </p:txBody>
      </p:sp>
      <p:sp>
        <p:nvSpPr>
          <p:cNvPr id="30" name="TextBox 29"/>
          <p:cNvSpPr txBox="1"/>
          <p:nvPr/>
        </p:nvSpPr>
        <p:spPr>
          <a:xfrm>
            <a:off x="320865" y="194137"/>
            <a:ext cx="8799075" cy="523220"/>
          </a:xfrm>
          <a:prstGeom prst="rect">
            <a:avLst/>
          </a:prstGeom>
          <a:noFill/>
        </p:spPr>
        <p:txBody>
          <a:bodyPr wrap="none" rtlCol="0">
            <a:spAutoFit/>
          </a:bodyPr>
          <a:lstStyle/>
          <a:p>
            <a:r>
              <a:rPr lang="en-US" altLang="zh-CN" sz="2800" b="1">
                <a:latin typeface="Times New Roman" pitchFamily="18" charset="0"/>
                <a:cs typeface="Times New Roman" pitchFamily="18" charset="0"/>
              </a:rPr>
              <a:t>Fed Money Supply = Control on Nominal Interest Rate  </a:t>
            </a:r>
          </a:p>
        </p:txBody>
      </p:sp>
      <p:sp>
        <p:nvSpPr>
          <p:cNvPr id="21" name="Line 37">
            <a:extLst>
              <a:ext uri="{FF2B5EF4-FFF2-40B4-BE49-F238E27FC236}">
                <a16:creationId xmlns:a16="http://schemas.microsoft.com/office/drawing/2014/main" id="{9D1A3985-2556-0D4B-9367-9AE7BFB45A91}"/>
              </a:ext>
            </a:extLst>
          </p:cNvPr>
          <p:cNvSpPr>
            <a:spLocks noChangeShapeType="1"/>
          </p:cNvSpPr>
          <p:nvPr/>
        </p:nvSpPr>
        <p:spPr bwMode="auto">
          <a:xfrm>
            <a:off x="2778436" y="3199524"/>
            <a:ext cx="866661"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4" name="TextBox 23">
            <a:extLst>
              <a:ext uri="{FF2B5EF4-FFF2-40B4-BE49-F238E27FC236}">
                <a16:creationId xmlns:a16="http://schemas.microsoft.com/office/drawing/2014/main" id="{6E02DEB6-A0E2-9A4D-8A80-7A7001F2DE90}"/>
              </a:ext>
            </a:extLst>
          </p:cNvPr>
          <p:cNvSpPr txBox="1"/>
          <p:nvPr/>
        </p:nvSpPr>
        <p:spPr>
          <a:xfrm>
            <a:off x="3755296" y="2937914"/>
            <a:ext cx="4596130" cy="1384995"/>
          </a:xfrm>
          <a:prstGeom prst="rect">
            <a:avLst/>
          </a:prstGeom>
          <a:noFill/>
        </p:spPr>
        <p:txBody>
          <a:bodyPr wrap="none" rtlCol="0">
            <a:spAutoFit/>
          </a:bodyPr>
          <a:lstStyle/>
          <a:p>
            <a:r>
              <a:rPr lang="en-US" altLang="zh-CN" sz="2800">
                <a:latin typeface="Times New Roman" pitchFamily="18" charset="0"/>
                <a:cs typeface="Times New Roman" pitchFamily="18" charset="0"/>
              </a:rPr>
              <a:t>Fed increases money supply</a:t>
            </a:r>
          </a:p>
          <a:p>
            <a:endParaRPr lang="en-US" altLang="zh-CN" sz="2800">
              <a:latin typeface="Times New Roman" pitchFamily="18" charset="0"/>
              <a:cs typeface="Times New Roman" pitchFamily="18" charset="0"/>
            </a:endParaRPr>
          </a:p>
          <a:p>
            <a:r>
              <a:rPr lang="en-US" altLang="zh-CN" sz="2800">
                <a:latin typeface="Times New Roman" pitchFamily="18" charset="0"/>
                <a:cs typeface="Times New Roman" pitchFamily="18" charset="0"/>
              </a:rPr>
              <a:t>which lowers the interest rate </a:t>
            </a:r>
            <a:r>
              <a:rPr lang="en-US" altLang="zh-CN" sz="2800" err="1">
                <a:latin typeface="Times New Roman" pitchFamily="18" charset="0"/>
                <a:cs typeface="Times New Roman" pitchFamily="18" charset="0"/>
              </a:rPr>
              <a:t>i</a:t>
            </a:r>
            <a:endParaRPr lang="en-US" altLang="zh-CN" sz="280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95E39644-45E8-51DD-EA85-7BB7AE1DCFB6}"/>
              </a:ext>
            </a:extLst>
          </p:cNvPr>
          <p:cNvSpPr txBox="1"/>
          <p:nvPr/>
        </p:nvSpPr>
        <p:spPr>
          <a:xfrm rot="16200000">
            <a:off x="-1033945" y="3181125"/>
            <a:ext cx="3272873" cy="461665"/>
          </a:xfrm>
          <a:prstGeom prst="rect">
            <a:avLst/>
          </a:prstGeom>
          <a:noFill/>
        </p:spPr>
        <p:txBody>
          <a:bodyPr wrap="square" rtlCol="0">
            <a:spAutoFit/>
          </a:bodyPr>
          <a:lstStyle/>
          <a:p>
            <a:r>
              <a:rPr lang="en-US" altLang="zh-CN" sz="2400">
                <a:latin typeface="Times New Roman" pitchFamily="18" charset="0"/>
                <a:cs typeface="Times New Roman" pitchFamily="18" charset="0"/>
              </a:rPr>
              <a:t>Nominal Interest Rate </a:t>
            </a:r>
            <a:r>
              <a:rPr lang="en-US" altLang="zh-CN" sz="2400" err="1">
                <a:latin typeface="Times New Roman" pitchFamily="18" charset="0"/>
                <a:cs typeface="Times New Roman" pitchFamily="18" charset="0"/>
              </a:rPr>
              <a:t>i</a:t>
            </a:r>
            <a:r>
              <a:rPr lang="en-US" altLang="zh-CN" sz="2400">
                <a:latin typeface="Times New Roman" pitchFamily="18" charset="0"/>
                <a:cs typeface="Times New Roman" pitchFamily="18" charset="0"/>
              </a:rPr>
              <a:t> </a:t>
            </a:r>
            <a:endParaRPr lang="zh-CN" altLang="en-US"/>
          </a:p>
        </p:txBody>
      </p:sp>
      <p:cxnSp>
        <p:nvCxnSpPr>
          <p:cNvPr id="3" name="直接连接符 12">
            <a:extLst>
              <a:ext uri="{FF2B5EF4-FFF2-40B4-BE49-F238E27FC236}">
                <a16:creationId xmlns:a16="http://schemas.microsoft.com/office/drawing/2014/main" id="{211E5760-B1C3-BB12-5911-D485459BC6DF}"/>
              </a:ext>
            </a:extLst>
          </p:cNvPr>
          <p:cNvCxnSpPr>
            <a:cxnSpLocks/>
          </p:cNvCxnSpPr>
          <p:nvPr/>
        </p:nvCxnSpPr>
        <p:spPr>
          <a:xfrm>
            <a:off x="2756216" y="1377127"/>
            <a:ext cx="0" cy="4572153"/>
          </a:xfrm>
          <a:prstGeom prst="line">
            <a:avLst/>
          </a:prstGeom>
          <a:ln w="31750">
            <a:solidFill>
              <a:srgbClr val="CC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12">
            <a:extLst>
              <a:ext uri="{FF2B5EF4-FFF2-40B4-BE49-F238E27FC236}">
                <a16:creationId xmlns:a16="http://schemas.microsoft.com/office/drawing/2014/main" id="{C22588CD-A781-7CC6-9372-9C133F2289A6}"/>
              </a:ext>
            </a:extLst>
          </p:cNvPr>
          <p:cNvCxnSpPr>
            <a:cxnSpLocks/>
          </p:cNvCxnSpPr>
          <p:nvPr/>
        </p:nvCxnSpPr>
        <p:spPr>
          <a:xfrm>
            <a:off x="1043608" y="4114800"/>
            <a:ext cx="1690389" cy="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直接连接符 12">
            <a:extLst>
              <a:ext uri="{FF2B5EF4-FFF2-40B4-BE49-F238E27FC236}">
                <a16:creationId xmlns:a16="http://schemas.microsoft.com/office/drawing/2014/main" id="{7A0174B8-A5F1-8781-5F94-499194B27848}"/>
              </a:ext>
            </a:extLst>
          </p:cNvPr>
          <p:cNvCxnSpPr>
            <a:cxnSpLocks/>
          </p:cNvCxnSpPr>
          <p:nvPr/>
        </p:nvCxnSpPr>
        <p:spPr>
          <a:xfrm>
            <a:off x="3645097" y="1377126"/>
            <a:ext cx="0" cy="4572153"/>
          </a:xfrm>
          <a:prstGeom prst="line">
            <a:avLst/>
          </a:prstGeom>
          <a:ln w="31750">
            <a:solidFill>
              <a:srgbClr val="00863D"/>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12">
            <a:extLst>
              <a:ext uri="{FF2B5EF4-FFF2-40B4-BE49-F238E27FC236}">
                <a16:creationId xmlns:a16="http://schemas.microsoft.com/office/drawing/2014/main" id="{323C2F38-F43F-F224-44B8-6ECBA0142AB1}"/>
              </a:ext>
            </a:extLst>
          </p:cNvPr>
          <p:cNvCxnSpPr>
            <a:cxnSpLocks/>
          </p:cNvCxnSpPr>
          <p:nvPr/>
        </p:nvCxnSpPr>
        <p:spPr>
          <a:xfrm>
            <a:off x="1043608" y="4800600"/>
            <a:ext cx="2601489" cy="0"/>
          </a:xfrm>
          <a:prstGeom prst="line">
            <a:avLst/>
          </a:prstGeom>
          <a:ln w="31750">
            <a:solidFill>
              <a:srgbClr val="00863D"/>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BCC7BEC-C12A-9D1A-28F3-7382E62C6209}"/>
              </a:ext>
            </a:extLst>
          </p:cNvPr>
          <p:cNvSpPr txBox="1"/>
          <p:nvPr/>
        </p:nvSpPr>
        <p:spPr>
          <a:xfrm>
            <a:off x="47701" y="6096268"/>
            <a:ext cx="9296398" cy="769441"/>
          </a:xfrm>
          <a:prstGeom prst="rect">
            <a:avLst/>
          </a:prstGeom>
          <a:noFill/>
        </p:spPr>
        <p:txBody>
          <a:bodyPr wrap="square" rtlCol="0">
            <a:spAutoFit/>
          </a:bodyPr>
          <a:lstStyle/>
          <a:p>
            <a:r>
              <a:rPr lang="en-US" altLang="zh-CN" sz="2200" dirty="0">
                <a:latin typeface="Times New Roman" pitchFamily="18" charset="0"/>
                <a:cs typeface="Times New Roman" pitchFamily="18" charset="0"/>
              </a:rPr>
              <a:t>Money demand declines with interest </a:t>
            </a:r>
            <a:r>
              <a:rPr lang="en-US" altLang="zh-CN" sz="2200" dirty="0" err="1">
                <a:latin typeface="Times New Roman" pitchFamily="18" charset="0"/>
                <a:cs typeface="Times New Roman" pitchFamily="18" charset="0"/>
              </a:rPr>
              <a:t>i</a:t>
            </a:r>
            <a:r>
              <a:rPr lang="en-US" altLang="zh-CN" sz="2200" dirty="0">
                <a:latin typeface="Times New Roman" pitchFamily="18" charset="0"/>
                <a:cs typeface="Times New Roman" pitchFamily="18" charset="0"/>
              </a:rPr>
              <a:t> because money does NOT pay interest.</a:t>
            </a:r>
          </a:p>
          <a:p>
            <a:r>
              <a:rPr lang="en-US" altLang="zh-CN" sz="2200" dirty="0">
                <a:latin typeface="Times New Roman" pitchFamily="18" charset="0"/>
                <a:cs typeface="Times New Roman" pitchFamily="18" charset="0"/>
              </a:rPr>
              <a:t>Interest is the opportunity cost of holding money  </a:t>
            </a:r>
            <a:endParaRPr lang="zh-CN" altLang="en-US" dirty="0"/>
          </a:p>
        </p:txBody>
      </p:sp>
    </p:spTree>
    <p:extLst>
      <p:ext uri="{BB962C8B-B14F-4D97-AF65-F5344CB8AC3E}">
        <p14:creationId xmlns:p14="http://schemas.microsoft.com/office/powerpoint/2010/main" val="540913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8122920" cy="6035040"/>
          </a:xfrm>
          <a:noFill/>
        </p:spPr>
        <p:txBody>
          <a:bodyPr tIns="0" bIns="0">
            <a:noAutofit/>
          </a:bodyPr>
          <a:lstStyle/>
          <a:p>
            <a:pPr marL="0" indent="0" algn="ctr">
              <a:spcBef>
                <a:spcPts val="1800"/>
              </a:spcBef>
              <a:buClr>
                <a:srgbClr val="0000FF"/>
              </a:buClr>
              <a:buNone/>
            </a:pPr>
            <a:r>
              <a:rPr lang="en-US" dirty="0">
                <a:solidFill>
                  <a:srgbClr val="003399"/>
                </a:solidFill>
              </a:rPr>
              <a:t>The Fed’s Ability to Influence the Real Interest Rate—the Short Run</a:t>
            </a:r>
          </a:p>
          <a:p>
            <a:pPr marL="365760" indent="-365760">
              <a:spcBef>
                <a:spcPts val="3000"/>
              </a:spcBef>
              <a:buClr>
                <a:srgbClr val="003399"/>
              </a:buClr>
            </a:pPr>
            <a:r>
              <a:rPr lang="en-US" sz="2800" dirty="0"/>
              <a:t>As we have seen, the Fed can change “the” nominal interest rate, </a:t>
            </a:r>
            <a:r>
              <a:rPr lang="en-US" sz="2800" dirty="0" err="1"/>
              <a:t>i</a:t>
            </a:r>
            <a:r>
              <a:rPr lang="en-US" sz="2800" dirty="0"/>
              <a:t>.</a:t>
            </a:r>
          </a:p>
          <a:p>
            <a:pPr marL="365760" indent="-365760">
              <a:spcBef>
                <a:spcPts val="2400"/>
              </a:spcBef>
              <a:buClr>
                <a:srgbClr val="003399"/>
              </a:buClr>
            </a:pPr>
            <a:r>
              <a:rPr lang="en-US" sz="2800" dirty="0"/>
              <a:t>Recall: real interest rate r = </a:t>
            </a:r>
            <a:r>
              <a:rPr lang="en-US" sz="2800" dirty="0" err="1"/>
              <a:t>i</a:t>
            </a:r>
            <a:r>
              <a:rPr lang="en-US" sz="2800" dirty="0"/>
              <a:t> − π, and there is </a:t>
            </a:r>
            <a:r>
              <a:rPr lang="en-US" sz="2800" dirty="0">
                <a:solidFill>
                  <a:srgbClr val="C00000"/>
                </a:solidFill>
              </a:rPr>
              <a:t>nominal rigidity</a:t>
            </a:r>
            <a:r>
              <a:rPr lang="en-US" sz="2800" dirty="0"/>
              <a:t>: prices are rigid so that inflation moves relatively slowly</a:t>
            </a:r>
          </a:p>
          <a:p>
            <a:pPr marL="365760" indent="-365760">
              <a:spcBef>
                <a:spcPts val="2400"/>
              </a:spcBef>
              <a:buClr>
                <a:srgbClr val="003399"/>
              </a:buClr>
            </a:pPr>
            <a:r>
              <a:rPr lang="en-US" sz="2800" dirty="0"/>
              <a:t>So: When the Fed changes </a:t>
            </a:r>
            <a:r>
              <a:rPr lang="en-US" sz="2800" dirty="0" err="1"/>
              <a:t>i</a:t>
            </a:r>
            <a:r>
              <a:rPr lang="en-US" sz="2800" dirty="0"/>
              <a:t>, it changes r.</a:t>
            </a:r>
          </a:p>
        </p:txBody>
      </p:sp>
    </p:spTree>
    <p:extLst>
      <p:ext uri="{BB962C8B-B14F-4D97-AF65-F5344CB8AC3E}">
        <p14:creationId xmlns:p14="http://schemas.microsoft.com/office/powerpoint/2010/main" val="1562023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193806"/>
            <a:ext cx="7863840" cy="892552"/>
          </a:xfrm>
          <a:prstGeom prst="rect">
            <a:avLst/>
          </a:prstGeom>
          <a:noFill/>
        </p:spPr>
        <p:txBody>
          <a:bodyPr wrap="square" rtlCol="0" anchor="ctr" anchorCtr="0">
            <a:spAutoFit/>
          </a:bodyPr>
          <a:lstStyle/>
          <a:p>
            <a:pPr algn="ctr"/>
            <a:r>
              <a:rPr lang="en-US" sz="2600">
                <a:solidFill>
                  <a:srgbClr val="003399"/>
                </a:solidFill>
              </a:rPr>
              <a:t>Nominal and Real Interest Rates (1-year nominal interest rate, and 1-year nominal rate minus 1-year inflation rate)</a:t>
            </a:r>
          </a:p>
        </p:txBody>
      </p:sp>
      <p:sp>
        <p:nvSpPr>
          <p:cNvPr id="7" name="TextBox 6"/>
          <p:cNvSpPr txBox="1"/>
          <p:nvPr/>
        </p:nvSpPr>
        <p:spPr>
          <a:xfrm>
            <a:off x="594360" y="6071429"/>
            <a:ext cx="8168640" cy="707886"/>
          </a:xfrm>
          <a:prstGeom prst="rect">
            <a:avLst/>
          </a:prstGeom>
          <a:noFill/>
        </p:spPr>
        <p:txBody>
          <a:bodyPr wrap="square" rtlCol="0" anchor="ctr">
            <a:spAutoFit/>
          </a:bodyPr>
          <a:lstStyle/>
          <a:p>
            <a:r>
              <a:rPr lang="en-US" sz="2000" dirty="0">
                <a:solidFill>
                  <a:srgbClr val="CC0000"/>
                </a:solidFill>
              </a:rPr>
              <a:t>Fed sets the nominal interest rate (blue line) which affects the real interest rate (red line) as inflation does not respond quickly due to nominal rigidities </a:t>
            </a: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a:p>
        </p:txBody>
      </p:sp>
      <p:pic>
        <p:nvPicPr>
          <p:cNvPr id="15" name="FRED Graph Chart" descr="FRED Graph">
            <a:hlinkClick r:id="rId3" tooltip="View this chart in your browser. "/>
          </p:cNvPr>
          <p:cNvPicPr preferRelativeResize="0">
            <a:picLocks/>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10000" b="5862"/>
          <a:stretch/>
        </p:blipFill>
        <p:spPr>
          <a:xfrm>
            <a:off x="617220" y="1447800"/>
            <a:ext cx="7909560" cy="4648200"/>
          </a:xfrm>
          <a:prstGeom prst="rect">
            <a:avLst/>
          </a:prstGeom>
        </p:spPr>
      </p:pic>
      <p:sp>
        <p:nvSpPr>
          <p:cNvPr id="12" name="Oval 11"/>
          <p:cNvSpPr/>
          <p:nvPr/>
        </p:nvSpPr>
        <p:spPr>
          <a:xfrm>
            <a:off x="5334000" y="3183714"/>
            <a:ext cx="2743200" cy="1752600"/>
          </a:xfrm>
          <a:prstGeom prst="ellipse">
            <a:avLst/>
          </a:prstGeom>
          <a:solidFill>
            <a:srgbClr val="CC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17844" y="3820968"/>
            <a:ext cx="1600200" cy="523220"/>
          </a:xfrm>
          <a:prstGeom prst="rect">
            <a:avLst/>
          </a:prstGeom>
          <a:noFill/>
        </p:spPr>
        <p:txBody>
          <a:bodyPr wrap="square" rtlCol="0">
            <a:spAutoFit/>
          </a:bodyPr>
          <a:lstStyle/>
          <a:p>
            <a:r>
              <a:rPr lang="en-US" sz="2800">
                <a:solidFill>
                  <a:srgbClr val="C00000"/>
                </a:solidFill>
              </a:rPr>
              <a:t>Real</a:t>
            </a:r>
          </a:p>
        </p:txBody>
      </p:sp>
      <p:sp>
        <p:nvSpPr>
          <p:cNvPr id="3" name="TextBox 2"/>
          <p:cNvSpPr txBox="1"/>
          <p:nvPr/>
        </p:nvSpPr>
        <p:spPr>
          <a:xfrm>
            <a:off x="3753678" y="1989645"/>
            <a:ext cx="1600200" cy="523220"/>
          </a:xfrm>
          <a:prstGeom prst="rect">
            <a:avLst/>
          </a:prstGeom>
          <a:noFill/>
        </p:spPr>
        <p:txBody>
          <a:bodyPr wrap="square" rtlCol="0">
            <a:spAutoFit/>
          </a:bodyPr>
          <a:lstStyle/>
          <a:p>
            <a:r>
              <a:rPr lang="en-US" sz="2800">
                <a:solidFill>
                  <a:srgbClr val="003399"/>
                </a:solidFill>
              </a:rPr>
              <a:t>Nominal</a:t>
            </a:r>
          </a:p>
        </p:txBody>
      </p:sp>
    </p:spTree>
    <p:extLst>
      <p:ext uri="{BB962C8B-B14F-4D97-AF65-F5344CB8AC3E}">
        <p14:creationId xmlns:p14="http://schemas.microsoft.com/office/powerpoint/2010/main" val="383574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Takeaways</a:t>
            </a:r>
          </a:p>
          <a:p>
            <a:pPr marL="365760" indent="-365760">
              <a:spcBef>
                <a:spcPts val="3000"/>
              </a:spcBef>
              <a:buClr>
                <a:srgbClr val="003399"/>
              </a:buClr>
            </a:pPr>
            <a:r>
              <a:rPr lang="en-US" sz="2800" dirty="0"/>
              <a:t>The Fed has a variety of tools that allow it to affect “the” nominal interest rate.</a:t>
            </a:r>
          </a:p>
          <a:p>
            <a:pPr marL="365760" indent="-365760">
              <a:spcBef>
                <a:spcPts val="3000"/>
              </a:spcBef>
              <a:buClr>
                <a:srgbClr val="003399"/>
              </a:buClr>
            </a:pPr>
            <a:r>
              <a:rPr lang="en-US" sz="2800" dirty="0"/>
              <a:t>Effectively: decreasing the nominal interest rate means increasing money supply (and conversely) </a:t>
            </a:r>
          </a:p>
          <a:p>
            <a:pPr marL="365760" indent="-365760">
              <a:spcBef>
                <a:spcPts val="2400"/>
              </a:spcBef>
              <a:buClr>
                <a:srgbClr val="003399"/>
              </a:buClr>
            </a:pPr>
            <a:r>
              <a:rPr lang="en-US" sz="2800" dirty="0"/>
              <a:t>In the short run, when the Fed changes the nominal interest rate, the real interest rate moves in the same direction.</a:t>
            </a:r>
          </a:p>
        </p:txBody>
      </p:sp>
    </p:spTree>
    <p:extLst>
      <p:ext uri="{BB962C8B-B14F-4D97-AF65-F5344CB8AC3E}">
        <p14:creationId xmlns:p14="http://schemas.microsoft.com/office/powerpoint/2010/main" val="2284203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a:solidFill>
                <a:srgbClr val="FF0000"/>
              </a:solidFill>
            </a:endParaRPr>
          </a:p>
          <a:p>
            <a:pPr marL="0" algn="ctr">
              <a:buNone/>
            </a:pPr>
            <a:r>
              <a:rPr lang="en-US" cap="small">
                <a:solidFill>
                  <a:srgbClr val="CC0000"/>
                </a:solidFill>
              </a:rPr>
              <a:t>III.  Monetary Policy and Short-run Macroeconomic Fluctuations</a:t>
            </a:r>
            <a:endParaRPr lang="en-US" sz="3200" i="1" cap="small">
              <a:solidFill>
                <a:srgbClr val="CC0000"/>
              </a:solidFill>
            </a:endParaRPr>
          </a:p>
        </p:txBody>
      </p:sp>
    </p:spTree>
    <p:extLst>
      <p:ext uri="{BB962C8B-B14F-4D97-AF65-F5344CB8AC3E}">
        <p14:creationId xmlns:p14="http://schemas.microsoft.com/office/powerpoint/2010/main" val="393503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292608"/>
            <a:ext cx="7863840" cy="1077218"/>
          </a:xfrm>
          <a:prstGeom prst="rect">
            <a:avLst/>
          </a:prstGeom>
          <a:noFill/>
        </p:spPr>
        <p:txBody>
          <a:bodyPr wrap="square" rtlCol="0" anchor="ctr" anchorCtr="0">
            <a:spAutoFit/>
          </a:bodyPr>
          <a:lstStyle/>
          <a:p>
            <a:pPr algn="ctr"/>
            <a:r>
              <a:rPr lang="en-US" sz="3200">
                <a:solidFill>
                  <a:srgbClr val="003399"/>
                </a:solidFill>
              </a:rPr>
              <a:t>Determination of Short-Run Output: The “Keynesian Cross”</a:t>
            </a:r>
          </a:p>
        </p:txBody>
      </p:sp>
      <p:grpSp>
        <p:nvGrpSpPr>
          <p:cNvPr id="5" name="Group 7"/>
          <p:cNvGrpSpPr/>
          <p:nvPr/>
        </p:nvGrpSpPr>
        <p:grpSpPr>
          <a:xfrm>
            <a:off x="2651321" y="158448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19" name="Straight Connector 18"/>
          <p:cNvCxnSpPr>
            <a:cxnSpLocks noChangeAspect="1"/>
          </p:cNvCxnSpPr>
          <p:nvPr/>
        </p:nvCxnSpPr>
        <p:spPr>
          <a:xfrm flipV="1">
            <a:off x="2662240" y="2458105"/>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34138" y="2173010"/>
            <a:ext cx="761999" cy="523220"/>
          </a:xfrm>
          <a:prstGeom prst="rect">
            <a:avLst/>
          </a:prstGeom>
          <a:noFill/>
        </p:spPr>
        <p:txBody>
          <a:bodyPr wrap="square" rtlCol="0">
            <a:spAutoFit/>
          </a:bodyPr>
          <a:lstStyle/>
          <a:p>
            <a:r>
              <a:rPr lang="en-US" sz="2800">
                <a:solidFill>
                  <a:srgbClr val="003399"/>
                </a:solidFill>
              </a:rPr>
              <a:t>PAE</a:t>
            </a:r>
          </a:p>
        </p:txBody>
      </p:sp>
      <p:sp>
        <p:nvSpPr>
          <p:cNvPr id="27" name="TextBox 26"/>
          <p:cNvSpPr txBox="1"/>
          <p:nvPr/>
        </p:nvSpPr>
        <p:spPr>
          <a:xfrm>
            <a:off x="1928813" y="1542183"/>
            <a:ext cx="752475" cy="445635"/>
          </a:xfrm>
          <a:prstGeom prst="rect">
            <a:avLst/>
          </a:prstGeom>
          <a:noFill/>
        </p:spPr>
        <p:txBody>
          <a:bodyPr wrap="square" rtlCol="0">
            <a:spAutoFit/>
          </a:bodyPr>
          <a:lstStyle/>
          <a:p>
            <a:pPr>
              <a:lnSpc>
                <a:spcPct val="80000"/>
              </a:lnSpc>
            </a:pPr>
            <a:r>
              <a:rPr lang="en-US" sz="2800"/>
              <a:t>PAE</a:t>
            </a:r>
          </a:p>
        </p:txBody>
      </p:sp>
      <p:cxnSp>
        <p:nvCxnSpPr>
          <p:cNvPr id="14" name="Straight Connector 13"/>
          <p:cNvCxnSpPr>
            <a:cxnSpLocks/>
          </p:cNvCxnSpPr>
          <p:nvPr/>
        </p:nvCxnSpPr>
        <p:spPr>
          <a:xfrm flipV="1">
            <a:off x="2660847" y="210568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12162" y="1658005"/>
            <a:ext cx="1145876" cy="523220"/>
          </a:xfrm>
          <a:prstGeom prst="rect">
            <a:avLst/>
          </a:prstGeom>
          <a:noFill/>
        </p:spPr>
        <p:txBody>
          <a:bodyPr wrap="square" rtlCol="0">
            <a:spAutoFit/>
          </a:bodyPr>
          <a:lstStyle/>
          <a:p>
            <a:r>
              <a:rPr lang="en-US" sz="2800">
                <a:solidFill>
                  <a:srgbClr val="003399"/>
                </a:solidFill>
              </a:rPr>
              <a:t>Y=PAE</a:t>
            </a:r>
          </a:p>
        </p:txBody>
      </p:sp>
      <p:cxnSp>
        <p:nvCxnSpPr>
          <p:cNvPr id="3" name="Straight Connector 2"/>
          <p:cNvCxnSpPr/>
          <p:nvPr/>
        </p:nvCxnSpPr>
        <p:spPr>
          <a:xfrm>
            <a:off x="4976813" y="347728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9139" y="5725180"/>
            <a:ext cx="605824" cy="523220"/>
          </a:xfrm>
          <a:prstGeom prst="rect">
            <a:avLst/>
          </a:prstGeom>
          <a:noFill/>
        </p:spPr>
        <p:txBody>
          <a:bodyPr wrap="square" rtlCol="0">
            <a:spAutoFit/>
          </a:bodyPr>
          <a:lstStyle/>
          <a:p>
            <a:r>
              <a:rPr lang="en-US" sz="2800">
                <a:solidFill>
                  <a:srgbClr val="003399"/>
                </a:solidFill>
              </a:rPr>
              <a:t>Y</a:t>
            </a:r>
            <a:r>
              <a:rPr lang="en-US" sz="2800" baseline="-25000">
                <a:solidFill>
                  <a:srgbClr val="003399"/>
                </a:solidFill>
              </a:rPr>
              <a:t>1</a:t>
            </a:r>
            <a:r>
              <a:rPr lang="en-US" sz="2800"/>
              <a:t> </a:t>
            </a:r>
          </a:p>
        </p:txBody>
      </p:sp>
    </p:spTree>
    <p:extLst>
      <p:ext uri="{BB962C8B-B14F-4D97-AF65-F5344CB8AC3E}">
        <p14:creationId xmlns:p14="http://schemas.microsoft.com/office/powerpoint/2010/main" val="4178513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22302"/>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The Real Interest Rate and Planned Aggregate Expenditure (PAE)</a:t>
            </a:r>
          </a:p>
          <a:p>
            <a:pPr marL="0" indent="0" algn="ctr">
              <a:spcBef>
                <a:spcPts val="2400"/>
              </a:spcBef>
              <a:buClr>
                <a:srgbClr val="003399"/>
              </a:buClr>
              <a:buNone/>
            </a:pPr>
            <a:r>
              <a:rPr lang="en-US" sz="2800" dirty="0">
                <a:solidFill>
                  <a:srgbClr val="CC0000"/>
                </a:solidFill>
              </a:rPr>
              <a:t>Recall: PAE = C + I</a:t>
            </a:r>
            <a:r>
              <a:rPr lang="en-US" sz="2800" baseline="30000" dirty="0">
                <a:solidFill>
                  <a:srgbClr val="CC0000"/>
                </a:solidFill>
              </a:rPr>
              <a:t>p</a:t>
            </a:r>
            <a:r>
              <a:rPr lang="en-US" sz="2800" dirty="0">
                <a:solidFill>
                  <a:srgbClr val="CC0000"/>
                </a:solidFill>
              </a:rPr>
              <a:t> + G + NX.</a:t>
            </a:r>
          </a:p>
          <a:p>
            <a:pPr marL="365760" indent="-365760">
              <a:spcBef>
                <a:spcPts val="1600"/>
              </a:spcBef>
              <a:buClr>
                <a:srgbClr val="003399"/>
              </a:buClr>
            </a:pPr>
            <a:r>
              <a:rPr lang="en-US" sz="2800" dirty="0"/>
              <a:t>I</a:t>
            </a:r>
            <a:r>
              <a:rPr lang="en-US" sz="2800" baseline="30000" dirty="0"/>
              <a:t>p</a:t>
            </a:r>
            <a:r>
              <a:rPr lang="en-US" sz="2800" dirty="0"/>
              <a:t> decreases with interest rate r.</a:t>
            </a:r>
          </a:p>
          <a:p>
            <a:pPr marL="365760" indent="-365760">
              <a:spcBef>
                <a:spcPts val="1600"/>
              </a:spcBef>
              <a:buClr>
                <a:srgbClr val="003399"/>
              </a:buClr>
            </a:pPr>
            <a:r>
              <a:rPr lang="en-US" sz="2800" dirty="0"/>
              <a:t>Saving increases with r and therefore consumption C decreases with interest rate r.</a:t>
            </a:r>
          </a:p>
          <a:p>
            <a:pPr marL="365760" indent="-365760">
              <a:spcBef>
                <a:spcPts val="1600"/>
              </a:spcBef>
              <a:buClr>
                <a:srgbClr val="003399"/>
              </a:buClr>
            </a:pPr>
            <a:r>
              <a:rPr lang="en-US" sz="2800" dirty="0"/>
              <a:t>We will see later that NX is lower when r is higher.</a:t>
            </a:r>
          </a:p>
          <a:p>
            <a:pPr marL="0" indent="0">
              <a:spcBef>
                <a:spcPts val="1600"/>
              </a:spcBef>
              <a:buClr>
                <a:srgbClr val="003399"/>
              </a:buClr>
              <a:buNone/>
            </a:pPr>
            <a:r>
              <a:rPr lang="en-US" sz="2800" dirty="0">
                <a:solidFill>
                  <a:srgbClr val="CC0000"/>
                </a:solidFill>
              </a:rPr>
              <a:t>                          PAE(r) = C(r) + I</a:t>
            </a:r>
            <a:r>
              <a:rPr lang="en-US" sz="2800" baseline="30000" dirty="0">
                <a:solidFill>
                  <a:srgbClr val="CC0000"/>
                </a:solidFill>
              </a:rPr>
              <a:t>p</a:t>
            </a:r>
            <a:r>
              <a:rPr lang="en-US" sz="2800" dirty="0">
                <a:solidFill>
                  <a:srgbClr val="CC0000"/>
                </a:solidFill>
              </a:rPr>
              <a:t>(r) + G + NX(r).</a:t>
            </a:r>
            <a:endParaRPr lang="en-US" sz="2800" dirty="0"/>
          </a:p>
          <a:p>
            <a:pPr marL="0" indent="0">
              <a:spcBef>
                <a:spcPts val="2100"/>
              </a:spcBef>
              <a:buClr>
                <a:srgbClr val="003399"/>
              </a:buClr>
              <a:buNone/>
            </a:pPr>
            <a:r>
              <a:rPr lang="en-US" sz="2800" dirty="0">
                <a:solidFill>
                  <a:srgbClr val="CC0000"/>
                </a:solidFill>
              </a:rPr>
              <a:t>Conclusion:</a:t>
            </a:r>
            <a:r>
              <a:rPr lang="en-US" sz="2800" dirty="0"/>
              <a:t> An increase in r reduces PAE at a given Y through these 3 channels.</a:t>
            </a:r>
          </a:p>
          <a:p>
            <a:pPr marL="0" indent="0">
              <a:spcBef>
                <a:spcPts val="2100"/>
              </a:spcBef>
              <a:buClr>
                <a:srgbClr val="003399"/>
              </a:buClr>
              <a:buNone/>
            </a:pPr>
            <a:r>
              <a:rPr lang="en-US" sz="2800" dirty="0">
                <a:solidFill>
                  <a:srgbClr val="C00000"/>
                </a:solidFill>
              </a:rPr>
              <a:t>Normal interest r*</a:t>
            </a:r>
            <a:r>
              <a:rPr lang="en-US" sz="2800" dirty="0"/>
              <a:t> defined such that PAE(r*)=Y*</a:t>
            </a:r>
          </a:p>
        </p:txBody>
      </p:sp>
    </p:spTree>
    <p:extLst>
      <p:ext uri="{BB962C8B-B14F-4D97-AF65-F5344CB8AC3E}">
        <p14:creationId xmlns:p14="http://schemas.microsoft.com/office/powerpoint/2010/main" val="3164511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76200"/>
            <a:ext cx="8229600" cy="64008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1800"/>
              </a:spcBef>
              <a:buClr>
                <a:srgbClr val="0000FF"/>
              </a:buClr>
              <a:buNone/>
            </a:pPr>
            <a:r>
              <a:rPr lang="en-US" sz="2800" dirty="0"/>
              <a:t>Why does investment I by firms decrease with r?</a:t>
            </a:r>
          </a:p>
          <a:p>
            <a:pPr marL="365760" indent="-365760">
              <a:spcBef>
                <a:spcPts val="2400"/>
              </a:spcBef>
              <a:buClr>
                <a:srgbClr val="003399"/>
              </a:buClr>
            </a:pPr>
            <a:r>
              <a:rPr lang="en-US" sz="2800" dirty="0"/>
              <a:t>A. Because with higher r, there is less money available for businesses to use</a:t>
            </a:r>
          </a:p>
          <a:p>
            <a:pPr marL="365760" indent="-365760">
              <a:spcBef>
                <a:spcPts val="2400"/>
              </a:spcBef>
              <a:buClr>
                <a:srgbClr val="003399"/>
              </a:buClr>
            </a:pPr>
            <a:r>
              <a:rPr lang="en-US" sz="2800" dirty="0"/>
              <a:t>B. Because the Fed sets the interest rate r</a:t>
            </a:r>
          </a:p>
          <a:p>
            <a:pPr marL="365760" indent="-365760">
              <a:spcBef>
                <a:spcPts val="2400"/>
              </a:spcBef>
              <a:buClr>
                <a:srgbClr val="003399"/>
              </a:buClr>
            </a:pPr>
            <a:r>
              <a:rPr lang="en-US" sz="2800" dirty="0"/>
              <a:t>C. Because with higher r, the present value of an investment is lower</a:t>
            </a:r>
          </a:p>
          <a:p>
            <a:pPr marL="365760" indent="-365760">
              <a:spcBef>
                <a:spcPts val="2400"/>
              </a:spcBef>
              <a:buClr>
                <a:srgbClr val="003399"/>
              </a:buClr>
            </a:pPr>
            <a:r>
              <a:rPr lang="en-US" sz="2800" dirty="0"/>
              <a:t>D. All of the above</a:t>
            </a:r>
          </a:p>
          <a:p>
            <a:pPr marL="365760" indent="-365760">
              <a:spcBef>
                <a:spcPts val="2400"/>
              </a:spcBef>
              <a:buClr>
                <a:srgbClr val="003399"/>
              </a:buClr>
            </a:pPr>
            <a:r>
              <a:rPr lang="en-US" sz="2800" dirty="0"/>
              <a:t>E. None of the above necessarily</a:t>
            </a:r>
          </a:p>
        </p:txBody>
      </p:sp>
    </p:spTree>
    <p:extLst>
      <p:ext uri="{BB962C8B-B14F-4D97-AF65-F5344CB8AC3E}">
        <p14:creationId xmlns:p14="http://schemas.microsoft.com/office/powerpoint/2010/main" val="2424145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335" y="134715"/>
            <a:ext cx="9144000" cy="584775"/>
          </a:xfrm>
          <a:prstGeom prst="rect">
            <a:avLst/>
          </a:prstGeom>
          <a:noFill/>
        </p:spPr>
        <p:txBody>
          <a:bodyPr wrap="square" rtlCol="0" anchor="ctr" anchorCtr="0">
            <a:spAutoFit/>
          </a:bodyPr>
          <a:lstStyle/>
          <a:p>
            <a:pPr algn="ctr"/>
            <a:r>
              <a:rPr lang="en-US" sz="3200">
                <a:solidFill>
                  <a:srgbClr val="003399"/>
                </a:solidFill>
              </a:rPr>
              <a:t>Normal interest rate r* defined such that PAE(r*)=Y*</a:t>
            </a:r>
          </a:p>
        </p:txBody>
      </p:sp>
      <p:grpSp>
        <p:nvGrpSpPr>
          <p:cNvPr id="10" name="Group 9"/>
          <p:cNvGrpSpPr/>
          <p:nvPr/>
        </p:nvGrpSpPr>
        <p:grpSpPr>
          <a:xfrm>
            <a:off x="1781175" y="1188720"/>
            <a:ext cx="5838825" cy="4706217"/>
            <a:chOff x="1781175" y="1436753"/>
            <a:chExt cx="5838825" cy="4706217"/>
          </a:xfrm>
        </p:grpSpPr>
        <p:grpSp>
          <p:nvGrpSpPr>
            <p:cNvPr id="5" name="Group 7"/>
            <p:cNvGrpSpPr/>
            <p:nvPr/>
          </p:nvGrpSpPr>
          <p:grpSpPr>
            <a:xfrm>
              <a:off x="2495775" y="1479059"/>
              <a:ext cx="4571775" cy="4663421"/>
              <a:chOff x="2338258" y="1202266"/>
              <a:chExt cx="4571775"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38258" y="5392252"/>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2029480"/>
              <a:ext cx="1333499" cy="523220"/>
            </a:xfrm>
            <a:prstGeom prst="rect">
              <a:avLst/>
            </a:prstGeom>
            <a:noFill/>
          </p:spPr>
          <p:txBody>
            <a:bodyPr wrap="square" rtlCol="0">
              <a:spAutoFit/>
            </a:bodyPr>
            <a:lstStyle/>
            <a:p>
              <a:r>
                <a:rPr lang="en-US" sz="2800">
                  <a:solidFill>
                    <a:srgbClr val="003399"/>
                  </a:solidFill>
                </a:rPr>
                <a:t>PAE(r*)</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a:solidFill>
                    <a:srgbClr val="003399"/>
                  </a:solidFill>
                </a:rPr>
                <a:t>Y*</a:t>
              </a:r>
              <a:endParaRPr lang="en-US" sz="2800"/>
            </a:p>
          </p:txBody>
        </p:sp>
      </p:grpSp>
      <p:sp>
        <p:nvSpPr>
          <p:cNvPr id="2" name="TextBox 1">
            <a:extLst>
              <a:ext uri="{FF2B5EF4-FFF2-40B4-BE49-F238E27FC236}">
                <a16:creationId xmlns:a16="http://schemas.microsoft.com/office/drawing/2014/main" id="{E9BFEDE7-8A54-6DC1-4832-101056D6D726}"/>
              </a:ext>
            </a:extLst>
          </p:cNvPr>
          <p:cNvSpPr txBox="1"/>
          <p:nvPr/>
        </p:nvSpPr>
        <p:spPr>
          <a:xfrm>
            <a:off x="511847" y="5786479"/>
            <a:ext cx="8632153" cy="892552"/>
          </a:xfrm>
          <a:prstGeom prst="rect">
            <a:avLst/>
          </a:prstGeom>
          <a:noFill/>
        </p:spPr>
        <p:txBody>
          <a:bodyPr wrap="square" rtlCol="0" anchor="ctr">
            <a:spAutoFit/>
          </a:bodyPr>
          <a:lstStyle/>
          <a:p>
            <a:r>
              <a:rPr lang="en-US" sz="2600" dirty="0">
                <a:solidFill>
                  <a:srgbClr val="CC0000"/>
                </a:solidFill>
              </a:rPr>
              <a:t>In the long-run, economy produces normal output Y*, which defines the normal interest rate r* such that PAE(r*)=Y*</a:t>
            </a:r>
          </a:p>
        </p:txBody>
      </p:sp>
    </p:spTree>
    <p:extLst>
      <p:ext uri="{BB962C8B-B14F-4D97-AF65-F5344CB8AC3E}">
        <p14:creationId xmlns:p14="http://schemas.microsoft.com/office/powerpoint/2010/main" val="3264225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9325" y="56173"/>
            <a:ext cx="8223851" cy="1077218"/>
          </a:xfrm>
          <a:prstGeom prst="rect">
            <a:avLst/>
          </a:prstGeom>
          <a:noFill/>
        </p:spPr>
        <p:txBody>
          <a:bodyPr wrap="square" rtlCol="0" anchor="ctr" anchorCtr="0">
            <a:spAutoFit/>
          </a:bodyPr>
          <a:lstStyle/>
          <a:p>
            <a:pPr algn="ctr"/>
            <a:r>
              <a:rPr lang="en-US" sz="3200" dirty="0">
                <a:solidFill>
                  <a:srgbClr val="003399"/>
                </a:solidFill>
              </a:rPr>
              <a:t>An Increase in the Real Interest Rate by Fed lowers PAE</a:t>
            </a:r>
          </a:p>
        </p:txBody>
      </p:sp>
      <p:grpSp>
        <p:nvGrpSpPr>
          <p:cNvPr id="10" name="Group 9"/>
          <p:cNvGrpSpPr/>
          <p:nvPr/>
        </p:nvGrpSpPr>
        <p:grpSpPr>
          <a:xfrm>
            <a:off x="1781175" y="1188720"/>
            <a:ext cx="5838825" cy="4706217"/>
            <a:chOff x="1781175" y="1436753"/>
            <a:chExt cx="583882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8156" y="538430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2029480"/>
              <a:ext cx="1333499" cy="523220"/>
            </a:xfrm>
            <a:prstGeom prst="rect">
              <a:avLst/>
            </a:prstGeom>
            <a:noFill/>
          </p:spPr>
          <p:txBody>
            <a:bodyPr wrap="square" rtlCol="0">
              <a:spAutoFit/>
            </a:bodyPr>
            <a:lstStyle/>
            <a:p>
              <a:r>
                <a:rPr lang="en-US" sz="2800">
                  <a:solidFill>
                    <a:srgbClr val="003399"/>
                  </a:solidFill>
                </a:rPr>
                <a:t>PAE(r*)</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a:solidFill>
                    <a:srgbClr val="003399"/>
                  </a:solidFill>
                </a:rPr>
                <a:t>Y*</a:t>
              </a:r>
              <a:endParaRPr lang="en-US" sz="2800"/>
            </a:p>
          </p:txBody>
        </p:sp>
      </p:grpSp>
      <p:cxnSp>
        <p:nvCxnSpPr>
          <p:cNvPr id="17" name="Straight Connector 16"/>
          <p:cNvCxnSpPr>
            <a:cxnSpLocks noChangeAspect="1"/>
          </p:cNvCxnSpPr>
          <p:nvPr/>
        </p:nvCxnSpPr>
        <p:spPr>
          <a:xfrm flipV="1">
            <a:off x="2514601" y="2339555"/>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86501" y="2085975"/>
            <a:ext cx="1485899" cy="523220"/>
          </a:xfrm>
          <a:prstGeom prst="rect">
            <a:avLst/>
          </a:prstGeom>
          <a:noFill/>
        </p:spPr>
        <p:txBody>
          <a:bodyPr wrap="square" rtlCol="0">
            <a:spAutoFit/>
          </a:bodyPr>
          <a:lstStyle/>
          <a:p>
            <a:r>
              <a:rPr lang="en-US" sz="2800">
                <a:solidFill>
                  <a:srgbClr val="00863D"/>
                </a:solidFill>
              </a:rPr>
              <a:t>PAE(r)</a:t>
            </a:r>
          </a:p>
        </p:txBody>
      </p:sp>
      <p:cxnSp>
        <p:nvCxnSpPr>
          <p:cNvPr id="20" name="Straight Connector 19"/>
          <p:cNvCxnSpPr/>
          <p:nvPr/>
        </p:nvCxnSpPr>
        <p:spPr>
          <a:xfrm>
            <a:off x="4114800" y="3829431"/>
            <a:ext cx="0" cy="1581912"/>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33825" y="5372755"/>
            <a:ext cx="605824" cy="523220"/>
          </a:xfrm>
          <a:prstGeom prst="rect">
            <a:avLst/>
          </a:prstGeom>
          <a:noFill/>
        </p:spPr>
        <p:txBody>
          <a:bodyPr wrap="square" rtlCol="0">
            <a:spAutoFit/>
          </a:bodyPr>
          <a:lstStyle/>
          <a:p>
            <a:r>
              <a:rPr lang="en-US" sz="2800">
                <a:solidFill>
                  <a:srgbClr val="00863D"/>
                </a:solidFill>
              </a:rPr>
              <a:t>Y</a:t>
            </a:r>
            <a:r>
              <a:rPr lang="en-US" sz="2800" baseline="-25000">
                <a:solidFill>
                  <a:srgbClr val="00863D"/>
                </a:solidFill>
              </a:rPr>
              <a:t>1</a:t>
            </a:r>
            <a:r>
              <a:rPr lang="en-US" sz="2800">
                <a:solidFill>
                  <a:srgbClr val="00863D"/>
                </a:solidFill>
              </a:rPr>
              <a:t> </a:t>
            </a:r>
          </a:p>
        </p:txBody>
      </p:sp>
      <p:sp>
        <p:nvSpPr>
          <p:cNvPr id="9" name="TextBox 8">
            <a:extLst>
              <a:ext uri="{FF2B5EF4-FFF2-40B4-BE49-F238E27FC236}">
                <a16:creationId xmlns:a16="http://schemas.microsoft.com/office/drawing/2014/main" id="{766BAC2C-B9E9-5CF9-7A5F-CB706E07634C}"/>
              </a:ext>
            </a:extLst>
          </p:cNvPr>
          <p:cNvSpPr txBox="1"/>
          <p:nvPr/>
        </p:nvSpPr>
        <p:spPr>
          <a:xfrm>
            <a:off x="768313" y="5992082"/>
            <a:ext cx="7863840" cy="492443"/>
          </a:xfrm>
          <a:prstGeom prst="rect">
            <a:avLst/>
          </a:prstGeom>
          <a:noFill/>
        </p:spPr>
        <p:txBody>
          <a:bodyPr wrap="square" rtlCol="0" anchor="ctr">
            <a:spAutoFit/>
          </a:bodyPr>
          <a:lstStyle/>
          <a:p>
            <a:r>
              <a:rPr lang="en-US" sz="2600" dirty="0">
                <a:solidFill>
                  <a:srgbClr val="CC0000"/>
                </a:solidFill>
              </a:rPr>
              <a:t>If r&gt;r* then PAE(r) crosses Y diagonal at Y</a:t>
            </a:r>
            <a:r>
              <a:rPr lang="en-US" sz="2600" baseline="-25000" dirty="0">
                <a:solidFill>
                  <a:srgbClr val="CC0000"/>
                </a:solidFill>
              </a:rPr>
              <a:t>1</a:t>
            </a:r>
            <a:r>
              <a:rPr lang="en-US" sz="2600" dirty="0">
                <a:solidFill>
                  <a:srgbClr val="CC0000"/>
                </a:solidFill>
              </a:rPr>
              <a:t> below Y*</a:t>
            </a:r>
          </a:p>
        </p:txBody>
      </p:sp>
    </p:spTree>
    <p:extLst>
      <p:ext uri="{BB962C8B-B14F-4D97-AF65-F5344CB8AC3E}">
        <p14:creationId xmlns:p14="http://schemas.microsoft.com/office/powerpoint/2010/main" val="778620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006" y="146286"/>
            <a:ext cx="9011405" cy="584775"/>
          </a:xfrm>
          <a:prstGeom prst="rect">
            <a:avLst/>
          </a:prstGeom>
          <a:noFill/>
        </p:spPr>
        <p:txBody>
          <a:bodyPr wrap="square" rtlCol="0" anchor="ctr" anchorCtr="0">
            <a:spAutoFit/>
          </a:bodyPr>
          <a:lstStyle/>
          <a:p>
            <a:pPr algn="ctr"/>
            <a:r>
              <a:rPr lang="en-US" sz="3200" dirty="0">
                <a:solidFill>
                  <a:srgbClr val="003399"/>
                </a:solidFill>
              </a:rPr>
              <a:t>A Decrease in the Real Interest Rate lifts PAE up</a:t>
            </a:r>
          </a:p>
        </p:txBody>
      </p:sp>
      <p:grpSp>
        <p:nvGrpSpPr>
          <p:cNvPr id="10" name="Group 9"/>
          <p:cNvGrpSpPr/>
          <p:nvPr/>
        </p:nvGrpSpPr>
        <p:grpSpPr>
          <a:xfrm>
            <a:off x="1781175" y="1188720"/>
            <a:ext cx="5838825" cy="4706217"/>
            <a:chOff x="1781175" y="1436753"/>
            <a:chExt cx="583882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8156" y="538430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2029480"/>
              <a:ext cx="1333499" cy="523220"/>
            </a:xfrm>
            <a:prstGeom prst="rect">
              <a:avLst/>
            </a:prstGeom>
            <a:noFill/>
          </p:spPr>
          <p:txBody>
            <a:bodyPr wrap="square" rtlCol="0">
              <a:spAutoFit/>
            </a:bodyPr>
            <a:lstStyle/>
            <a:p>
              <a:r>
                <a:rPr lang="en-US" sz="2800">
                  <a:solidFill>
                    <a:srgbClr val="003399"/>
                  </a:solidFill>
                </a:rPr>
                <a:t>PAE(r*)</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51403" y="1677868"/>
              <a:ext cx="1145876" cy="523220"/>
            </a:xfrm>
            <a:prstGeom prst="rect">
              <a:avLst/>
            </a:prstGeom>
            <a:noFill/>
          </p:spPr>
          <p:txBody>
            <a:bodyPr wrap="square" rtlCol="0">
              <a:spAutoFit/>
            </a:bodyPr>
            <a:lstStyle/>
            <a:p>
              <a:r>
                <a:rPr lang="en-US" sz="280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a:solidFill>
                    <a:srgbClr val="003399"/>
                  </a:solidFill>
                </a:rPr>
                <a:t>Y*</a:t>
              </a:r>
              <a:endParaRPr lang="en-US" sz="2800"/>
            </a:p>
          </p:txBody>
        </p:sp>
      </p:grpSp>
      <p:cxnSp>
        <p:nvCxnSpPr>
          <p:cNvPr id="17" name="Straight Connector 16"/>
          <p:cNvCxnSpPr>
            <a:cxnSpLocks noChangeAspect="1"/>
          </p:cNvCxnSpPr>
          <p:nvPr/>
        </p:nvCxnSpPr>
        <p:spPr>
          <a:xfrm flipV="1">
            <a:off x="2432941" y="1857499"/>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69236" y="1406813"/>
            <a:ext cx="1485899" cy="523220"/>
          </a:xfrm>
          <a:prstGeom prst="rect">
            <a:avLst/>
          </a:prstGeom>
          <a:noFill/>
        </p:spPr>
        <p:txBody>
          <a:bodyPr wrap="square" rtlCol="0">
            <a:spAutoFit/>
          </a:bodyPr>
          <a:lstStyle/>
          <a:p>
            <a:r>
              <a:rPr lang="en-US" sz="2800">
                <a:solidFill>
                  <a:srgbClr val="00863D"/>
                </a:solidFill>
              </a:rPr>
              <a:t>PAE(r)</a:t>
            </a:r>
          </a:p>
        </p:txBody>
      </p:sp>
      <p:cxnSp>
        <p:nvCxnSpPr>
          <p:cNvPr id="20" name="Straight Connector 19"/>
          <p:cNvCxnSpPr>
            <a:cxnSpLocks/>
          </p:cNvCxnSpPr>
          <p:nvPr/>
        </p:nvCxnSpPr>
        <p:spPr>
          <a:xfrm>
            <a:off x="5715000" y="2209800"/>
            <a:ext cx="0" cy="3227466"/>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44541" y="5372703"/>
            <a:ext cx="605824" cy="523220"/>
          </a:xfrm>
          <a:prstGeom prst="rect">
            <a:avLst/>
          </a:prstGeom>
          <a:noFill/>
        </p:spPr>
        <p:txBody>
          <a:bodyPr wrap="square" rtlCol="0">
            <a:spAutoFit/>
          </a:bodyPr>
          <a:lstStyle/>
          <a:p>
            <a:r>
              <a:rPr lang="en-US" sz="2800">
                <a:solidFill>
                  <a:srgbClr val="00863D"/>
                </a:solidFill>
              </a:rPr>
              <a:t>Y</a:t>
            </a:r>
            <a:r>
              <a:rPr lang="en-US" sz="2800" baseline="-25000">
                <a:solidFill>
                  <a:srgbClr val="00863D"/>
                </a:solidFill>
              </a:rPr>
              <a:t>2</a:t>
            </a:r>
            <a:r>
              <a:rPr lang="en-US" sz="2800">
                <a:solidFill>
                  <a:srgbClr val="00863D"/>
                </a:solidFill>
              </a:rPr>
              <a:t> </a:t>
            </a:r>
          </a:p>
        </p:txBody>
      </p:sp>
      <p:sp>
        <p:nvSpPr>
          <p:cNvPr id="9" name="TextBox 8">
            <a:extLst>
              <a:ext uri="{FF2B5EF4-FFF2-40B4-BE49-F238E27FC236}">
                <a16:creationId xmlns:a16="http://schemas.microsoft.com/office/drawing/2014/main" id="{766BAC2C-B9E9-5CF9-7A5F-CB706E07634C}"/>
              </a:ext>
            </a:extLst>
          </p:cNvPr>
          <p:cNvSpPr txBox="1"/>
          <p:nvPr/>
        </p:nvSpPr>
        <p:spPr>
          <a:xfrm>
            <a:off x="768313" y="5992082"/>
            <a:ext cx="7863840" cy="492443"/>
          </a:xfrm>
          <a:prstGeom prst="rect">
            <a:avLst/>
          </a:prstGeom>
          <a:noFill/>
        </p:spPr>
        <p:txBody>
          <a:bodyPr wrap="square" rtlCol="0" anchor="ctr">
            <a:spAutoFit/>
          </a:bodyPr>
          <a:lstStyle/>
          <a:p>
            <a:r>
              <a:rPr lang="en-US" sz="2600" dirty="0">
                <a:solidFill>
                  <a:srgbClr val="CC0000"/>
                </a:solidFill>
              </a:rPr>
              <a:t>If r&lt;r* then PAE(r) crosses Y diagonal at Y</a:t>
            </a:r>
            <a:r>
              <a:rPr lang="en-US" sz="2600" baseline="-25000" dirty="0">
                <a:solidFill>
                  <a:srgbClr val="CC0000"/>
                </a:solidFill>
              </a:rPr>
              <a:t>2</a:t>
            </a:r>
            <a:r>
              <a:rPr lang="en-US" sz="2600" dirty="0">
                <a:solidFill>
                  <a:srgbClr val="CC0000"/>
                </a:solidFill>
              </a:rPr>
              <a:t> below Y*</a:t>
            </a:r>
          </a:p>
        </p:txBody>
      </p:sp>
    </p:spTree>
    <p:extLst>
      <p:ext uri="{BB962C8B-B14F-4D97-AF65-F5344CB8AC3E}">
        <p14:creationId xmlns:p14="http://schemas.microsoft.com/office/powerpoint/2010/main" val="1463790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The Fed’s Ability to Influence the Real Interest Rate—the Short Run versus the Long Run</a:t>
            </a:r>
          </a:p>
          <a:p>
            <a:pPr marL="365760" indent="-365760">
              <a:spcBef>
                <a:spcPts val="3000"/>
              </a:spcBef>
              <a:buClr>
                <a:srgbClr val="003399"/>
              </a:buClr>
            </a:pPr>
            <a:r>
              <a:rPr lang="en-US" sz="2800" dirty="0"/>
              <a:t>The Fed can affect the real interest rate in the short run (Keynesian macroeconomics)</a:t>
            </a:r>
          </a:p>
          <a:p>
            <a:pPr marL="365760" indent="-365760">
              <a:spcBef>
                <a:spcPts val="2000"/>
              </a:spcBef>
              <a:buClr>
                <a:srgbClr val="003399"/>
              </a:buClr>
            </a:pPr>
            <a:r>
              <a:rPr lang="en-US" sz="2800" dirty="0"/>
              <a:t>However, in the long run, r must be at the level that equilibrates S* and I*—that is, it must equal r* [this is the normal interest rate where PAE=Y crosses at Y*]</a:t>
            </a:r>
          </a:p>
          <a:p>
            <a:pPr marL="365760" indent="-365760">
              <a:spcBef>
                <a:spcPts val="2000"/>
              </a:spcBef>
              <a:buClr>
                <a:srgbClr val="003399"/>
              </a:buClr>
            </a:pPr>
            <a:r>
              <a:rPr lang="en-US" sz="2800" dirty="0"/>
              <a:t>The Fed cannot keep r away from r* indefinitely (as we will discuss later)</a:t>
            </a:r>
          </a:p>
        </p:txBody>
      </p:sp>
    </p:spTree>
    <p:extLst>
      <p:ext uri="{BB962C8B-B14F-4D97-AF65-F5344CB8AC3E}">
        <p14:creationId xmlns:p14="http://schemas.microsoft.com/office/powerpoint/2010/main" val="3286631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76200"/>
            <a:ext cx="8229600" cy="64008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1800"/>
              </a:spcBef>
              <a:buClr>
                <a:srgbClr val="0000FF"/>
              </a:buClr>
              <a:buNone/>
            </a:pPr>
            <a:r>
              <a:rPr lang="en-US" sz="2800" dirty="0"/>
              <a:t>In the model, why is there a single interest rate r* such that PAE(r*)=Y*?</a:t>
            </a:r>
          </a:p>
          <a:p>
            <a:pPr marL="365760" indent="-365760">
              <a:spcBef>
                <a:spcPts val="2400"/>
              </a:spcBef>
              <a:buClr>
                <a:srgbClr val="003399"/>
              </a:buClr>
            </a:pPr>
            <a:r>
              <a:rPr lang="en-US" sz="2800" dirty="0"/>
              <a:t>A. Because in the long-run, the economy goes back to Y*</a:t>
            </a:r>
          </a:p>
          <a:p>
            <a:pPr marL="365760" indent="-365760">
              <a:spcBef>
                <a:spcPts val="2400"/>
              </a:spcBef>
              <a:buClr>
                <a:srgbClr val="003399"/>
              </a:buClr>
            </a:pPr>
            <a:r>
              <a:rPr lang="en-US" sz="2800" dirty="0"/>
              <a:t>B. Because the PAE decreases with r</a:t>
            </a:r>
          </a:p>
          <a:p>
            <a:pPr marL="365760" indent="-365760">
              <a:spcBef>
                <a:spcPts val="2400"/>
              </a:spcBef>
              <a:buClr>
                <a:srgbClr val="003399"/>
              </a:buClr>
            </a:pPr>
            <a:r>
              <a:rPr lang="en-US" sz="2800" dirty="0"/>
              <a:t>C. Because the Fed can only affect r in the short-run</a:t>
            </a:r>
          </a:p>
          <a:p>
            <a:pPr marL="365760" indent="-365760">
              <a:spcBef>
                <a:spcPts val="2400"/>
              </a:spcBef>
              <a:buClr>
                <a:srgbClr val="003399"/>
              </a:buClr>
            </a:pPr>
            <a:r>
              <a:rPr lang="en-US" sz="2800" dirty="0"/>
              <a:t>D. All of the above</a:t>
            </a:r>
          </a:p>
          <a:p>
            <a:pPr marL="365760" indent="-365760">
              <a:spcBef>
                <a:spcPts val="2400"/>
              </a:spcBef>
              <a:buClr>
                <a:srgbClr val="003399"/>
              </a:buClr>
            </a:pPr>
            <a:r>
              <a:rPr lang="en-US" sz="2800" dirty="0"/>
              <a:t>E. None of the above necessarily</a:t>
            </a:r>
          </a:p>
        </p:txBody>
      </p:sp>
    </p:spTree>
    <p:extLst>
      <p:ext uri="{BB962C8B-B14F-4D97-AF65-F5344CB8AC3E}">
        <p14:creationId xmlns:p14="http://schemas.microsoft.com/office/powerpoint/2010/main" val="249756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Monetary Policy</a:t>
            </a:r>
          </a:p>
          <a:p>
            <a:pPr marL="365760" indent="-365760">
              <a:spcBef>
                <a:spcPts val="2400"/>
              </a:spcBef>
              <a:buClr>
                <a:srgbClr val="003399"/>
              </a:buClr>
            </a:pPr>
            <a:r>
              <a:rPr lang="en-US" sz="2800" dirty="0"/>
              <a:t>Actions taken by the central bank to affect nominal and hence real interest rates.</a:t>
            </a:r>
          </a:p>
          <a:p>
            <a:pPr marL="365760" indent="-365760">
              <a:spcBef>
                <a:spcPts val="2400"/>
              </a:spcBef>
              <a:buClr>
                <a:srgbClr val="003399"/>
              </a:buClr>
            </a:pPr>
            <a:r>
              <a:rPr lang="en-US" sz="2800" dirty="0">
                <a:solidFill>
                  <a:srgbClr val="CC0000"/>
                </a:solidFill>
              </a:rPr>
              <a:t>Contractionary monetary policy:</a:t>
            </a:r>
            <a:r>
              <a:rPr lang="en-US" sz="2800" dirty="0"/>
              <a:t> Federal Reserve actions to increase nominal and hence real interest rates =&gt; Decreases output Y in short-run</a:t>
            </a:r>
          </a:p>
          <a:p>
            <a:pPr marL="365760" indent="-365760">
              <a:spcBef>
                <a:spcPts val="2400"/>
              </a:spcBef>
              <a:buClr>
                <a:srgbClr val="003399"/>
              </a:buClr>
            </a:pPr>
            <a:r>
              <a:rPr lang="en-US" sz="2800" dirty="0">
                <a:solidFill>
                  <a:srgbClr val="CC0000"/>
                </a:solidFill>
              </a:rPr>
              <a:t>Expansionary monetary policy:</a:t>
            </a:r>
            <a:r>
              <a:rPr lang="en-US" sz="2800" dirty="0"/>
              <a:t> Federal Reserve actions to decrease nominal and hence real interest rates =&gt; Increases output Y in short-run</a:t>
            </a:r>
          </a:p>
          <a:p>
            <a:pPr marL="0" indent="0">
              <a:spcBef>
                <a:spcPts val="2400"/>
              </a:spcBef>
              <a:buClr>
                <a:srgbClr val="003399"/>
              </a:buClr>
              <a:buNone/>
            </a:pPr>
            <a:r>
              <a:rPr lang="en-US" sz="2800" dirty="0"/>
              <a:t>	</a:t>
            </a:r>
          </a:p>
        </p:txBody>
      </p:sp>
    </p:spTree>
    <p:extLst>
      <p:ext uri="{BB962C8B-B14F-4D97-AF65-F5344CB8AC3E}">
        <p14:creationId xmlns:p14="http://schemas.microsoft.com/office/powerpoint/2010/main" val="4134333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92430"/>
            <a:ext cx="8686800" cy="6008370"/>
          </a:xfrm>
          <a:noFill/>
        </p:spPr>
        <p:txBody>
          <a:bodyPr tIns="0" bIns="0">
            <a:noAutofit/>
          </a:bodyPr>
          <a:lstStyle/>
          <a:p>
            <a:pPr marL="0" indent="0" algn="ctr">
              <a:spcBef>
                <a:spcPts val="1800"/>
              </a:spcBef>
              <a:buClr>
                <a:srgbClr val="0000FF"/>
              </a:buClr>
              <a:buNone/>
            </a:pPr>
            <a:r>
              <a:rPr lang="en-US" sz="3000" dirty="0">
                <a:solidFill>
                  <a:srgbClr val="003399"/>
                </a:solidFill>
              </a:rPr>
              <a:t>Why Might the Central Bank Undertake Expansionary or Contractionary Monetary Policy?</a:t>
            </a:r>
          </a:p>
          <a:p>
            <a:pPr marL="365760" indent="-365760">
              <a:spcBef>
                <a:spcPts val="1500"/>
              </a:spcBef>
              <a:buClr>
                <a:srgbClr val="003399"/>
              </a:buClr>
            </a:pPr>
            <a:r>
              <a:rPr lang="en-US" sz="2800" dirty="0">
                <a:solidFill>
                  <a:srgbClr val="CC0000"/>
                </a:solidFill>
              </a:rPr>
              <a:t>To offset some other force that is shifting the PAE line (countercyclical monetary policy).</a:t>
            </a:r>
            <a:endParaRPr lang="en-US" sz="2800" dirty="0"/>
          </a:p>
          <a:p>
            <a:pPr marL="1097280" indent="-365760">
              <a:spcBef>
                <a:spcPts val="900"/>
              </a:spcBef>
              <a:buClr>
                <a:srgbClr val="003399"/>
              </a:buClr>
            </a:pPr>
            <a:r>
              <a:rPr lang="en-US" sz="2800" dirty="0"/>
              <a:t>We’ll discuss an example at the end of lecture (monetary policy in the Great Recession).</a:t>
            </a:r>
          </a:p>
          <a:p>
            <a:pPr marL="365760" indent="-365760">
              <a:spcBef>
                <a:spcPts val="1200"/>
              </a:spcBef>
              <a:buClr>
                <a:srgbClr val="003399"/>
              </a:buClr>
            </a:pPr>
            <a:r>
              <a:rPr lang="en-US" sz="2800" dirty="0">
                <a:solidFill>
                  <a:srgbClr val="CC0000"/>
                </a:solidFill>
              </a:rPr>
              <a:t>To pursue some other objective.</a:t>
            </a:r>
          </a:p>
          <a:p>
            <a:pPr marL="1097280" indent="-365760">
              <a:spcBef>
                <a:spcPts val="900"/>
              </a:spcBef>
              <a:buClr>
                <a:srgbClr val="003399"/>
              </a:buClr>
            </a:pPr>
            <a:r>
              <a:rPr lang="en-US" sz="2800" dirty="0"/>
              <a:t>We’ll discuss the Fed’s main other objective next lecture: inflation.</a:t>
            </a:r>
          </a:p>
          <a:p>
            <a:pPr marL="365760" indent="-365760">
              <a:spcBef>
                <a:spcPts val="1200"/>
              </a:spcBef>
              <a:buClr>
                <a:srgbClr val="003399"/>
              </a:buClr>
            </a:pPr>
            <a:r>
              <a:rPr lang="en-US" sz="2800" dirty="0">
                <a:solidFill>
                  <a:srgbClr val="CC0000"/>
                </a:solidFill>
              </a:rPr>
              <a:t>A mistake.</a:t>
            </a:r>
            <a:endParaRPr lang="en-US" sz="2800" dirty="0"/>
          </a:p>
          <a:p>
            <a:pPr marL="1097280" indent="-365760">
              <a:spcBef>
                <a:spcPts val="900"/>
              </a:spcBef>
              <a:buClr>
                <a:srgbClr val="003399"/>
              </a:buClr>
            </a:pPr>
            <a:r>
              <a:rPr lang="en-US" sz="2800" dirty="0"/>
              <a:t>Example: Monetary policy in the Great Depression.</a:t>
            </a:r>
          </a:p>
        </p:txBody>
      </p:sp>
    </p:spTree>
    <p:extLst>
      <p:ext uri="{BB962C8B-B14F-4D97-AF65-F5344CB8AC3E}">
        <p14:creationId xmlns:p14="http://schemas.microsoft.com/office/powerpoint/2010/main" val="4180828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698" y="10610"/>
            <a:ext cx="7863840" cy="584775"/>
          </a:xfrm>
          <a:prstGeom prst="rect">
            <a:avLst/>
          </a:prstGeom>
          <a:noFill/>
        </p:spPr>
        <p:txBody>
          <a:bodyPr wrap="square" rtlCol="0" anchor="ctr" anchorCtr="0">
            <a:spAutoFit/>
          </a:bodyPr>
          <a:lstStyle/>
          <a:p>
            <a:pPr algn="ctr"/>
            <a:r>
              <a:rPr lang="en-US" sz="3200">
                <a:solidFill>
                  <a:srgbClr val="003399"/>
                </a:solidFill>
              </a:rPr>
              <a:t>Nominal Interest Rate chosen by the US Fed</a:t>
            </a:r>
          </a:p>
        </p:txBody>
      </p:sp>
      <p:sp>
        <p:nvSpPr>
          <p:cNvPr id="8" name="TextBox 7"/>
          <p:cNvSpPr txBox="1"/>
          <p:nvPr/>
        </p:nvSpPr>
        <p:spPr>
          <a:xfrm>
            <a:off x="677698" y="6031781"/>
            <a:ext cx="8313902" cy="707886"/>
          </a:xfrm>
          <a:prstGeom prst="rect">
            <a:avLst/>
          </a:prstGeom>
          <a:noFill/>
        </p:spPr>
        <p:txBody>
          <a:bodyPr wrap="square" rtlCol="0" anchor="ctr">
            <a:spAutoFit/>
          </a:bodyPr>
          <a:lstStyle/>
          <a:p>
            <a:r>
              <a:rPr lang="en-US" sz="2000" dirty="0">
                <a:solidFill>
                  <a:srgbClr val="CC0000"/>
                </a:solidFill>
              </a:rPr>
              <a:t>During recessions (grey bars): Fed reduces interest rate to stimulate the economy  and cranks up interest rate during booms to prevent overheating</a:t>
            </a:r>
          </a:p>
        </p:txBody>
      </p:sp>
      <p:pic>
        <p:nvPicPr>
          <p:cNvPr id="3" name="FRED Graph Chart" descr="FRED Graph">
            <a:hlinkClick r:id="rId3" tooltip="View this chart in your browser. "/>
            <a:extLst>
              <a:ext uri="{FF2B5EF4-FFF2-40B4-BE49-F238E27FC236}">
                <a16:creationId xmlns:a16="http://schemas.microsoft.com/office/drawing/2014/main" id="{1BF52E22-5D7D-734E-93CE-B86FEFAAD661}"/>
              </a:ext>
            </a:extLst>
          </p:cNvPr>
          <p:cNvPicPr>
            <a:picLocks noChangeAspect="1"/>
          </p:cNvPicPr>
          <p:nvPr/>
        </p:nvPicPr>
        <p:blipFill>
          <a:blip r:embed="rId4"/>
          <a:stretch>
            <a:fillRect/>
          </a:stretch>
        </p:blipFill>
        <p:spPr>
          <a:xfrm>
            <a:off x="602462" y="497473"/>
            <a:ext cx="8191500" cy="5524500"/>
          </a:xfrm>
          <a:prstGeom prst="rect">
            <a:avLst/>
          </a:prstGeom>
        </p:spPr>
      </p:pic>
    </p:spTree>
    <p:extLst>
      <p:ext uri="{BB962C8B-B14F-4D97-AF65-F5344CB8AC3E}">
        <p14:creationId xmlns:p14="http://schemas.microsoft.com/office/powerpoint/2010/main" val="360885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Two More Things that Can Shift PAE</a:t>
            </a:r>
          </a:p>
          <a:p>
            <a:pPr marL="365760" indent="-365760">
              <a:spcBef>
                <a:spcPts val="3600"/>
              </a:spcBef>
              <a:buClr>
                <a:srgbClr val="003399"/>
              </a:buClr>
            </a:pPr>
            <a:r>
              <a:rPr lang="en-US" sz="2800" dirty="0">
                <a:solidFill>
                  <a:srgbClr val="CC0000"/>
                </a:solidFill>
              </a:rPr>
              <a:t>Monetary Policy:</a:t>
            </a:r>
            <a:r>
              <a:rPr lang="en-US" sz="2800" dirty="0"/>
              <a:t>  Actions taken by the central bank to affect nominal and real interest rates.</a:t>
            </a:r>
          </a:p>
          <a:p>
            <a:pPr marL="365760" indent="-365760">
              <a:spcBef>
                <a:spcPts val="3600"/>
              </a:spcBef>
              <a:buClr>
                <a:srgbClr val="003399"/>
              </a:buClr>
            </a:pPr>
            <a:r>
              <a:rPr lang="en-US" sz="2800" dirty="0">
                <a:solidFill>
                  <a:srgbClr val="CC0000"/>
                </a:solidFill>
              </a:rPr>
              <a:t>Disruptions in Financial Markets:</a:t>
            </a:r>
            <a:r>
              <a:rPr lang="en-US" sz="2800" dirty="0"/>
              <a:t>  Specifically, a  financial crisis.</a:t>
            </a:r>
          </a:p>
        </p:txBody>
      </p:sp>
    </p:spTree>
    <p:extLst>
      <p:ext uri="{BB962C8B-B14F-4D97-AF65-F5344CB8AC3E}">
        <p14:creationId xmlns:p14="http://schemas.microsoft.com/office/powerpoint/2010/main" val="1367439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698" y="10610"/>
            <a:ext cx="7863840" cy="584775"/>
          </a:xfrm>
          <a:prstGeom prst="rect">
            <a:avLst/>
          </a:prstGeom>
          <a:noFill/>
        </p:spPr>
        <p:txBody>
          <a:bodyPr wrap="square" rtlCol="0" anchor="ctr" anchorCtr="0">
            <a:spAutoFit/>
          </a:bodyPr>
          <a:lstStyle/>
          <a:p>
            <a:pPr algn="ctr"/>
            <a:r>
              <a:rPr lang="en-US" sz="3200">
                <a:solidFill>
                  <a:srgbClr val="003399"/>
                </a:solidFill>
              </a:rPr>
              <a:t>Nominal Interest Rate chosen by the US Fed</a:t>
            </a:r>
          </a:p>
        </p:txBody>
      </p:sp>
      <p:sp>
        <p:nvSpPr>
          <p:cNvPr id="8" name="TextBox 7"/>
          <p:cNvSpPr txBox="1"/>
          <p:nvPr/>
        </p:nvSpPr>
        <p:spPr>
          <a:xfrm>
            <a:off x="476250" y="6031782"/>
            <a:ext cx="8065288" cy="707886"/>
          </a:xfrm>
          <a:prstGeom prst="rect">
            <a:avLst/>
          </a:prstGeom>
          <a:noFill/>
        </p:spPr>
        <p:txBody>
          <a:bodyPr wrap="square" rtlCol="0" anchor="ctr">
            <a:spAutoFit/>
          </a:bodyPr>
          <a:lstStyle/>
          <a:p>
            <a:r>
              <a:rPr lang="en-US" sz="2000" dirty="0">
                <a:solidFill>
                  <a:srgbClr val="CC0000"/>
                </a:solidFill>
              </a:rPr>
              <a:t>During recessions (grey bars): Fed reduces interest rate to stimulate the economy  and cranks up interest rate during booms to prevent overheating</a:t>
            </a:r>
          </a:p>
        </p:txBody>
      </p:sp>
      <p:pic>
        <p:nvPicPr>
          <p:cNvPr id="2" name="FRED Graph Chart" descr="FRED Graph">
            <a:hlinkClick r:id="rId3" tooltip="View this chart in your browser. "/>
            <a:extLst>
              <a:ext uri="{FF2B5EF4-FFF2-40B4-BE49-F238E27FC236}">
                <a16:creationId xmlns:a16="http://schemas.microsoft.com/office/drawing/2014/main" id="{75D913A3-6B03-797B-5D95-6FF88EA165D1}"/>
              </a:ext>
            </a:extLst>
          </p:cNvPr>
          <p:cNvPicPr>
            <a:picLocks noChangeAspect="1"/>
          </p:cNvPicPr>
          <p:nvPr/>
        </p:nvPicPr>
        <p:blipFill>
          <a:blip r:embed="rId4"/>
          <a:stretch>
            <a:fillRect/>
          </a:stretch>
        </p:blipFill>
        <p:spPr>
          <a:xfrm>
            <a:off x="476250" y="479544"/>
            <a:ext cx="8191500" cy="5524500"/>
          </a:xfrm>
          <a:prstGeom prst="rect">
            <a:avLst/>
          </a:prstGeom>
        </p:spPr>
      </p:pic>
    </p:spTree>
    <p:extLst>
      <p:ext uri="{BB962C8B-B14F-4D97-AF65-F5344CB8AC3E}">
        <p14:creationId xmlns:p14="http://schemas.microsoft.com/office/powerpoint/2010/main" val="2961921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580" y="-17802"/>
            <a:ext cx="7881019" cy="1569660"/>
          </a:xfrm>
          <a:prstGeom prst="rect">
            <a:avLst/>
          </a:prstGeom>
          <a:noFill/>
        </p:spPr>
        <p:txBody>
          <a:bodyPr wrap="square" rtlCol="0" anchor="ctr" anchorCtr="0">
            <a:spAutoFit/>
          </a:bodyPr>
          <a:lstStyle/>
          <a:p>
            <a:pPr algn="ctr"/>
            <a:r>
              <a:rPr lang="en-US" sz="3200">
                <a:solidFill>
                  <a:srgbClr val="003399"/>
                </a:solidFill>
              </a:rPr>
              <a:t>Suppose PAE falls: Absent policy response, this generates a recession</a:t>
            </a:r>
          </a:p>
          <a:p>
            <a:pPr algn="ctr"/>
            <a:endParaRPr lang="en-US" sz="3200">
              <a:solidFill>
                <a:srgbClr val="003399"/>
              </a:solidFill>
            </a:endParaRPr>
          </a:p>
        </p:txBody>
      </p:sp>
      <p:grpSp>
        <p:nvGrpSpPr>
          <p:cNvPr id="2" name="Group 1"/>
          <p:cNvGrpSpPr/>
          <p:nvPr/>
        </p:nvGrpSpPr>
        <p:grpSpPr>
          <a:xfrm>
            <a:off x="1781175" y="1554480"/>
            <a:ext cx="6372225" cy="4751937"/>
            <a:chOff x="1781175" y="1143000"/>
            <a:chExt cx="6372225" cy="4751937"/>
          </a:xfrm>
        </p:grpSpPr>
        <p:grpSp>
          <p:nvGrpSpPr>
            <p:cNvPr id="10" name="Group 9"/>
            <p:cNvGrpSpPr/>
            <p:nvPr/>
          </p:nvGrpSpPr>
          <p:grpSpPr>
            <a:xfrm>
              <a:off x="1781175" y="1143000"/>
              <a:ext cx="6372225" cy="4751937"/>
              <a:chOff x="1781175" y="1391033"/>
              <a:chExt cx="6372225" cy="475193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19" name="Straight Connector 18"/>
              <p:cNvCxnSpPr>
                <a:cxnSpLocks noChangeAspect="1"/>
              </p:cNvCxnSpPr>
              <p:nvPr/>
            </p:nvCxnSpPr>
            <p:spPr>
              <a:xfrm flipV="1">
                <a:off x="2514602" y="2333625"/>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2067580"/>
                <a:ext cx="1866899" cy="523220"/>
              </a:xfrm>
              <a:prstGeom prst="rect">
                <a:avLst/>
              </a:prstGeom>
              <a:noFill/>
            </p:spPr>
            <p:txBody>
              <a:bodyPr wrap="square" rtlCol="0">
                <a:spAutoFit/>
              </a:bodyPr>
              <a:lstStyle/>
              <a:p>
                <a:r>
                  <a:rPr lang="en-US" sz="2800">
                    <a:solidFill>
                      <a:srgbClr val="003399"/>
                    </a:solidFill>
                  </a:rPr>
                  <a:t>PAE</a:t>
                </a:r>
                <a:r>
                  <a:rPr lang="en-US" sz="2800" baseline="-25000">
                    <a:solidFill>
                      <a:srgbClr val="003399"/>
                    </a:solidFill>
                  </a:rPr>
                  <a:t>1</a:t>
                </a:r>
                <a:endParaRPr lang="en-US" sz="2800">
                  <a:solidFill>
                    <a:srgbClr val="CC0000"/>
                  </a:solidFill>
                </a:endParaRP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err="1"/>
                  <a:t>PAE</a:t>
                </a:r>
                <a:endParaRPr lang="en-US" sz="2800"/>
              </a:p>
            </p:txBody>
          </p:sp>
          <p:cxnSp>
            <p:nvCxnSpPr>
              <p:cNvPr id="14" name="Straight Connector 13"/>
              <p:cNvCxnSpPr>
                <a:cxnSpLocks noChangeAspect="1"/>
              </p:cNvCxnSpPr>
              <p:nvPr/>
            </p:nvCxnSpPr>
            <p:spPr>
              <a:xfrm flipV="1">
                <a:off x="2513209" y="1810133"/>
                <a:ext cx="3840480" cy="384048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00725" y="1391033"/>
                <a:ext cx="1145876" cy="523220"/>
              </a:xfrm>
              <a:prstGeom prst="rect">
                <a:avLst/>
              </a:prstGeom>
              <a:noFill/>
            </p:spPr>
            <p:txBody>
              <a:bodyPr wrap="square" rtlCol="0">
                <a:spAutoFit/>
              </a:bodyPr>
              <a:lstStyle/>
              <a:p>
                <a:r>
                  <a:rPr lang="en-US" sz="2800">
                    <a:solidFill>
                      <a:srgbClr val="003399"/>
                    </a:solidFill>
                  </a:rPr>
                  <a:t>Y=</a:t>
                </a:r>
                <a:r>
                  <a:rPr lang="en-US" sz="2800" err="1">
                    <a:solidFill>
                      <a:srgbClr val="003399"/>
                    </a:solidFill>
                  </a:rPr>
                  <a:t>PAE</a:t>
                </a:r>
                <a:endParaRPr lang="en-US" sz="2800">
                  <a:solidFill>
                    <a:srgbClr val="003399"/>
                  </a:solidFill>
                </a:endParaRPr>
              </a:p>
            </p:txBody>
          </p:sp>
          <p:cxnSp>
            <p:nvCxnSpPr>
              <p:cNvPr id="3" name="Straight Connector 2"/>
              <p:cNvCxnSpPr/>
              <p:nvPr/>
            </p:nvCxnSpPr>
            <p:spPr>
              <a:xfrm>
                <a:off x="4829175" y="3362325"/>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a:solidFill>
                      <a:srgbClr val="003399"/>
                    </a:solidFill>
                  </a:rPr>
                  <a:t>Y*</a:t>
                </a:r>
                <a:endParaRPr lang="en-US" sz="2800"/>
              </a:p>
            </p:txBody>
          </p:sp>
        </p:grpSp>
        <p:cxnSp>
          <p:nvCxnSpPr>
            <p:cNvPr id="17" name="Straight Connector 16"/>
            <p:cNvCxnSpPr>
              <a:cxnSpLocks noChangeAspect="1"/>
            </p:cNvCxnSpPr>
            <p:nvPr/>
          </p:nvCxnSpPr>
          <p:spPr>
            <a:xfrm flipV="1">
              <a:off x="2514601" y="2356700"/>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86500" y="2113300"/>
              <a:ext cx="876299" cy="523220"/>
            </a:xfrm>
            <a:prstGeom prst="rect">
              <a:avLst/>
            </a:prstGeom>
            <a:noFill/>
          </p:spPr>
          <p:txBody>
            <a:bodyPr wrap="square" rtlCol="0">
              <a:spAutoFit/>
            </a:bodyPr>
            <a:lstStyle/>
            <a:p>
              <a:r>
                <a:rPr lang="en-US" sz="2800">
                  <a:solidFill>
                    <a:srgbClr val="00863D"/>
                  </a:solidFill>
                </a:rPr>
                <a:t>PAE</a:t>
              </a:r>
              <a:r>
                <a:rPr lang="en-US" sz="2800" baseline="-25000">
                  <a:solidFill>
                    <a:srgbClr val="00863D"/>
                  </a:solidFill>
                </a:rPr>
                <a:t>2</a:t>
              </a:r>
              <a:endParaRPr lang="en-US" sz="2800">
                <a:solidFill>
                  <a:srgbClr val="00863D"/>
                </a:solidFill>
              </a:endParaRPr>
            </a:p>
          </p:txBody>
        </p:sp>
      </p:grpSp>
      <p:sp>
        <p:nvSpPr>
          <p:cNvPr id="11" name="TextBox 10"/>
          <p:cNvSpPr txBox="1"/>
          <p:nvPr/>
        </p:nvSpPr>
        <p:spPr>
          <a:xfrm>
            <a:off x="4848225" y="3658195"/>
            <a:ext cx="2882299" cy="923330"/>
          </a:xfrm>
          <a:prstGeom prst="rect">
            <a:avLst/>
          </a:prstGeom>
          <a:noFill/>
        </p:spPr>
        <p:txBody>
          <a:bodyPr wrap="square" rtlCol="0">
            <a:spAutoFit/>
          </a:bodyPr>
          <a:lstStyle/>
          <a:p>
            <a:r>
              <a:rPr lang="en-US">
                <a:solidFill>
                  <a:srgbClr val="00863D"/>
                </a:solidFill>
              </a:rPr>
              <a:t>PAE shifts down (to PAE</a:t>
            </a:r>
            <a:r>
              <a:rPr lang="en-US" baseline="-25000">
                <a:solidFill>
                  <a:srgbClr val="00863D"/>
                </a:solidFill>
              </a:rPr>
              <a:t>2</a:t>
            </a:r>
            <a:r>
              <a:rPr lang="en-US">
                <a:solidFill>
                  <a:srgbClr val="00863D"/>
                </a:solidFill>
              </a:rPr>
              <a:t>):</a:t>
            </a:r>
          </a:p>
          <a:p>
            <a:r>
              <a:rPr lang="en-US">
                <a:solidFill>
                  <a:srgbClr val="00863D"/>
                </a:solidFill>
              </a:rPr>
              <a:t>Example fall in autonomous consumption</a:t>
            </a:r>
          </a:p>
        </p:txBody>
      </p:sp>
      <p:cxnSp>
        <p:nvCxnSpPr>
          <p:cNvPr id="9" name="Straight Connector 8">
            <a:extLst>
              <a:ext uri="{FF2B5EF4-FFF2-40B4-BE49-F238E27FC236}">
                <a16:creationId xmlns:a16="http://schemas.microsoft.com/office/drawing/2014/main" id="{432C53C5-A221-9853-44D5-ACD77067271E}"/>
              </a:ext>
            </a:extLst>
          </p:cNvPr>
          <p:cNvCxnSpPr>
            <a:cxnSpLocks/>
          </p:cNvCxnSpPr>
          <p:nvPr/>
        </p:nvCxnSpPr>
        <p:spPr>
          <a:xfrm>
            <a:off x="4038600" y="4267200"/>
            <a:ext cx="0" cy="1581546"/>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550B6B-82BB-1A59-A6B1-BC2029F42DBA}"/>
              </a:ext>
            </a:extLst>
          </p:cNvPr>
          <p:cNvSpPr txBox="1"/>
          <p:nvPr/>
        </p:nvSpPr>
        <p:spPr>
          <a:xfrm>
            <a:off x="3817845" y="5819319"/>
            <a:ext cx="605824" cy="954107"/>
          </a:xfrm>
          <a:prstGeom prst="rect">
            <a:avLst/>
          </a:prstGeom>
          <a:noFill/>
        </p:spPr>
        <p:txBody>
          <a:bodyPr wrap="square" rtlCol="0">
            <a:spAutoFit/>
          </a:bodyPr>
          <a:lstStyle/>
          <a:p>
            <a:r>
              <a:rPr lang="en-US" sz="2800">
                <a:solidFill>
                  <a:srgbClr val="00863D"/>
                </a:solidFill>
              </a:rPr>
              <a:t>Y</a:t>
            </a:r>
            <a:r>
              <a:rPr lang="en-US" sz="2800" baseline="-25000">
                <a:solidFill>
                  <a:srgbClr val="00863D"/>
                </a:solidFill>
              </a:rPr>
              <a:t>2</a:t>
            </a:r>
          </a:p>
          <a:p>
            <a:endParaRPr lang="en-US" sz="2800"/>
          </a:p>
        </p:txBody>
      </p:sp>
    </p:spTree>
    <p:extLst>
      <p:ext uri="{BB962C8B-B14F-4D97-AF65-F5344CB8AC3E}">
        <p14:creationId xmlns:p14="http://schemas.microsoft.com/office/powerpoint/2010/main" val="130594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581" y="71008"/>
            <a:ext cx="7863840" cy="1077218"/>
          </a:xfrm>
          <a:prstGeom prst="rect">
            <a:avLst/>
          </a:prstGeom>
          <a:noFill/>
        </p:spPr>
        <p:txBody>
          <a:bodyPr wrap="square" rtlCol="0" anchor="ctr" anchorCtr="0">
            <a:spAutoFit/>
          </a:bodyPr>
          <a:lstStyle/>
          <a:p>
            <a:pPr algn="ctr"/>
            <a:r>
              <a:rPr lang="en-US" sz="3200" dirty="0">
                <a:solidFill>
                  <a:srgbClr val="003399"/>
                </a:solidFill>
              </a:rPr>
              <a:t>Combining the Effects of a Fall in PAE and an interest rate cut by the Fed</a:t>
            </a:r>
          </a:p>
        </p:txBody>
      </p:sp>
      <p:grpSp>
        <p:nvGrpSpPr>
          <p:cNvPr id="2" name="Group 1"/>
          <p:cNvGrpSpPr/>
          <p:nvPr/>
        </p:nvGrpSpPr>
        <p:grpSpPr>
          <a:xfrm>
            <a:off x="1781175" y="1554480"/>
            <a:ext cx="6372225" cy="4751937"/>
            <a:chOff x="1781175" y="1143000"/>
            <a:chExt cx="6372225" cy="4751937"/>
          </a:xfrm>
        </p:grpSpPr>
        <p:grpSp>
          <p:nvGrpSpPr>
            <p:cNvPr id="10" name="Group 9"/>
            <p:cNvGrpSpPr/>
            <p:nvPr/>
          </p:nvGrpSpPr>
          <p:grpSpPr>
            <a:xfrm>
              <a:off x="1781175" y="1143000"/>
              <a:ext cx="6372225" cy="4751937"/>
              <a:chOff x="1781175" y="1391033"/>
              <a:chExt cx="6372225" cy="475193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19" name="Straight Connector 18"/>
              <p:cNvCxnSpPr>
                <a:cxnSpLocks noChangeAspect="1"/>
              </p:cNvCxnSpPr>
              <p:nvPr/>
            </p:nvCxnSpPr>
            <p:spPr>
              <a:xfrm flipV="1">
                <a:off x="2514602" y="2333625"/>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2067580"/>
                <a:ext cx="1866899" cy="523220"/>
              </a:xfrm>
              <a:prstGeom prst="rect">
                <a:avLst/>
              </a:prstGeom>
              <a:noFill/>
            </p:spPr>
            <p:txBody>
              <a:bodyPr wrap="square" rtlCol="0">
                <a:spAutoFit/>
              </a:bodyPr>
              <a:lstStyle/>
              <a:p>
                <a:r>
                  <a:rPr lang="en-US" sz="2800">
                    <a:solidFill>
                      <a:srgbClr val="003399"/>
                    </a:solidFill>
                  </a:rPr>
                  <a:t>PAE</a:t>
                </a:r>
                <a:r>
                  <a:rPr lang="en-US" sz="2800" baseline="-25000">
                    <a:solidFill>
                      <a:srgbClr val="003399"/>
                    </a:solidFill>
                  </a:rPr>
                  <a:t>1</a:t>
                </a:r>
                <a:r>
                  <a:rPr lang="en-US" sz="2800">
                    <a:solidFill>
                      <a:srgbClr val="003399"/>
                    </a:solidFill>
                  </a:rPr>
                  <a:t>,</a:t>
                </a:r>
                <a:r>
                  <a:rPr lang="en-US" sz="2800">
                    <a:solidFill>
                      <a:srgbClr val="CC0000"/>
                    </a:solidFill>
                  </a:rPr>
                  <a:t>PAE</a:t>
                </a:r>
                <a:r>
                  <a:rPr lang="en-US" sz="2800" baseline="-25000">
                    <a:solidFill>
                      <a:srgbClr val="CC0000"/>
                    </a:solidFill>
                  </a:rPr>
                  <a:t>3</a:t>
                </a:r>
                <a:endParaRPr lang="en-US" sz="2800">
                  <a:solidFill>
                    <a:srgbClr val="CC0000"/>
                  </a:solidFill>
                </a:endParaRP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err="1"/>
                  <a:t>PAE</a:t>
                </a:r>
                <a:endParaRPr lang="en-US" sz="2800"/>
              </a:p>
            </p:txBody>
          </p:sp>
          <p:cxnSp>
            <p:nvCxnSpPr>
              <p:cNvPr id="14" name="Straight Connector 13"/>
              <p:cNvCxnSpPr>
                <a:cxnSpLocks noChangeAspect="1"/>
              </p:cNvCxnSpPr>
              <p:nvPr/>
            </p:nvCxnSpPr>
            <p:spPr>
              <a:xfrm flipV="1">
                <a:off x="2513209" y="1810133"/>
                <a:ext cx="3840480" cy="384048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00725" y="1391033"/>
                <a:ext cx="1145876" cy="523220"/>
              </a:xfrm>
              <a:prstGeom prst="rect">
                <a:avLst/>
              </a:prstGeom>
              <a:noFill/>
            </p:spPr>
            <p:txBody>
              <a:bodyPr wrap="square" rtlCol="0">
                <a:spAutoFit/>
              </a:bodyPr>
              <a:lstStyle/>
              <a:p>
                <a:r>
                  <a:rPr lang="en-US" sz="2800">
                    <a:solidFill>
                      <a:srgbClr val="003399"/>
                    </a:solidFill>
                  </a:rPr>
                  <a:t>Y=</a:t>
                </a:r>
                <a:r>
                  <a:rPr lang="en-US" sz="2800" err="1">
                    <a:solidFill>
                      <a:srgbClr val="003399"/>
                    </a:solidFill>
                  </a:rPr>
                  <a:t>PAE</a:t>
                </a:r>
                <a:endParaRPr lang="en-US" sz="2800">
                  <a:solidFill>
                    <a:srgbClr val="003399"/>
                  </a:solidFill>
                </a:endParaRPr>
              </a:p>
            </p:txBody>
          </p:sp>
          <p:cxnSp>
            <p:nvCxnSpPr>
              <p:cNvPr id="3" name="Straight Connector 2"/>
              <p:cNvCxnSpPr/>
              <p:nvPr/>
            </p:nvCxnSpPr>
            <p:spPr>
              <a:xfrm>
                <a:off x="4829175" y="3362325"/>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a:solidFill>
                      <a:srgbClr val="003399"/>
                    </a:solidFill>
                  </a:rPr>
                  <a:t>Y*</a:t>
                </a:r>
                <a:endParaRPr lang="en-US" sz="2800"/>
              </a:p>
            </p:txBody>
          </p:sp>
        </p:grpSp>
        <p:cxnSp>
          <p:nvCxnSpPr>
            <p:cNvPr id="17" name="Straight Connector 16"/>
            <p:cNvCxnSpPr>
              <a:cxnSpLocks noChangeAspect="1"/>
            </p:cNvCxnSpPr>
            <p:nvPr/>
          </p:nvCxnSpPr>
          <p:spPr>
            <a:xfrm flipV="1">
              <a:off x="2514601" y="2356700"/>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86500" y="2113300"/>
              <a:ext cx="876299" cy="523220"/>
            </a:xfrm>
            <a:prstGeom prst="rect">
              <a:avLst/>
            </a:prstGeom>
            <a:noFill/>
          </p:spPr>
          <p:txBody>
            <a:bodyPr wrap="square" rtlCol="0">
              <a:spAutoFit/>
            </a:bodyPr>
            <a:lstStyle/>
            <a:p>
              <a:r>
                <a:rPr lang="en-US" sz="2800">
                  <a:solidFill>
                    <a:srgbClr val="00863D"/>
                  </a:solidFill>
                </a:rPr>
                <a:t>PAE</a:t>
              </a:r>
              <a:r>
                <a:rPr lang="en-US" sz="2800" baseline="-25000">
                  <a:solidFill>
                    <a:srgbClr val="00863D"/>
                  </a:solidFill>
                </a:rPr>
                <a:t>2</a:t>
              </a:r>
              <a:endParaRPr lang="en-US" sz="2800">
                <a:solidFill>
                  <a:srgbClr val="00863D"/>
                </a:solidFill>
              </a:endParaRPr>
            </a:p>
          </p:txBody>
        </p:sp>
      </p:grpSp>
      <p:sp>
        <p:nvSpPr>
          <p:cNvPr id="11" name="TextBox 10"/>
          <p:cNvSpPr txBox="1"/>
          <p:nvPr/>
        </p:nvSpPr>
        <p:spPr>
          <a:xfrm>
            <a:off x="4848225" y="3658195"/>
            <a:ext cx="2882299" cy="1200329"/>
          </a:xfrm>
          <a:prstGeom prst="rect">
            <a:avLst/>
          </a:prstGeom>
          <a:noFill/>
        </p:spPr>
        <p:txBody>
          <a:bodyPr wrap="square" rtlCol="0">
            <a:spAutoFit/>
          </a:bodyPr>
          <a:lstStyle/>
          <a:p>
            <a:r>
              <a:rPr lang="en-US">
                <a:solidFill>
                  <a:srgbClr val="00863D"/>
                </a:solidFill>
              </a:rPr>
              <a:t>PAE shifts down (to PAE</a:t>
            </a:r>
            <a:r>
              <a:rPr lang="en-US" baseline="-25000">
                <a:solidFill>
                  <a:srgbClr val="00863D"/>
                </a:solidFill>
              </a:rPr>
              <a:t>2</a:t>
            </a:r>
            <a:r>
              <a:rPr lang="en-US">
                <a:solidFill>
                  <a:srgbClr val="00863D"/>
                </a:solidFill>
              </a:rPr>
              <a:t>) because of the recession (e.g. fall in autonomous consumption).</a:t>
            </a:r>
          </a:p>
        </p:txBody>
      </p:sp>
      <p:sp>
        <p:nvSpPr>
          <p:cNvPr id="24" name="TextBox 23"/>
          <p:cNvSpPr txBox="1"/>
          <p:nvPr/>
        </p:nvSpPr>
        <p:spPr>
          <a:xfrm>
            <a:off x="2647950" y="2990850"/>
            <a:ext cx="2362200" cy="923330"/>
          </a:xfrm>
          <a:prstGeom prst="rect">
            <a:avLst/>
          </a:prstGeom>
          <a:noFill/>
        </p:spPr>
        <p:txBody>
          <a:bodyPr wrap="square" rtlCol="0">
            <a:spAutoFit/>
          </a:bodyPr>
          <a:lstStyle/>
          <a:p>
            <a:r>
              <a:rPr lang="en-US" dirty="0">
                <a:solidFill>
                  <a:srgbClr val="CC0000"/>
                </a:solidFill>
              </a:rPr>
              <a:t>PAE shifts back up (to PAE</a:t>
            </a:r>
            <a:r>
              <a:rPr lang="en-US" baseline="-25000" dirty="0">
                <a:solidFill>
                  <a:srgbClr val="CC0000"/>
                </a:solidFill>
              </a:rPr>
              <a:t>3</a:t>
            </a:r>
            <a:r>
              <a:rPr lang="en-US" dirty="0">
                <a:solidFill>
                  <a:srgbClr val="CC0000"/>
                </a:solidFill>
              </a:rPr>
              <a:t>) because of the interest rate cut.</a:t>
            </a:r>
          </a:p>
        </p:txBody>
      </p:sp>
      <p:cxnSp>
        <p:nvCxnSpPr>
          <p:cNvPr id="25" name="Straight Connector 24"/>
          <p:cNvCxnSpPr>
            <a:cxnSpLocks noChangeAspect="1"/>
          </p:cNvCxnSpPr>
          <p:nvPr/>
        </p:nvCxnSpPr>
        <p:spPr>
          <a:xfrm flipV="1">
            <a:off x="2514600" y="2533650"/>
            <a:ext cx="3818136" cy="2546770"/>
          </a:xfrm>
          <a:prstGeom prst="line">
            <a:avLst/>
          </a:prstGeom>
          <a:ln w="3175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832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a:solidFill>
                  <a:srgbClr val="003399"/>
                </a:solidFill>
              </a:rPr>
              <a:t>Industrial Production, 1927–1934</a:t>
            </a:r>
          </a:p>
        </p:txBody>
      </p:sp>
      <p:graphicFrame>
        <p:nvGraphicFramePr>
          <p:cNvPr id="6" name="Chart 5"/>
          <p:cNvGraphicFramePr>
            <a:graphicFrameLocks noGrp="1"/>
          </p:cNvGraphicFramePr>
          <p:nvPr/>
        </p:nvGraphicFramePr>
        <p:xfrm>
          <a:off x="1280160" y="1188720"/>
          <a:ext cx="658368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0080" y="5943600"/>
            <a:ext cx="7863840" cy="365760"/>
          </a:xfrm>
          <a:prstGeom prst="rect">
            <a:avLst/>
          </a:prstGeom>
          <a:noFill/>
        </p:spPr>
        <p:txBody>
          <a:bodyPr wrap="square" rtlCol="0" anchor="ctr">
            <a:spAutoFit/>
          </a:bodyPr>
          <a:lstStyle/>
          <a:p>
            <a:r>
              <a:rPr lang="en-US">
                <a:solidFill>
                  <a:srgbClr val="CC0000"/>
                </a:solidFill>
              </a:rPr>
              <a:t>Source:  Federal Reserve Bank of St. Louis, FRED.</a:t>
            </a:r>
          </a:p>
        </p:txBody>
      </p:sp>
      <p:sp>
        <p:nvSpPr>
          <p:cNvPr id="5" name="Oval 4"/>
          <p:cNvSpPr/>
          <p:nvPr/>
        </p:nvSpPr>
        <p:spPr>
          <a:xfrm>
            <a:off x="3673566" y="1524000"/>
            <a:ext cx="640080" cy="1188720"/>
          </a:xfrm>
          <a:prstGeom prst="ellipse">
            <a:avLst/>
          </a:prstGeom>
          <a:solidFill>
            <a:srgbClr val="CC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608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a:solidFill>
                  <a:srgbClr val="003399"/>
                </a:solidFill>
              </a:rPr>
              <a:t>Monetary Policy in the Great Depression</a:t>
            </a:r>
          </a:p>
        </p:txBody>
      </p:sp>
      <p:graphicFrame>
        <p:nvGraphicFramePr>
          <p:cNvPr id="8" name="Chart 7"/>
          <p:cNvGraphicFramePr>
            <a:graphicFrameLocks noGrp="1"/>
          </p:cNvGraphicFramePr>
          <p:nvPr/>
        </p:nvGraphicFramePr>
        <p:xfrm>
          <a:off x="304800" y="1313793"/>
          <a:ext cx="4067454" cy="47981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9191" y="6147371"/>
            <a:ext cx="7863840" cy="646331"/>
          </a:xfrm>
          <a:prstGeom prst="rect">
            <a:avLst/>
          </a:prstGeom>
          <a:noFill/>
        </p:spPr>
        <p:txBody>
          <a:bodyPr wrap="square" rtlCol="0" anchor="ctr">
            <a:spAutoFit/>
          </a:bodyPr>
          <a:lstStyle/>
          <a:p>
            <a:r>
              <a:rPr lang="en-US" dirty="0">
                <a:solidFill>
                  <a:srgbClr val="CC0000"/>
                </a:solidFill>
              </a:rPr>
              <a:t>Sources:  FRED; Friedman and Schwartz, </a:t>
            </a:r>
            <a:r>
              <a:rPr lang="en-US" i="1" dirty="0">
                <a:solidFill>
                  <a:srgbClr val="CC0000"/>
                </a:solidFill>
              </a:rPr>
              <a:t>A Monetary History of the United States</a:t>
            </a:r>
          </a:p>
          <a:p>
            <a:r>
              <a:rPr lang="en-US" dirty="0">
                <a:solidFill>
                  <a:srgbClr val="CC0000"/>
                </a:solidFill>
              </a:rPr>
              <a:t>Money stock and bank reserves fell because many banks went bankrupt</a:t>
            </a:r>
          </a:p>
        </p:txBody>
      </p:sp>
      <p:sp>
        <p:nvSpPr>
          <p:cNvPr id="5" name="Oval 4"/>
          <p:cNvSpPr/>
          <p:nvPr/>
        </p:nvSpPr>
        <p:spPr>
          <a:xfrm rot="20700000">
            <a:off x="3323051" y="2132755"/>
            <a:ext cx="914400" cy="2834640"/>
          </a:xfrm>
          <a:prstGeom prst="ellipse">
            <a:avLst/>
          </a:prstGeom>
          <a:solidFill>
            <a:srgbClr val="CC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noGrp="1"/>
          </p:cNvGraphicFramePr>
          <p:nvPr/>
        </p:nvGraphicFramePr>
        <p:xfrm>
          <a:off x="4869968" y="1425647"/>
          <a:ext cx="3786352"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792480" y="924580"/>
            <a:ext cx="3474720" cy="461665"/>
          </a:xfrm>
          <a:prstGeom prst="rect">
            <a:avLst/>
          </a:prstGeom>
          <a:noFill/>
        </p:spPr>
        <p:txBody>
          <a:bodyPr wrap="square" rtlCol="0" anchor="ctr" anchorCtr="0">
            <a:spAutoFit/>
          </a:bodyPr>
          <a:lstStyle/>
          <a:p>
            <a:pPr algn="ctr"/>
            <a:r>
              <a:rPr lang="en-US" sz="2400">
                <a:solidFill>
                  <a:srgbClr val="003399"/>
                </a:solidFill>
              </a:rPr>
              <a:t>“Money Stock,” 1923–33 </a:t>
            </a:r>
          </a:p>
        </p:txBody>
      </p:sp>
      <p:sp>
        <p:nvSpPr>
          <p:cNvPr id="12" name="TextBox 11"/>
          <p:cNvSpPr txBox="1"/>
          <p:nvPr/>
        </p:nvSpPr>
        <p:spPr>
          <a:xfrm>
            <a:off x="5029200" y="924910"/>
            <a:ext cx="3520440" cy="461665"/>
          </a:xfrm>
          <a:prstGeom prst="rect">
            <a:avLst/>
          </a:prstGeom>
          <a:noFill/>
        </p:spPr>
        <p:txBody>
          <a:bodyPr wrap="square" rtlCol="0" anchor="ctr" anchorCtr="0">
            <a:spAutoFit/>
          </a:bodyPr>
          <a:lstStyle/>
          <a:p>
            <a:pPr algn="ctr"/>
            <a:r>
              <a:rPr lang="en-US" sz="2400">
                <a:solidFill>
                  <a:srgbClr val="003399"/>
                </a:solidFill>
              </a:rPr>
              <a:t>Bank Reserves, 1928–1932</a:t>
            </a:r>
          </a:p>
        </p:txBody>
      </p:sp>
      <p:sp>
        <p:nvSpPr>
          <p:cNvPr id="13" name="Oval 12"/>
          <p:cNvSpPr/>
          <p:nvPr/>
        </p:nvSpPr>
        <p:spPr>
          <a:xfrm>
            <a:off x="7620000" y="2485170"/>
            <a:ext cx="1097280" cy="2651760"/>
          </a:xfrm>
          <a:prstGeom prst="ellipse">
            <a:avLst/>
          </a:prstGeom>
          <a:solidFill>
            <a:srgbClr val="CC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737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51540"/>
            <a:ext cx="7863840" cy="577081"/>
          </a:xfrm>
          <a:prstGeom prst="rect">
            <a:avLst/>
          </a:prstGeom>
          <a:noFill/>
        </p:spPr>
        <p:txBody>
          <a:bodyPr wrap="square" rtlCol="0" anchor="ctr" anchorCtr="0">
            <a:spAutoFit/>
          </a:bodyPr>
          <a:lstStyle/>
          <a:p>
            <a:pPr algn="ctr"/>
            <a:r>
              <a:rPr lang="en-US" sz="3150">
                <a:solidFill>
                  <a:srgbClr val="003399"/>
                </a:solidFill>
              </a:rPr>
              <a:t>Real Interest Rate, 1923–1933</a:t>
            </a:r>
          </a:p>
        </p:txBody>
      </p:sp>
      <p:graphicFrame>
        <p:nvGraphicFramePr>
          <p:cNvPr id="6" name="Chart 5"/>
          <p:cNvGraphicFramePr>
            <a:graphicFrameLocks noGrp="1"/>
          </p:cNvGraphicFramePr>
          <p:nvPr/>
        </p:nvGraphicFramePr>
        <p:xfrm>
          <a:off x="1280160" y="1188720"/>
          <a:ext cx="658368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1000" y="5383076"/>
            <a:ext cx="8610600" cy="1323439"/>
          </a:xfrm>
          <a:prstGeom prst="rect">
            <a:avLst/>
          </a:prstGeom>
          <a:noFill/>
        </p:spPr>
        <p:txBody>
          <a:bodyPr wrap="square" rtlCol="0" anchor="ctr">
            <a:spAutoFit/>
          </a:bodyPr>
          <a:lstStyle/>
          <a:p>
            <a:r>
              <a:rPr lang="en-US" sz="2000" dirty="0">
                <a:solidFill>
                  <a:srgbClr val="CC0000"/>
                </a:solidFill>
              </a:rPr>
              <a:t>Source:  Federal Reserve Bank of St. Louis, FRED.</a:t>
            </a:r>
          </a:p>
          <a:p>
            <a:r>
              <a:rPr lang="en-US" sz="2000" dirty="0">
                <a:solidFill>
                  <a:srgbClr val="CC0000"/>
                </a:solidFill>
              </a:rPr>
              <a:t>During Great Depression: Fed failed to reduce the real interest rate and this worsened and prolonged the economic downturn. Interest rate fell during New Deal of Roosevelt but WWII spending provided the strongest stimulus.</a:t>
            </a:r>
          </a:p>
        </p:txBody>
      </p:sp>
    </p:spTree>
    <p:extLst>
      <p:ext uri="{BB962C8B-B14F-4D97-AF65-F5344CB8AC3E}">
        <p14:creationId xmlns:p14="http://schemas.microsoft.com/office/powerpoint/2010/main" val="2098307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a:solidFill>
                  <a:srgbClr val="003399"/>
                </a:solidFill>
              </a:rPr>
              <a:t>Monetary Contraction in the Great Depression</a:t>
            </a:r>
          </a:p>
        </p:txBody>
      </p:sp>
      <p:grpSp>
        <p:nvGrpSpPr>
          <p:cNvPr id="10" name="Group 9"/>
          <p:cNvGrpSpPr/>
          <p:nvPr/>
        </p:nvGrpSpPr>
        <p:grpSpPr>
          <a:xfrm>
            <a:off x="1781175" y="1188720"/>
            <a:ext cx="5381625" cy="4706217"/>
            <a:chOff x="1781175" y="1436753"/>
            <a:chExt cx="538162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8430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19" name="Straight Connector 18"/>
            <p:cNvCxnSpPr>
              <a:cxnSpLocks noChangeAspect="1"/>
            </p:cNvCxnSpPr>
            <p:nvPr/>
          </p:nvCxnSpPr>
          <p:spPr>
            <a:xfrm flipV="1">
              <a:off x="2514602" y="207683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1782213"/>
              <a:ext cx="876299" cy="523220"/>
            </a:xfrm>
            <a:prstGeom prst="rect">
              <a:avLst/>
            </a:prstGeom>
            <a:noFill/>
          </p:spPr>
          <p:txBody>
            <a:bodyPr wrap="square" rtlCol="0">
              <a:spAutoFit/>
            </a:bodyPr>
            <a:lstStyle/>
            <a:p>
              <a:r>
                <a:rPr lang="en-US" sz="2800">
                  <a:solidFill>
                    <a:srgbClr val="003399"/>
                  </a:solidFill>
                </a:rPr>
                <a:t>PAE</a:t>
              </a:r>
              <a:r>
                <a:rPr lang="en-US" sz="2800" baseline="-25000">
                  <a:solidFill>
                    <a:srgbClr val="003399"/>
                  </a:solidFill>
                </a:rPr>
                <a:t>1</a:t>
              </a:r>
              <a:endParaRPr lang="en-US" sz="2800">
                <a:solidFill>
                  <a:srgbClr val="003399"/>
                </a:solidFill>
              </a:endParaRP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1552575"/>
              <a:ext cx="1145876" cy="523220"/>
            </a:xfrm>
            <a:prstGeom prst="rect">
              <a:avLst/>
            </a:prstGeom>
            <a:noFill/>
          </p:spPr>
          <p:txBody>
            <a:bodyPr wrap="square" rtlCol="0">
              <a:spAutoFit/>
            </a:bodyPr>
            <a:lstStyle/>
            <a:p>
              <a:r>
                <a:rPr lang="en-US" sz="2800">
                  <a:solidFill>
                    <a:srgbClr val="003399"/>
                  </a:solidFill>
                </a:rPr>
                <a:t>Y=PAE</a:t>
              </a:r>
            </a:p>
          </p:txBody>
        </p:sp>
        <p:sp>
          <p:nvSpPr>
            <p:cNvPr id="16" name="TextBox 15"/>
            <p:cNvSpPr txBox="1"/>
            <p:nvPr/>
          </p:nvSpPr>
          <p:spPr>
            <a:xfrm>
              <a:off x="5439460" y="5619750"/>
              <a:ext cx="605824" cy="523220"/>
            </a:xfrm>
            <a:prstGeom prst="rect">
              <a:avLst/>
            </a:prstGeom>
            <a:noFill/>
          </p:spPr>
          <p:txBody>
            <a:bodyPr wrap="square" rtlCol="0">
              <a:spAutoFit/>
            </a:bodyPr>
            <a:lstStyle/>
            <a:p>
              <a:r>
                <a:rPr lang="en-US" sz="2800">
                  <a:solidFill>
                    <a:srgbClr val="003399"/>
                  </a:solidFill>
                </a:rPr>
                <a:t>Y*</a:t>
              </a:r>
              <a:endParaRPr lang="en-US" sz="2800"/>
            </a:p>
          </p:txBody>
        </p:sp>
      </p:grpSp>
      <p:sp>
        <p:nvSpPr>
          <p:cNvPr id="18" name="TextBox 17"/>
          <p:cNvSpPr txBox="1"/>
          <p:nvPr/>
        </p:nvSpPr>
        <p:spPr>
          <a:xfrm>
            <a:off x="6286501" y="1913030"/>
            <a:ext cx="876299" cy="523220"/>
          </a:xfrm>
          <a:prstGeom prst="rect">
            <a:avLst/>
          </a:prstGeom>
          <a:noFill/>
        </p:spPr>
        <p:txBody>
          <a:bodyPr wrap="square" rtlCol="0">
            <a:spAutoFit/>
          </a:bodyPr>
          <a:lstStyle/>
          <a:p>
            <a:r>
              <a:rPr lang="en-US" sz="2800">
                <a:solidFill>
                  <a:srgbClr val="00863D"/>
                </a:solidFill>
              </a:rPr>
              <a:t>PAE</a:t>
            </a:r>
            <a:r>
              <a:rPr lang="en-US" sz="2800" baseline="-25000">
                <a:solidFill>
                  <a:srgbClr val="00863D"/>
                </a:solidFill>
              </a:rPr>
              <a:t>2</a:t>
            </a:r>
            <a:endParaRPr lang="en-US" sz="2800">
              <a:solidFill>
                <a:srgbClr val="00863D"/>
              </a:solidFill>
            </a:endParaRPr>
          </a:p>
        </p:txBody>
      </p:sp>
      <p:sp>
        <p:nvSpPr>
          <p:cNvPr id="21" name="TextBox 20"/>
          <p:cNvSpPr txBox="1"/>
          <p:nvPr/>
        </p:nvSpPr>
        <p:spPr>
          <a:xfrm>
            <a:off x="4651976" y="5372755"/>
            <a:ext cx="605824" cy="523220"/>
          </a:xfrm>
          <a:prstGeom prst="rect">
            <a:avLst/>
          </a:prstGeom>
          <a:noFill/>
        </p:spPr>
        <p:txBody>
          <a:bodyPr wrap="square" rtlCol="0">
            <a:spAutoFit/>
          </a:bodyPr>
          <a:lstStyle/>
          <a:p>
            <a:r>
              <a:rPr lang="en-US" sz="2800">
                <a:solidFill>
                  <a:srgbClr val="00863D"/>
                </a:solidFill>
              </a:rPr>
              <a:t>Y</a:t>
            </a:r>
            <a:r>
              <a:rPr lang="en-US" sz="2800" baseline="-25000">
                <a:solidFill>
                  <a:srgbClr val="00863D"/>
                </a:solidFill>
              </a:rPr>
              <a:t>2</a:t>
            </a:r>
            <a:r>
              <a:rPr lang="en-US" sz="2800">
                <a:solidFill>
                  <a:srgbClr val="00863D"/>
                </a:solidFill>
              </a:rPr>
              <a:t> </a:t>
            </a:r>
          </a:p>
        </p:txBody>
      </p:sp>
      <p:cxnSp>
        <p:nvCxnSpPr>
          <p:cNvPr id="22" name="Straight Connector 21"/>
          <p:cNvCxnSpPr>
            <a:cxnSpLocks noChangeAspect="1"/>
          </p:cNvCxnSpPr>
          <p:nvPr/>
        </p:nvCxnSpPr>
        <p:spPr>
          <a:xfrm flipV="1">
            <a:off x="2514600" y="2057400"/>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93055" y="2253690"/>
            <a:ext cx="0" cy="3172968"/>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76800" y="3048000"/>
            <a:ext cx="0" cy="2377440"/>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15340" y="5943600"/>
            <a:ext cx="7513320" cy="438582"/>
          </a:xfrm>
          <a:prstGeom prst="rect">
            <a:avLst/>
          </a:prstGeom>
          <a:noFill/>
        </p:spPr>
        <p:txBody>
          <a:bodyPr wrap="square" rtlCol="0">
            <a:spAutoFit/>
          </a:bodyPr>
          <a:lstStyle/>
          <a:p>
            <a:r>
              <a:rPr lang="en-US" sz="2250">
                <a:solidFill>
                  <a:srgbClr val="00863D"/>
                </a:solidFill>
              </a:rPr>
              <a:t>PAE</a:t>
            </a:r>
            <a:r>
              <a:rPr lang="en-US" sz="2250" baseline="-25000">
                <a:solidFill>
                  <a:srgbClr val="00863D"/>
                </a:solidFill>
              </a:rPr>
              <a:t>2</a:t>
            </a:r>
            <a:r>
              <a:rPr lang="en-US" sz="2250">
                <a:solidFill>
                  <a:srgbClr val="00863D"/>
                </a:solidFill>
              </a:rPr>
              <a:t> shows the effects of the fall in autonomous consumption. </a:t>
            </a:r>
          </a:p>
        </p:txBody>
      </p:sp>
    </p:spTree>
    <p:extLst>
      <p:ext uri="{BB962C8B-B14F-4D97-AF65-F5344CB8AC3E}">
        <p14:creationId xmlns:p14="http://schemas.microsoft.com/office/powerpoint/2010/main" val="3594573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a:solidFill>
                  <a:srgbClr val="003399"/>
                </a:solidFill>
              </a:rPr>
              <a:t>Monetary Contraction in the Great Depression</a:t>
            </a:r>
          </a:p>
        </p:txBody>
      </p:sp>
      <p:grpSp>
        <p:nvGrpSpPr>
          <p:cNvPr id="10" name="Group 9"/>
          <p:cNvGrpSpPr/>
          <p:nvPr/>
        </p:nvGrpSpPr>
        <p:grpSpPr>
          <a:xfrm>
            <a:off x="1781175" y="1188720"/>
            <a:ext cx="5381625" cy="4706217"/>
            <a:chOff x="1781175" y="1436753"/>
            <a:chExt cx="538162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8430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19" name="Straight Connector 18"/>
            <p:cNvCxnSpPr>
              <a:cxnSpLocks noChangeAspect="1"/>
            </p:cNvCxnSpPr>
            <p:nvPr/>
          </p:nvCxnSpPr>
          <p:spPr>
            <a:xfrm flipV="1">
              <a:off x="2514602" y="207683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1782213"/>
              <a:ext cx="876299" cy="523220"/>
            </a:xfrm>
            <a:prstGeom prst="rect">
              <a:avLst/>
            </a:prstGeom>
            <a:noFill/>
          </p:spPr>
          <p:txBody>
            <a:bodyPr wrap="square" rtlCol="0">
              <a:spAutoFit/>
            </a:bodyPr>
            <a:lstStyle/>
            <a:p>
              <a:r>
                <a:rPr lang="en-US" sz="2800">
                  <a:solidFill>
                    <a:srgbClr val="003399"/>
                  </a:solidFill>
                </a:rPr>
                <a:t>PAE</a:t>
              </a:r>
              <a:r>
                <a:rPr lang="en-US" sz="2800" baseline="-25000">
                  <a:solidFill>
                    <a:srgbClr val="003399"/>
                  </a:solidFill>
                </a:rPr>
                <a:t>1</a:t>
              </a:r>
              <a:endParaRPr lang="en-US" sz="2800">
                <a:solidFill>
                  <a:srgbClr val="003399"/>
                </a:solidFill>
              </a:endParaRP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1552575"/>
              <a:ext cx="1145876" cy="523220"/>
            </a:xfrm>
            <a:prstGeom prst="rect">
              <a:avLst/>
            </a:prstGeom>
            <a:noFill/>
          </p:spPr>
          <p:txBody>
            <a:bodyPr wrap="square" rtlCol="0">
              <a:spAutoFit/>
            </a:bodyPr>
            <a:lstStyle/>
            <a:p>
              <a:r>
                <a:rPr lang="en-US" sz="2800">
                  <a:solidFill>
                    <a:srgbClr val="003399"/>
                  </a:solidFill>
                </a:rPr>
                <a:t>Y=PAE</a:t>
              </a:r>
            </a:p>
          </p:txBody>
        </p:sp>
        <p:sp>
          <p:nvSpPr>
            <p:cNvPr id="16" name="TextBox 15"/>
            <p:cNvSpPr txBox="1"/>
            <p:nvPr/>
          </p:nvSpPr>
          <p:spPr>
            <a:xfrm>
              <a:off x="5439460" y="5619750"/>
              <a:ext cx="605824" cy="523220"/>
            </a:xfrm>
            <a:prstGeom prst="rect">
              <a:avLst/>
            </a:prstGeom>
            <a:noFill/>
          </p:spPr>
          <p:txBody>
            <a:bodyPr wrap="square" rtlCol="0">
              <a:spAutoFit/>
            </a:bodyPr>
            <a:lstStyle/>
            <a:p>
              <a:r>
                <a:rPr lang="en-US" sz="2800">
                  <a:solidFill>
                    <a:srgbClr val="003399"/>
                  </a:solidFill>
                </a:rPr>
                <a:t>Y*</a:t>
              </a:r>
              <a:endParaRPr lang="en-US" sz="2800"/>
            </a:p>
          </p:txBody>
        </p:sp>
      </p:grpSp>
      <p:sp>
        <p:nvSpPr>
          <p:cNvPr id="18" name="TextBox 17"/>
          <p:cNvSpPr txBox="1"/>
          <p:nvPr/>
        </p:nvSpPr>
        <p:spPr>
          <a:xfrm>
            <a:off x="6286501" y="1913030"/>
            <a:ext cx="876299" cy="523220"/>
          </a:xfrm>
          <a:prstGeom prst="rect">
            <a:avLst/>
          </a:prstGeom>
          <a:noFill/>
        </p:spPr>
        <p:txBody>
          <a:bodyPr wrap="square" rtlCol="0">
            <a:spAutoFit/>
          </a:bodyPr>
          <a:lstStyle/>
          <a:p>
            <a:r>
              <a:rPr lang="en-US" sz="2800">
                <a:solidFill>
                  <a:srgbClr val="00863D"/>
                </a:solidFill>
              </a:rPr>
              <a:t>PAE</a:t>
            </a:r>
            <a:r>
              <a:rPr lang="en-US" sz="2800" baseline="-25000">
                <a:solidFill>
                  <a:srgbClr val="00863D"/>
                </a:solidFill>
              </a:rPr>
              <a:t>2</a:t>
            </a:r>
            <a:endParaRPr lang="en-US" sz="2800">
              <a:solidFill>
                <a:srgbClr val="00863D"/>
              </a:solidFill>
            </a:endParaRPr>
          </a:p>
        </p:txBody>
      </p:sp>
      <p:cxnSp>
        <p:nvCxnSpPr>
          <p:cNvPr id="20" name="Straight Connector 19"/>
          <p:cNvCxnSpPr/>
          <p:nvPr/>
        </p:nvCxnSpPr>
        <p:spPr>
          <a:xfrm>
            <a:off x="3541060" y="4384535"/>
            <a:ext cx="0" cy="1033272"/>
          </a:xfrm>
          <a:prstGeom prst="line">
            <a:avLst/>
          </a:prstGeom>
          <a:ln>
            <a:solidFill>
              <a:srgbClr val="CC0000"/>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51976" y="5372755"/>
            <a:ext cx="605824" cy="523220"/>
          </a:xfrm>
          <a:prstGeom prst="rect">
            <a:avLst/>
          </a:prstGeom>
          <a:noFill/>
        </p:spPr>
        <p:txBody>
          <a:bodyPr wrap="square" rtlCol="0">
            <a:spAutoFit/>
          </a:bodyPr>
          <a:lstStyle/>
          <a:p>
            <a:r>
              <a:rPr lang="en-US" sz="2800">
                <a:solidFill>
                  <a:srgbClr val="00863D"/>
                </a:solidFill>
              </a:rPr>
              <a:t>Y</a:t>
            </a:r>
            <a:r>
              <a:rPr lang="en-US" sz="2800" baseline="-25000">
                <a:solidFill>
                  <a:srgbClr val="00863D"/>
                </a:solidFill>
              </a:rPr>
              <a:t>2</a:t>
            </a:r>
            <a:r>
              <a:rPr lang="en-US" sz="2800">
                <a:solidFill>
                  <a:srgbClr val="00863D"/>
                </a:solidFill>
              </a:rPr>
              <a:t> </a:t>
            </a:r>
          </a:p>
        </p:txBody>
      </p:sp>
      <p:cxnSp>
        <p:nvCxnSpPr>
          <p:cNvPr id="22" name="Straight Connector 21"/>
          <p:cNvCxnSpPr>
            <a:cxnSpLocks noChangeAspect="1"/>
          </p:cNvCxnSpPr>
          <p:nvPr/>
        </p:nvCxnSpPr>
        <p:spPr>
          <a:xfrm flipV="1">
            <a:off x="2514600" y="2057400"/>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noChangeAspect="1"/>
          </p:cNvCxnSpPr>
          <p:nvPr/>
        </p:nvCxnSpPr>
        <p:spPr>
          <a:xfrm flipV="1">
            <a:off x="2514600" y="2510115"/>
            <a:ext cx="3818136" cy="2546770"/>
          </a:xfrm>
          <a:prstGeom prst="line">
            <a:avLst/>
          </a:prstGeom>
          <a:ln w="317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93055" y="2253690"/>
            <a:ext cx="0" cy="3172968"/>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89701" y="2269280"/>
            <a:ext cx="963929" cy="523220"/>
          </a:xfrm>
          <a:prstGeom prst="rect">
            <a:avLst/>
          </a:prstGeom>
          <a:noFill/>
        </p:spPr>
        <p:txBody>
          <a:bodyPr wrap="square" rtlCol="0">
            <a:spAutoFit/>
          </a:bodyPr>
          <a:lstStyle/>
          <a:p>
            <a:r>
              <a:rPr lang="en-US" sz="2800">
                <a:solidFill>
                  <a:srgbClr val="CC0000"/>
                </a:solidFill>
              </a:rPr>
              <a:t>PAE</a:t>
            </a:r>
            <a:r>
              <a:rPr lang="en-US" sz="2800" baseline="-25000">
                <a:solidFill>
                  <a:srgbClr val="CC0000"/>
                </a:solidFill>
              </a:rPr>
              <a:t>3</a:t>
            </a:r>
            <a:endParaRPr lang="en-US" sz="2800">
              <a:solidFill>
                <a:srgbClr val="CC0000"/>
              </a:solidFill>
            </a:endParaRPr>
          </a:p>
        </p:txBody>
      </p:sp>
      <p:cxnSp>
        <p:nvCxnSpPr>
          <p:cNvPr id="28" name="Straight Connector 27"/>
          <p:cNvCxnSpPr/>
          <p:nvPr/>
        </p:nvCxnSpPr>
        <p:spPr>
          <a:xfrm>
            <a:off x="4876800" y="3048000"/>
            <a:ext cx="0" cy="2377440"/>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66470" y="5373625"/>
            <a:ext cx="605824" cy="523220"/>
          </a:xfrm>
          <a:prstGeom prst="rect">
            <a:avLst/>
          </a:prstGeom>
          <a:noFill/>
        </p:spPr>
        <p:txBody>
          <a:bodyPr wrap="square" rtlCol="0">
            <a:spAutoFit/>
          </a:bodyPr>
          <a:lstStyle/>
          <a:p>
            <a:r>
              <a:rPr lang="en-US" sz="2800">
                <a:solidFill>
                  <a:srgbClr val="CC0000"/>
                </a:solidFill>
              </a:rPr>
              <a:t>Y</a:t>
            </a:r>
            <a:r>
              <a:rPr lang="en-US" sz="2800" baseline="-25000">
                <a:solidFill>
                  <a:srgbClr val="CC0000"/>
                </a:solidFill>
              </a:rPr>
              <a:t>3</a:t>
            </a:r>
            <a:r>
              <a:rPr lang="en-US" sz="2800">
                <a:solidFill>
                  <a:srgbClr val="CC0000"/>
                </a:solidFill>
              </a:rPr>
              <a:t> </a:t>
            </a:r>
          </a:p>
        </p:txBody>
      </p:sp>
      <p:sp>
        <p:nvSpPr>
          <p:cNvPr id="30" name="TextBox 29"/>
          <p:cNvSpPr txBox="1"/>
          <p:nvPr/>
        </p:nvSpPr>
        <p:spPr>
          <a:xfrm>
            <a:off x="640080" y="5939135"/>
            <a:ext cx="7863840" cy="438582"/>
          </a:xfrm>
          <a:prstGeom prst="rect">
            <a:avLst/>
          </a:prstGeom>
          <a:noFill/>
        </p:spPr>
        <p:txBody>
          <a:bodyPr wrap="square" rtlCol="0">
            <a:spAutoFit/>
          </a:bodyPr>
          <a:lstStyle/>
          <a:p>
            <a:pPr algn="ctr"/>
            <a:r>
              <a:rPr lang="en-US" sz="2250">
                <a:solidFill>
                  <a:srgbClr val="CC0000"/>
                </a:solidFill>
              </a:rPr>
              <a:t>PAE</a:t>
            </a:r>
            <a:r>
              <a:rPr lang="en-US" sz="2250" baseline="-25000">
                <a:solidFill>
                  <a:srgbClr val="CC0000"/>
                </a:solidFill>
              </a:rPr>
              <a:t>3</a:t>
            </a:r>
            <a:r>
              <a:rPr lang="en-US" sz="2250">
                <a:solidFill>
                  <a:srgbClr val="CC0000"/>
                </a:solidFill>
              </a:rPr>
              <a:t> shows the effect of monetary contraction and the rise in r.</a:t>
            </a:r>
          </a:p>
        </p:txBody>
      </p:sp>
    </p:spTree>
    <p:extLst>
      <p:ext uri="{BB962C8B-B14F-4D97-AF65-F5344CB8AC3E}">
        <p14:creationId xmlns:p14="http://schemas.microsoft.com/office/powerpoint/2010/main" val="3493126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a:solidFill>
                  <a:srgbClr val="003399"/>
                </a:solidFill>
              </a:rPr>
              <a:t>Industrial Production, 1927–1934</a:t>
            </a:r>
          </a:p>
        </p:txBody>
      </p:sp>
      <p:graphicFrame>
        <p:nvGraphicFramePr>
          <p:cNvPr id="6" name="Chart 5"/>
          <p:cNvGraphicFramePr>
            <a:graphicFrameLocks noGrp="1"/>
          </p:cNvGraphicFramePr>
          <p:nvPr/>
        </p:nvGraphicFramePr>
        <p:xfrm>
          <a:off x="1280160" y="1188720"/>
          <a:ext cx="658368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0080" y="5618650"/>
            <a:ext cx="7863840" cy="1015663"/>
          </a:xfrm>
          <a:prstGeom prst="rect">
            <a:avLst/>
          </a:prstGeom>
          <a:noFill/>
        </p:spPr>
        <p:txBody>
          <a:bodyPr wrap="square" rtlCol="0" anchor="ctr">
            <a:spAutoFit/>
          </a:bodyPr>
          <a:lstStyle/>
          <a:p>
            <a:r>
              <a:rPr lang="en-US" sz="2000" dirty="0">
                <a:solidFill>
                  <a:srgbClr val="CC0000"/>
                </a:solidFill>
              </a:rPr>
              <a:t>Source:  Federal Reserve Bank of St. Louis, FRED. Industrial production collapsed by 50% from 1929 to 1932 worse economic recession ever in the US (unemployment rate climbed to 25%)</a:t>
            </a:r>
          </a:p>
        </p:txBody>
      </p:sp>
    </p:spTree>
    <p:extLst>
      <p:ext uri="{BB962C8B-B14F-4D97-AF65-F5344CB8AC3E}">
        <p14:creationId xmlns:p14="http://schemas.microsoft.com/office/powerpoint/2010/main" val="2806073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2400"/>
            <a:ext cx="8458200" cy="6248400"/>
          </a:xfrm>
          <a:noFill/>
        </p:spPr>
        <p:txBody>
          <a:bodyPr tIns="0" bIns="0">
            <a:noAutofit/>
          </a:bodyPr>
          <a:lstStyle/>
          <a:p>
            <a:pPr marL="0" indent="0" algn="ctr">
              <a:spcBef>
                <a:spcPts val="1800"/>
              </a:spcBef>
              <a:buClr>
                <a:srgbClr val="0000FF"/>
              </a:buClr>
              <a:buNone/>
            </a:pPr>
            <a:r>
              <a:rPr lang="en-US" sz="3100" dirty="0">
                <a:solidFill>
                  <a:srgbClr val="003399"/>
                </a:solidFill>
              </a:rPr>
              <a:t>Limit of Monetary Policy:                                            Zero Lower Bound for nominal interest</a:t>
            </a:r>
          </a:p>
          <a:p>
            <a:pPr marL="365760" indent="-365760">
              <a:spcBef>
                <a:spcPts val="2200"/>
              </a:spcBef>
              <a:buClr>
                <a:srgbClr val="003399"/>
              </a:buClr>
            </a:pPr>
            <a:r>
              <a:rPr lang="en-US" sz="2600" dirty="0"/>
              <a:t>Fed stimulates the economy by lowering the nominal interest rate</a:t>
            </a:r>
          </a:p>
          <a:p>
            <a:pPr marL="365760" indent="-365760">
              <a:spcBef>
                <a:spcPts val="2200"/>
              </a:spcBef>
              <a:buClr>
                <a:srgbClr val="003399"/>
              </a:buClr>
            </a:pPr>
            <a:r>
              <a:rPr lang="en-US" sz="2600" dirty="0"/>
              <a:t>Fed cannot lower the nominal interest rate below zero because economic agents can always get a zero nominal interest rate by just holding money</a:t>
            </a:r>
          </a:p>
          <a:p>
            <a:pPr marL="365760" indent="-365760">
              <a:spcBef>
                <a:spcPts val="2200"/>
              </a:spcBef>
              <a:buClr>
                <a:srgbClr val="003399"/>
              </a:buClr>
            </a:pPr>
            <a:r>
              <a:rPr lang="en-US" sz="2600" dirty="0"/>
              <a:t>This is called the Zero Lower Bound limit on monetary policy. US hit zero lower bound in 2009-2016 and 2020-21. Japan has been there for decades.</a:t>
            </a:r>
          </a:p>
          <a:p>
            <a:pPr marL="365760" indent="-365760">
              <a:spcBef>
                <a:spcPts val="2200"/>
              </a:spcBef>
              <a:buClr>
                <a:srgbClr val="003399"/>
              </a:buClr>
            </a:pPr>
            <a:r>
              <a:rPr lang="en-US" sz="2600" dirty="0"/>
              <a:t>Some countries such as Switzerland have experimented with negative interest rate (can be done as most money is now electronic). </a:t>
            </a:r>
          </a:p>
        </p:txBody>
      </p:sp>
    </p:spTree>
    <p:extLst>
      <p:ext uri="{BB962C8B-B14F-4D97-AF65-F5344CB8AC3E}">
        <p14:creationId xmlns:p14="http://schemas.microsoft.com/office/powerpoint/2010/main" val="178014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a:solidFill>
                <a:srgbClr val="FF0000"/>
              </a:solidFill>
            </a:endParaRPr>
          </a:p>
          <a:p>
            <a:pPr marL="0" algn="ctr">
              <a:buNone/>
            </a:pPr>
            <a:r>
              <a:rPr lang="en-US" cap="small">
                <a:solidFill>
                  <a:srgbClr val="CC0000"/>
                </a:solidFill>
              </a:rPr>
              <a:t>II.  Interest Rates, Money, and the Federal Reserve</a:t>
            </a:r>
            <a:endParaRPr lang="en-US" sz="3200" i="1" cap="small">
              <a:solidFill>
                <a:srgbClr val="CC0000"/>
              </a:solidFill>
            </a:endParaRPr>
          </a:p>
        </p:txBody>
      </p:sp>
    </p:spTree>
    <p:extLst>
      <p:ext uri="{BB962C8B-B14F-4D97-AF65-F5344CB8AC3E}">
        <p14:creationId xmlns:p14="http://schemas.microsoft.com/office/powerpoint/2010/main" val="577678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698" y="10610"/>
            <a:ext cx="7863840" cy="584775"/>
          </a:xfrm>
          <a:prstGeom prst="rect">
            <a:avLst/>
          </a:prstGeom>
          <a:noFill/>
        </p:spPr>
        <p:txBody>
          <a:bodyPr wrap="square" rtlCol="0" anchor="ctr" anchorCtr="0">
            <a:spAutoFit/>
          </a:bodyPr>
          <a:lstStyle/>
          <a:p>
            <a:pPr algn="ctr"/>
            <a:r>
              <a:rPr lang="en-US" sz="3200">
                <a:solidFill>
                  <a:srgbClr val="003399"/>
                </a:solidFill>
              </a:rPr>
              <a:t>Nominal Interest Rate chosen by the US Fed</a:t>
            </a:r>
          </a:p>
        </p:txBody>
      </p:sp>
      <p:sp>
        <p:nvSpPr>
          <p:cNvPr id="8" name="TextBox 7"/>
          <p:cNvSpPr txBox="1"/>
          <p:nvPr/>
        </p:nvSpPr>
        <p:spPr>
          <a:xfrm>
            <a:off x="476250" y="6031781"/>
            <a:ext cx="8065288" cy="707886"/>
          </a:xfrm>
          <a:prstGeom prst="rect">
            <a:avLst/>
          </a:prstGeom>
          <a:noFill/>
        </p:spPr>
        <p:txBody>
          <a:bodyPr wrap="square" rtlCol="0" anchor="ctr">
            <a:spAutoFit/>
          </a:bodyPr>
          <a:lstStyle/>
          <a:p>
            <a:r>
              <a:rPr lang="en-US" sz="2000" dirty="0">
                <a:solidFill>
                  <a:srgbClr val="CC0000"/>
                </a:solidFill>
              </a:rPr>
              <a:t>During recessions (grey bars): Fed reduces interest rate to stimulate the economy  and cranks up interest rate during booms to prevent overheating</a:t>
            </a:r>
          </a:p>
        </p:txBody>
      </p:sp>
      <p:pic>
        <p:nvPicPr>
          <p:cNvPr id="2" name="FRED Graph Chart" descr="FRED Graph">
            <a:hlinkClick r:id="rId3" tooltip="View this chart in your browser. "/>
            <a:extLst>
              <a:ext uri="{FF2B5EF4-FFF2-40B4-BE49-F238E27FC236}">
                <a16:creationId xmlns:a16="http://schemas.microsoft.com/office/drawing/2014/main" id="{75D913A3-6B03-797B-5D95-6FF88EA165D1}"/>
              </a:ext>
            </a:extLst>
          </p:cNvPr>
          <p:cNvPicPr>
            <a:picLocks noChangeAspect="1"/>
          </p:cNvPicPr>
          <p:nvPr/>
        </p:nvPicPr>
        <p:blipFill>
          <a:blip r:embed="rId4"/>
          <a:stretch>
            <a:fillRect/>
          </a:stretch>
        </p:blipFill>
        <p:spPr>
          <a:xfrm>
            <a:off x="476250" y="479544"/>
            <a:ext cx="8191500" cy="5524500"/>
          </a:xfrm>
          <a:prstGeom prst="rect">
            <a:avLst/>
          </a:prstGeom>
        </p:spPr>
      </p:pic>
    </p:spTree>
    <p:extLst>
      <p:ext uri="{BB962C8B-B14F-4D97-AF65-F5344CB8AC3E}">
        <p14:creationId xmlns:p14="http://schemas.microsoft.com/office/powerpoint/2010/main" val="2014107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C7866-A4AE-A825-D9CD-4113D8A8A490}"/>
              </a:ext>
            </a:extLst>
          </p:cNvPr>
          <p:cNvSpPr>
            <a:spLocks noGrp="1"/>
          </p:cNvSpPr>
          <p:nvPr>
            <p:ph idx="1"/>
          </p:nvPr>
        </p:nvSpPr>
        <p:spPr>
          <a:xfrm>
            <a:off x="457200" y="1582047"/>
            <a:ext cx="8229600" cy="4525963"/>
          </a:xfrm>
        </p:spPr>
        <p:txBody>
          <a:bodyPr/>
          <a:lstStyle/>
          <a:p>
            <a:endParaRPr lang="en-US"/>
          </a:p>
        </p:txBody>
      </p:sp>
      <p:pic>
        <p:nvPicPr>
          <p:cNvPr id="4" name="Content Placeholder 5">
            <a:extLst>
              <a:ext uri="{FF2B5EF4-FFF2-40B4-BE49-F238E27FC236}">
                <a16:creationId xmlns:a16="http://schemas.microsoft.com/office/drawing/2014/main" id="{6E49EF16-39A0-882B-B16C-4C6478AF9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74" y="1547738"/>
            <a:ext cx="9051926" cy="4525963"/>
          </a:xfrm>
          <a:prstGeom prst="rect">
            <a:avLst/>
          </a:prstGeom>
        </p:spPr>
      </p:pic>
      <p:sp>
        <p:nvSpPr>
          <p:cNvPr id="7" name="TextBox 6">
            <a:extLst>
              <a:ext uri="{FF2B5EF4-FFF2-40B4-BE49-F238E27FC236}">
                <a16:creationId xmlns:a16="http://schemas.microsoft.com/office/drawing/2014/main" id="{F6257F9B-49C7-9999-9CEC-00265ED3243D}"/>
              </a:ext>
            </a:extLst>
          </p:cNvPr>
          <p:cNvSpPr txBox="1"/>
          <p:nvPr/>
        </p:nvSpPr>
        <p:spPr>
          <a:xfrm>
            <a:off x="640080" y="101472"/>
            <a:ext cx="7863840" cy="1077218"/>
          </a:xfrm>
          <a:prstGeom prst="rect">
            <a:avLst/>
          </a:prstGeom>
          <a:noFill/>
        </p:spPr>
        <p:txBody>
          <a:bodyPr wrap="square" rtlCol="0" anchor="ctr" anchorCtr="0">
            <a:spAutoFit/>
          </a:bodyPr>
          <a:lstStyle/>
          <a:p>
            <a:pPr algn="ctr"/>
            <a:r>
              <a:rPr lang="en-US" sz="3200">
                <a:solidFill>
                  <a:srgbClr val="003399"/>
                </a:solidFill>
              </a:rPr>
              <a:t>Central Banks in some countries have gone slightly below the Zero Lower Bound</a:t>
            </a:r>
          </a:p>
        </p:txBody>
      </p:sp>
      <p:sp>
        <p:nvSpPr>
          <p:cNvPr id="2" name="TextBox 1">
            <a:extLst>
              <a:ext uri="{FF2B5EF4-FFF2-40B4-BE49-F238E27FC236}">
                <a16:creationId xmlns:a16="http://schemas.microsoft.com/office/drawing/2014/main" id="{82C61C7B-E235-3B01-5A8A-8CCCF7E88C36}"/>
              </a:ext>
            </a:extLst>
          </p:cNvPr>
          <p:cNvSpPr txBox="1"/>
          <p:nvPr/>
        </p:nvSpPr>
        <p:spPr>
          <a:xfrm>
            <a:off x="269678" y="6141629"/>
            <a:ext cx="8604644" cy="707886"/>
          </a:xfrm>
          <a:prstGeom prst="rect">
            <a:avLst/>
          </a:prstGeom>
          <a:noFill/>
        </p:spPr>
        <p:txBody>
          <a:bodyPr wrap="square" rtlCol="0" anchor="ctr">
            <a:spAutoFit/>
          </a:bodyPr>
          <a:lstStyle/>
          <a:p>
            <a:r>
              <a:rPr lang="en-US" sz="2000" dirty="0">
                <a:solidFill>
                  <a:srgbClr val="CC0000"/>
                </a:solidFill>
              </a:rPr>
              <a:t>A (slightly) negative interest rate is possible if banks can charge negative interest rate on bank accounts (and cash is not convenient alternative for users) </a:t>
            </a:r>
          </a:p>
        </p:txBody>
      </p:sp>
    </p:spTree>
    <p:extLst>
      <p:ext uri="{BB962C8B-B14F-4D97-AF65-F5344CB8AC3E}">
        <p14:creationId xmlns:p14="http://schemas.microsoft.com/office/powerpoint/2010/main" val="301573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76200"/>
            <a:ext cx="8610600" cy="64008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Poll</a:t>
            </a:r>
          </a:p>
          <a:p>
            <a:pPr marL="0" indent="0">
              <a:spcBef>
                <a:spcPts val="1800"/>
              </a:spcBef>
              <a:buClr>
                <a:srgbClr val="0000FF"/>
              </a:buClr>
              <a:buNone/>
            </a:pPr>
            <a:r>
              <a:rPr lang="en-US" sz="2800" dirty="0"/>
              <a:t>What would you do if banks charged a negative nominal interest rate of -5% and bank accounts? You put $1000 in your account, after one year, you have only $950.</a:t>
            </a:r>
          </a:p>
          <a:p>
            <a:pPr marL="365760" indent="-365760">
              <a:spcBef>
                <a:spcPts val="2400"/>
              </a:spcBef>
              <a:buClr>
                <a:srgbClr val="003399"/>
              </a:buClr>
            </a:pPr>
            <a:r>
              <a:rPr lang="en-US" sz="2800" dirty="0"/>
              <a:t>A. I would spend more to keep my account balance as small as possible.</a:t>
            </a:r>
          </a:p>
          <a:p>
            <a:pPr marL="365760" indent="-365760">
              <a:spcBef>
                <a:spcPts val="2400"/>
              </a:spcBef>
              <a:buClr>
                <a:srgbClr val="003399"/>
              </a:buClr>
            </a:pPr>
            <a:r>
              <a:rPr lang="en-US" sz="2800" dirty="0"/>
              <a:t>B. I would cash out my account and keep the cash in my wallet or at home.</a:t>
            </a:r>
          </a:p>
          <a:p>
            <a:pPr marL="365760" indent="-365760">
              <a:spcBef>
                <a:spcPts val="2400"/>
              </a:spcBef>
              <a:buClr>
                <a:srgbClr val="003399"/>
              </a:buClr>
            </a:pPr>
            <a:r>
              <a:rPr lang="en-US" sz="2800" dirty="0"/>
              <a:t>C. I would move my money to gold, bitcoin, or the stock-market</a:t>
            </a:r>
          </a:p>
          <a:p>
            <a:pPr marL="365760" indent="-365760">
              <a:spcBef>
                <a:spcPts val="2400"/>
              </a:spcBef>
              <a:buClr>
                <a:srgbClr val="003399"/>
              </a:buClr>
            </a:pPr>
            <a:r>
              <a:rPr lang="en-US" sz="2800" dirty="0"/>
              <a:t>D. I wouldn’t do anything because I need my bank account and cash is not convenient</a:t>
            </a:r>
          </a:p>
          <a:p>
            <a:pPr marL="365760" indent="-365760">
              <a:spcBef>
                <a:spcPts val="2400"/>
              </a:spcBef>
              <a:buClr>
                <a:srgbClr val="003399"/>
              </a:buClr>
            </a:pPr>
            <a:endParaRPr lang="en-US" sz="2800" dirty="0"/>
          </a:p>
        </p:txBody>
      </p:sp>
    </p:spTree>
    <p:extLst>
      <p:ext uri="{BB962C8B-B14F-4D97-AF65-F5344CB8AC3E}">
        <p14:creationId xmlns:p14="http://schemas.microsoft.com/office/powerpoint/2010/main" val="3597365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a:solidFill>
                <a:srgbClr val="FF0000"/>
              </a:solidFill>
            </a:endParaRPr>
          </a:p>
          <a:p>
            <a:pPr algn="ctr">
              <a:buNone/>
            </a:pPr>
            <a:r>
              <a:rPr lang="en-US" cap="small">
                <a:solidFill>
                  <a:srgbClr val="CC0000"/>
                </a:solidFill>
              </a:rPr>
              <a:t>IV.  Financial Crises</a:t>
            </a:r>
            <a:endParaRPr lang="en-US" sz="3200" i="1" cap="small">
              <a:solidFill>
                <a:srgbClr val="CC0000"/>
              </a:solidFill>
            </a:endParaRPr>
          </a:p>
        </p:txBody>
      </p:sp>
    </p:spTree>
    <p:extLst>
      <p:ext uri="{BB962C8B-B14F-4D97-AF65-F5344CB8AC3E}">
        <p14:creationId xmlns:p14="http://schemas.microsoft.com/office/powerpoint/2010/main" val="2049055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411480"/>
            <a:ext cx="8763000" cy="6141720"/>
          </a:xfrm>
          <a:solidFill>
            <a:schemeClr val="bg1"/>
          </a:solidFill>
        </p:spPr>
        <p:txBody>
          <a:bodyPr>
            <a:normAutofit/>
          </a:bodyPr>
          <a:lstStyle/>
          <a:p>
            <a:pPr algn="ctr">
              <a:buNone/>
            </a:pPr>
            <a:r>
              <a:rPr lang="en-US" dirty="0">
                <a:solidFill>
                  <a:srgbClr val="003399"/>
                </a:solidFill>
              </a:rPr>
              <a:t>Financial Intermediation</a:t>
            </a:r>
          </a:p>
          <a:p>
            <a:pPr marL="365760" indent="-365760">
              <a:spcBef>
                <a:spcPts val="3000"/>
              </a:spcBef>
              <a:buClr>
                <a:srgbClr val="003399"/>
              </a:buClr>
            </a:pPr>
            <a:r>
              <a:rPr lang="en-US" sz="2800" dirty="0"/>
              <a:t>The process of getting saving into productive investment.</a:t>
            </a:r>
          </a:p>
          <a:p>
            <a:pPr marL="365760" indent="-365760">
              <a:spcBef>
                <a:spcPts val="2400"/>
              </a:spcBef>
              <a:buClr>
                <a:srgbClr val="003399"/>
              </a:buClr>
            </a:pPr>
            <a:r>
              <a:rPr lang="en-US" sz="2800" dirty="0"/>
              <a:t>Financial intermediaries are the markets and institutions that do this.</a:t>
            </a:r>
          </a:p>
          <a:p>
            <a:pPr marL="365760" indent="-365760">
              <a:spcBef>
                <a:spcPts val="2400"/>
              </a:spcBef>
              <a:buClr>
                <a:srgbClr val="003399"/>
              </a:buClr>
            </a:pPr>
            <a:r>
              <a:rPr lang="en-US" sz="2800" dirty="0"/>
              <a:t>Financial intermediaries include banks, investment banks, money market mutual funds, pension funds, etc.</a:t>
            </a:r>
          </a:p>
          <a:p>
            <a:pPr marL="365760" indent="-365760">
              <a:spcBef>
                <a:spcPts val="2400"/>
              </a:spcBef>
              <a:buClr>
                <a:srgbClr val="003399"/>
              </a:buClr>
            </a:pPr>
            <a:r>
              <a:rPr lang="en-US" sz="2800" dirty="0"/>
              <a:t>Simple example: your savings deposited at the bank (=saving) are used to provide a loan to a business that buys new capital (=investment)</a:t>
            </a:r>
          </a:p>
          <a:p>
            <a:pPr>
              <a:spcBef>
                <a:spcPts val="1800"/>
              </a:spcBef>
              <a:buClr>
                <a:srgbClr val="0000FF"/>
              </a:buClr>
              <a:buNone/>
            </a:pPr>
            <a:endParaRPr lang="en-US" sz="3200" dirty="0"/>
          </a:p>
        </p:txBody>
      </p:sp>
    </p:spTree>
    <p:extLst>
      <p:ext uri="{BB962C8B-B14F-4D97-AF65-F5344CB8AC3E}">
        <p14:creationId xmlns:p14="http://schemas.microsoft.com/office/powerpoint/2010/main" val="2747623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7863840" cy="6035040"/>
          </a:xfrm>
          <a:solidFill>
            <a:schemeClr val="bg1"/>
          </a:solidFill>
        </p:spPr>
        <p:txBody>
          <a:bodyPr>
            <a:normAutofit/>
          </a:bodyPr>
          <a:lstStyle/>
          <a:p>
            <a:pPr algn="ctr">
              <a:buNone/>
            </a:pPr>
            <a:r>
              <a:rPr lang="en-US">
                <a:solidFill>
                  <a:srgbClr val="003399"/>
                </a:solidFill>
              </a:rPr>
              <a:t>What Is a Financial Crisis?</a:t>
            </a:r>
          </a:p>
          <a:p>
            <a:pPr marL="365760" indent="-365760">
              <a:spcBef>
                <a:spcPts val="3000"/>
              </a:spcBef>
              <a:buClr>
                <a:srgbClr val="003399"/>
              </a:buClr>
            </a:pPr>
            <a:r>
              <a:rPr lang="en-US" sz="2800"/>
              <a:t>A time when:</a:t>
            </a:r>
          </a:p>
          <a:p>
            <a:pPr marL="1097280" indent="-365760">
              <a:spcBef>
                <a:spcPts val="1800"/>
              </a:spcBef>
              <a:buClr>
                <a:srgbClr val="003399"/>
              </a:buClr>
            </a:pPr>
            <a:r>
              <a:rPr lang="en-US" sz="2800"/>
              <a:t>A number of financial institutions are in danger of failing.</a:t>
            </a:r>
          </a:p>
          <a:p>
            <a:pPr marL="1097280" indent="-365760">
              <a:spcBef>
                <a:spcPts val="1800"/>
              </a:spcBef>
              <a:buClr>
                <a:srgbClr val="003399"/>
              </a:buClr>
            </a:pPr>
            <a:r>
              <a:rPr lang="en-US" sz="2800"/>
              <a:t>People lose confidence in many financial institutions.</a:t>
            </a:r>
          </a:p>
          <a:p>
            <a:pPr marL="365760" indent="-365760">
              <a:spcBef>
                <a:spcPts val="2400"/>
              </a:spcBef>
              <a:buClr>
                <a:srgbClr val="003399"/>
              </a:buClr>
            </a:pPr>
            <a:r>
              <a:rPr lang="en-US" sz="2800"/>
              <a:t>As a result, there is widespread disruption of financial intermediation</a:t>
            </a:r>
          </a:p>
          <a:p>
            <a:pPr marL="365760" indent="-365760">
              <a:spcBef>
                <a:spcPts val="2400"/>
              </a:spcBef>
              <a:buClr>
                <a:srgbClr val="003399"/>
              </a:buClr>
            </a:pPr>
            <a:r>
              <a:rPr lang="en-US" sz="2800"/>
              <a:t>Affects negatively “real economy” as businesses struggle to get access to finance (loans, etc.)</a:t>
            </a:r>
            <a:endParaRPr lang="en-US" sz="3200"/>
          </a:p>
        </p:txBody>
      </p:sp>
    </p:spTree>
    <p:extLst>
      <p:ext uri="{BB962C8B-B14F-4D97-AF65-F5344CB8AC3E}">
        <p14:creationId xmlns:p14="http://schemas.microsoft.com/office/powerpoint/2010/main" val="3176529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a:normAutofit/>
          </a:bodyPr>
          <a:lstStyle/>
          <a:p>
            <a:pPr algn="ctr">
              <a:buNone/>
            </a:pPr>
            <a:r>
              <a:rPr lang="en-US">
                <a:solidFill>
                  <a:srgbClr val="003399"/>
                </a:solidFill>
              </a:rPr>
              <a:t>A Stylized Bank Balance Sheet</a:t>
            </a:r>
          </a:p>
          <a:p>
            <a:pPr marL="0" indent="0">
              <a:spcBef>
                <a:spcPts val="3000"/>
              </a:spcBef>
              <a:buClr>
                <a:srgbClr val="003399"/>
              </a:buClr>
              <a:buNone/>
            </a:pPr>
            <a:r>
              <a:rPr lang="en-US" sz="3200"/>
              <a:t>	</a:t>
            </a:r>
            <a:r>
              <a:rPr lang="en-US" sz="2800"/>
              <a:t>Uses of funds                Sources of funds</a:t>
            </a:r>
          </a:p>
          <a:p>
            <a:pPr marL="0" indent="0">
              <a:spcBef>
                <a:spcPts val="0"/>
              </a:spcBef>
              <a:buClr>
                <a:srgbClr val="003399"/>
              </a:buClr>
              <a:buNone/>
            </a:pPr>
            <a:r>
              <a:rPr lang="en-US" sz="2800"/>
              <a:t>	</a:t>
            </a:r>
            <a:r>
              <a:rPr lang="en-US" sz="2800" u="sng"/>
              <a:t>    (= Assets)   </a:t>
            </a:r>
            <a:r>
              <a:rPr lang="en-US" sz="2800"/>
              <a:t>                </a:t>
            </a:r>
            <a:r>
              <a:rPr lang="en-US" sz="2800" u="sng"/>
              <a:t>    (= Liabilities)   </a:t>
            </a:r>
            <a:r>
              <a:rPr lang="en-US" sz="100" u="sng"/>
              <a:t>.</a:t>
            </a:r>
          </a:p>
          <a:p>
            <a:pPr marL="0" indent="0">
              <a:spcBef>
                <a:spcPts val="1200"/>
              </a:spcBef>
              <a:buClr>
                <a:srgbClr val="003399"/>
              </a:buClr>
              <a:buNone/>
            </a:pPr>
            <a:r>
              <a:rPr lang="en-US" sz="2800"/>
              <a:t>	Loans                              Deposits</a:t>
            </a:r>
          </a:p>
          <a:p>
            <a:pPr marL="0" indent="0">
              <a:spcBef>
                <a:spcPts val="1200"/>
              </a:spcBef>
              <a:buClr>
                <a:srgbClr val="003399"/>
              </a:buClr>
              <a:buNone/>
            </a:pPr>
            <a:endParaRPr lang="en-US" sz="2800"/>
          </a:p>
          <a:p>
            <a:pPr marL="0" indent="0">
              <a:spcBef>
                <a:spcPts val="600"/>
              </a:spcBef>
              <a:buClr>
                <a:srgbClr val="003399"/>
              </a:buClr>
              <a:buNone/>
            </a:pPr>
            <a:r>
              <a:rPr lang="en-US" sz="2800"/>
              <a:t>	Reserves		      </a:t>
            </a:r>
            <a:r>
              <a:rPr lang="en-US" sz="800"/>
              <a:t> </a:t>
            </a:r>
            <a:r>
              <a:rPr lang="en-US" sz="2800"/>
              <a:t>Equity (“Capital”) 					provided by bank owners</a:t>
            </a:r>
          </a:p>
          <a:p>
            <a:pPr marL="0" indent="0">
              <a:spcBef>
                <a:spcPts val="600"/>
              </a:spcBef>
              <a:buClr>
                <a:srgbClr val="003399"/>
              </a:buClr>
              <a:buNone/>
            </a:pPr>
            <a:r>
              <a:rPr lang="en-US" sz="2800"/>
              <a:t>	</a:t>
            </a:r>
          </a:p>
        </p:txBody>
      </p:sp>
    </p:spTree>
    <p:extLst>
      <p:ext uri="{BB962C8B-B14F-4D97-AF65-F5344CB8AC3E}">
        <p14:creationId xmlns:p14="http://schemas.microsoft.com/office/powerpoint/2010/main" val="318478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8122920" cy="6248400"/>
          </a:xfrm>
          <a:solidFill>
            <a:schemeClr val="bg1"/>
          </a:solidFill>
        </p:spPr>
        <p:txBody>
          <a:bodyPr>
            <a:normAutofit fontScale="92500" lnSpcReduction="10000"/>
          </a:bodyPr>
          <a:lstStyle/>
          <a:p>
            <a:pPr algn="ctr">
              <a:buNone/>
            </a:pPr>
            <a:r>
              <a:rPr lang="en-US" sz="3100" dirty="0">
                <a:solidFill>
                  <a:srgbClr val="003399"/>
                </a:solidFill>
              </a:rPr>
              <a:t>How an Individual Financial Institution Can F</a:t>
            </a:r>
            <a:r>
              <a:rPr lang="en-US" sz="3150" dirty="0">
                <a:solidFill>
                  <a:srgbClr val="003399"/>
                </a:solidFill>
              </a:rPr>
              <a:t>ail</a:t>
            </a:r>
          </a:p>
          <a:p>
            <a:pPr marL="365760" indent="-365760">
              <a:spcBef>
                <a:spcPts val="2400"/>
              </a:spcBef>
              <a:buClr>
                <a:srgbClr val="003399"/>
              </a:buClr>
            </a:pPr>
            <a:r>
              <a:rPr lang="en-US" sz="2800" dirty="0"/>
              <a:t>Defaults and changes in asset values can reduce the value of an institution’s loans </a:t>
            </a:r>
          </a:p>
          <a:p>
            <a:pPr marL="365760" indent="-365760">
              <a:spcBef>
                <a:spcPts val="1800"/>
              </a:spcBef>
              <a:buClr>
                <a:srgbClr val="003399"/>
              </a:buClr>
            </a:pPr>
            <a:r>
              <a:rPr lang="en-US" sz="2800" dirty="0"/>
              <a:t>If the value of the loans falls to the point where they are worth less than the institution’s obligations to its depositors and lenders, the institution is </a:t>
            </a:r>
            <a:r>
              <a:rPr lang="en-US" sz="2800" dirty="0">
                <a:solidFill>
                  <a:srgbClr val="CC0000"/>
                </a:solidFill>
              </a:rPr>
              <a:t>insolvent</a:t>
            </a:r>
            <a:r>
              <a:rPr lang="en-US" sz="2800" dirty="0"/>
              <a:t>.</a:t>
            </a:r>
          </a:p>
          <a:p>
            <a:pPr marL="365760" indent="-365760">
              <a:spcBef>
                <a:spcPts val="1800"/>
              </a:spcBef>
              <a:buClr>
                <a:srgbClr val="003399"/>
              </a:buClr>
            </a:pPr>
            <a:r>
              <a:rPr lang="en-US" sz="2800" dirty="0"/>
              <a:t>A belief that the institution is in danger of becoming insolvent can cause depositors to withdraw their funds. Institution is then said to be </a:t>
            </a:r>
            <a:r>
              <a:rPr lang="en-US" sz="2800" dirty="0">
                <a:solidFill>
                  <a:srgbClr val="CC0000"/>
                </a:solidFill>
              </a:rPr>
              <a:t>illiquid</a:t>
            </a:r>
          </a:p>
          <a:p>
            <a:pPr marL="365760" indent="-365760">
              <a:spcBef>
                <a:spcPts val="1800"/>
              </a:spcBef>
              <a:buClr>
                <a:srgbClr val="003399"/>
              </a:buClr>
            </a:pPr>
            <a:r>
              <a:rPr lang="en-US" sz="2800" dirty="0"/>
              <a:t>Illiquid bank risks becoming insolvent if forced to liquidate its assets at low prices (fire sale prices)</a:t>
            </a:r>
          </a:p>
          <a:p>
            <a:pPr marL="365760" indent="-365760">
              <a:spcBef>
                <a:spcPts val="1800"/>
              </a:spcBef>
              <a:buClr>
                <a:srgbClr val="003399"/>
              </a:buClr>
            </a:pPr>
            <a:r>
              <a:rPr lang="en-US" sz="2800" dirty="0"/>
              <a:t>Fed can solve illiquid bank problems by being lender of last resort</a:t>
            </a:r>
          </a:p>
        </p:txBody>
      </p:sp>
    </p:spTree>
    <p:extLst>
      <p:ext uri="{BB962C8B-B14F-4D97-AF65-F5344CB8AC3E}">
        <p14:creationId xmlns:p14="http://schemas.microsoft.com/office/powerpoint/2010/main" val="1037971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11480"/>
            <a:ext cx="7863840" cy="6035040"/>
          </a:xfrm>
          <a:solidFill>
            <a:schemeClr val="bg1"/>
          </a:solidFill>
        </p:spPr>
        <p:txBody>
          <a:bodyPr>
            <a:normAutofit lnSpcReduction="10000"/>
          </a:bodyPr>
          <a:lstStyle/>
          <a:p>
            <a:pPr algn="ctr">
              <a:buNone/>
            </a:pPr>
            <a:r>
              <a:rPr lang="en-US" sz="3150" dirty="0">
                <a:solidFill>
                  <a:srgbClr val="003399"/>
                </a:solidFill>
              </a:rPr>
              <a:t>How an Individual Financial Institution Can Fail—The Case of Silicon Valley Bank</a:t>
            </a:r>
          </a:p>
          <a:p>
            <a:pPr marL="365760" indent="-365760">
              <a:spcBef>
                <a:spcPts val="2400"/>
              </a:spcBef>
              <a:buClr>
                <a:srgbClr val="003399"/>
              </a:buClr>
            </a:pPr>
            <a:r>
              <a:rPr lang="en-US" sz="2800" dirty="0"/>
              <a:t>Many of its assets were long-term U.S. Treasury bonds (with fixed interest set when issued)</a:t>
            </a:r>
          </a:p>
          <a:p>
            <a:pPr marL="365760" indent="-365760">
              <a:spcBef>
                <a:spcPts val="2400"/>
              </a:spcBef>
              <a:buClr>
                <a:srgbClr val="003399"/>
              </a:buClr>
            </a:pPr>
            <a:r>
              <a:rPr lang="en-US" sz="2800" dirty="0"/>
              <a:t>What happens to the value of those bonds when interest rates rise?</a:t>
            </a:r>
          </a:p>
          <a:p>
            <a:pPr marL="365760" indent="-365760">
              <a:spcBef>
                <a:spcPts val="2400"/>
              </a:spcBef>
              <a:buClr>
                <a:srgbClr val="003399"/>
              </a:buClr>
            </a:pPr>
            <a:r>
              <a:rPr lang="en-US" sz="2800" dirty="0"/>
              <a:t>They fall (this is the concept of “present value” at work).</a:t>
            </a:r>
          </a:p>
          <a:p>
            <a:pPr marL="365760" indent="-365760">
              <a:spcBef>
                <a:spcPts val="2400"/>
              </a:spcBef>
              <a:buClr>
                <a:srgbClr val="003399"/>
              </a:buClr>
            </a:pPr>
            <a:r>
              <a:rPr lang="en-US" sz="2800" dirty="0"/>
              <a:t>Silicon Valley Bank became insolvent and was taken over by govt in March 2023, eventually sold to First Citizen Bank</a:t>
            </a:r>
          </a:p>
        </p:txBody>
      </p:sp>
    </p:spTree>
    <p:extLst>
      <p:ext uri="{BB962C8B-B14F-4D97-AF65-F5344CB8AC3E}">
        <p14:creationId xmlns:p14="http://schemas.microsoft.com/office/powerpoint/2010/main" val="1574340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20000" contrast="20000"/>
          </a:blip>
          <a:stretch>
            <a:fillRect/>
          </a:stretch>
        </p:blipFill>
        <p:spPr>
          <a:xfrm>
            <a:off x="375632" y="1996313"/>
            <a:ext cx="8392735" cy="3886200"/>
          </a:xfrm>
          <a:prstGeom prst="rect">
            <a:avLst/>
          </a:prstGeom>
        </p:spPr>
      </p:pic>
      <p:sp>
        <p:nvSpPr>
          <p:cNvPr id="4" name="TextBox 3"/>
          <p:cNvSpPr txBox="1"/>
          <p:nvPr/>
        </p:nvSpPr>
        <p:spPr>
          <a:xfrm>
            <a:off x="594360" y="143177"/>
            <a:ext cx="8275320" cy="523220"/>
          </a:xfrm>
          <a:prstGeom prst="rect">
            <a:avLst/>
          </a:prstGeom>
          <a:noFill/>
        </p:spPr>
        <p:txBody>
          <a:bodyPr wrap="square" rtlCol="0" anchor="ctr" anchorCtr="0">
            <a:spAutoFit/>
          </a:bodyPr>
          <a:lstStyle/>
          <a:p>
            <a:pPr algn="ctr"/>
            <a:r>
              <a:rPr lang="en-US" sz="2800" dirty="0">
                <a:solidFill>
                  <a:srgbClr val="003399"/>
                </a:solidFill>
              </a:rPr>
              <a:t>Contagion from SVB—The Case of First Republic Bank</a:t>
            </a:r>
          </a:p>
        </p:txBody>
      </p:sp>
      <p:sp>
        <p:nvSpPr>
          <p:cNvPr id="7" name="TextBox 6"/>
          <p:cNvSpPr txBox="1"/>
          <p:nvPr/>
        </p:nvSpPr>
        <p:spPr>
          <a:xfrm>
            <a:off x="594360" y="6240706"/>
            <a:ext cx="7955280" cy="369332"/>
          </a:xfrm>
          <a:prstGeom prst="rect">
            <a:avLst/>
          </a:prstGeom>
          <a:noFill/>
        </p:spPr>
        <p:txBody>
          <a:bodyPr wrap="square" rtlCol="0" anchor="ctr">
            <a:spAutoFit/>
          </a:bodyPr>
          <a:lstStyle/>
          <a:p>
            <a:r>
              <a:rPr lang="en-US" dirty="0">
                <a:solidFill>
                  <a:srgbClr val="CC0000"/>
                </a:solidFill>
              </a:rPr>
              <a:t>Source:  MarketWatch. </a:t>
            </a:r>
          </a:p>
        </p:txBody>
      </p:sp>
      <p:sp>
        <p:nvSpPr>
          <p:cNvPr id="10" name="TextBox 9"/>
          <p:cNvSpPr txBox="1"/>
          <p:nvPr/>
        </p:nvSpPr>
        <p:spPr>
          <a:xfrm>
            <a:off x="594360" y="975487"/>
            <a:ext cx="7863840" cy="892552"/>
          </a:xfrm>
          <a:prstGeom prst="rect">
            <a:avLst/>
          </a:prstGeom>
          <a:noFill/>
        </p:spPr>
        <p:txBody>
          <a:bodyPr wrap="square" rtlCol="0">
            <a:spAutoFit/>
          </a:bodyPr>
          <a:lstStyle/>
          <a:p>
            <a:r>
              <a:rPr lang="en-US" sz="2600" dirty="0"/>
              <a:t>“First Republic shares’ price dives on contagion fear”</a:t>
            </a:r>
          </a:p>
          <a:p>
            <a:r>
              <a:rPr lang="en-US" sz="2600" dirty="0"/>
              <a:t>	- Reuters, 3/13/2023</a:t>
            </a:r>
          </a:p>
        </p:txBody>
      </p:sp>
      <p:sp>
        <p:nvSpPr>
          <p:cNvPr id="3" name="TextBox 2"/>
          <p:cNvSpPr txBox="1"/>
          <p:nvPr/>
        </p:nvSpPr>
        <p:spPr>
          <a:xfrm>
            <a:off x="1676400" y="2627293"/>
            <a:ext cx="1600200" cy="954107"/>
          </a:xfrm>
          <a:prstGeom prst="rect">
            <a:avLst/>
          </a:prstGeom>
          <a:noFill/>
        </p:spPr>
        <p:txBody>
          <a:bodyPr wrap="square" rtlCol="0">
            <a:spAutoFit/>
          </a:bodyPr>
          <a:lstStyle/>
          <a:p>
            <a:pPr algn="ctr"/>
            <a:r>
              <a:rPr lang="en-US" sz="2800" err="1">
                <a:solidFill>
                  <a:srgbClr val="003399"/>
                </a:solidFill>
              </a:rPr>
              <a:t>SVB</a:t>
            </a:r>
            <a:endParaRPr lang="en-US" sz="2800">
              <a:solidFill>
                <a:srgbClr val="003399"/>
              </a:solidFill>
            </a:endParaRPr>
          </a:p>
          <a:p>
            <a:pPr algn="ctr"/>
            <a:r>
              <a:rPr lang="en-US" sz="2800" err="1">
                <a:solidFill>
                  <a:srgbClr val="003399"/>
                </a:solidFill>
              </a:rPr>
              <a:t>collapes</a:t>
            </a:r>
            <a:endParaRPr lang="en-US" sz="2800">
              <a:solidFill>
                <a:srgbClr val="003399"/>
              </a:solidFill>
            </a:endParaRPr>
          </a:p>
        </p:txBody>
      </p:sp>
      <p:cxnSp>
        <p:nvCxnSpPr>
          <p:cNvPr id="6" name="Straight Arrow Connector 5"/>
          <p:cNvCxnSpPr/>
          <p:nvPr/>
        </p:nvCxnSpPr>
        <p:spPr>
          <a:xfrm flipH="1">
            <a:off x="2133600" y="3580500"/>
            <a:ext cx="228600" cy="610500"/>
          </a:xfrm>
          <a:prstGeom prst="straightConnector1">
            <a:avLst/>
          </a:prstGeom>
          <a:ln w="28575">
            <a:solidFill>
              <a:srgbClr val="0033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07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0"/>
            <a:ext cx="8839200" cy="6705600"/>
          </a:xfrm>
          <a:noFill/>
        </p:spPr>
        <p:txBody>
          <a:bodyPr tIns="0" bIns="0">
            <a:noAutofit/>
          </a:bodyPr>
          <a:lstStyle/>
          <a:p>
            <a:pPr marL="0" indent="0" algn="ctr">
              <a:spcBef>
                <a:spcPts val="1800"/>
              </a:spcBef>
              <a:buClr>
                <a:srgbClr val="0000FF"/>
              </a:buClr>
              <a:buNone/>
            </a:pPr>
            <a:r>
              <a:rPr lang="en-US" sz="3100" dirty="0">
                <a:solidFill>
                  <a:srgbClr val="003399"/>
                </a:solidFill>
              </a:rPr>
              <a:t>Different Interest Rates</a:t>
            </a:r>
          </a:p>
          <a:p>
            <a:pPr marL="365760" indent="-365760">
              <a:spcBef>
                <a:spcPts val="2400"/>
              </a:spcBef>
              <a:buClr>
                <a:srgbClr val="003399"/>
              </a:buClr>
            </a:pPr>
            <a:r>
              <a:rPr lang="en-US" sz="2700" dirty="0"/>
              <a:t>In practice, many different (nominal) interest rates.</a:t>
            </a:r>
          </a:p>
          <a:p>
            <a:pPr marL="365760" indent="-365760">
              <a:spcBef>
                <a:spcPts val="2400"/>
              </a:spcBef>
              <a:buClr>
                <a:srgbClr val="003399"/>
              </a:buClr>
            </a:pPr>
            <a:r>
              <a:rPr lang="en-US" sz="2700" dirty="0"/>
              <a:t>Interest rates depend especially on:</a:t>
            </a:r>
          </a:p>
          <a:p>
            <a:pPr marL="1097280" indent="-365760">
              <a:spcBef>
                <a:spcPts val="1200"/>
              </a:spcBef>
              <a:buClr>
                <a:srgbClr val="003399"/>
              </a:buClr>
            </a:pPr>
            <a:r>
              <a:rPr lang="en-US" sz="2700" dirty="0"/>
              <a:t>The riskiness of the bond or loan: </a:t>
            </a:r>
          </a:p>
          <a:p>
            <a:pPr marL="1497330" lvl="1" indent="-365760">
              <a:spcBef>
                <a:spcPts val="1200"/>
              </a:spcBef>
              <a:buClr>
                <a:srgbClr val="003399"/>
              </a:buClr>
            </a:pPr>
            <a:r>
              <a:rPr lang="en-US" sz="2300" dirty="0"/>
              <a:t>Riskier bonds pay higher interest because they may default. Loans to businesses (corporate bonds) typically riskier than loans to government (govt bonds). </a:t>
            </a:r>
          </a:p>
          <a:p>
            <a:pPr marL="1097280" indent="-365760">
              <a:spcBef>
                <a:spcPts val="1200"/>
              </a:spcBef>
              <a:buClr>
                <a:srgbClr val="003399"/>
              </a:buClr>
            </a:pPr>
            <a:r>
              <a:rPr lang="en-US" sz="2700" dirty="0"/>
              <a:t>Its maturity (time horizon).</a:t>
            </a:r>
          </a:p>
          <a:p>
            <a:pPr marL="1497330" lvl="1" indent="-365760">
              <a:spcBef>
                <a:spcPts val="1200"/>
              </a:spcBef>
              <a:buClr>
                <a:srgbClr val="003399"/>
              </a:buClr>
            </a:pPr>
            <a:r>
              <a:rPr lang="en-US" sz="2300" dirty="0"/>
              <a:t>Example: 10-year US bond: you loan $100 to US government, you get interest </a:t>
            </a:r>
            <a:r>
              <a:rPr lang="en-US" sz="2300" dirty="0" err="1"/>
              <a:t>i</a:t>
            </a:r>
            <a:r>
              <a:rPr lang="en-US" sz="2300" dirty="0"/>
              <a:t>=5% each year. US govt repays you $100 after 10 years (bond matures)</a:t>
            </a:r>
          </a:p>
          <a:p>
            <a:pPr marL="365760" indent="-365760">
              <a:spcBef>
                <a:spcPts val="2400"/>
              </a:spcBef>
              <a:buClr>
                <a:srgbClr val="003399"/>
              </a:buClr>
            </a:pPr>
            <a:r>
              <a:rPr lang="en-US" sz="2700" dirty="0"/>
              <a:t>However, different nominal interest rates generally move together. We talk about “The interest rate”</a:t>
            </a:r>
          </a:p>
        </p:txBody>
      </p:sp>
    </p:spTree>
    <p:extLst>
      <p:ext uri="{BB962C8B-B14F-4D97-AF65-F5344CB8AC3E}">
        <p14:creationId xmlns:p14="http://schemas.microsoft.com/office/powerpoint/2010/main" val="1855308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sz="3100">
                <a:solidFill>
                  <a:srgbClr val="003399"/>
                </a:solidFill>
              </a:rPr>
              <a:t>Contagion of Crises across Financial Institutions</a:t>
            </a:r>
          </a:p>
          <a:p>
            <a:pPr marL="365760" indent="-365760">
              <a:spcBef>
                <a:spcPts val="2200"/>
              </a:spcBef>
              <a:buClr>
                <a:srgbClr val="003399"/>
              </a:buClr>
            </a:pPr>
            <a:r>
              <a:rPr lang="en-US" sz="2700">
                <a:solidFill>
                  <a:srgbClr val="CC0000"/>
                </a:solidFill>
              </a:rPr>
              <a:t>Confidence:</a:t>
            </a:r>
            <a:r>
              <a:rPr lang="en-US" sz="2700"/>
              <a:t> Troubles at one institution create doubts about the health of other institutions, even if there are no connections between them.</a:t>
            </a:r>
          </a:p>
          <a:p>
            <a:pPr marL="365760" indent="-365760">
              <a:spcBef>
                <a:spcPts val="1600"/>
              </a:spcBef>
              <a:buClr>
                <a:srgbClr val="003399"/>
              </a:buClr>
            </a:pPr>
            <a:r>
              <a:rPr lang="en-US" sz="2700">
                <a:solidFill>
                  <a:srgbClr val="CC0000"/>
                </a:solidFill>
              </a:rPr>
              <a:t>Linkage:</a:t>
            </a:r>
            <a:r>
              <a:rPr lang="en-US" sz="2700"/>
              <a:t> Troubles at one institution directly harm other institutions because of loans, insurance contracts, and other direct links among them.</a:t>
            </a:r>
          </a:p>
          <a:p>
            <a:pPr marL="365760" indent="-365760">
              <a:spcBef>
                <a:spcPts val="1600"/>
              </a:spcBef>
              <a:buClr>
                <a:srgbClr val="003399"/>
              </a:buClr>
            </a:pPr>
            <a:r>
              <a:rPr lang="en-US" sz="2700">
                <a:solidFill>
                  <a:srgbClr val="CC0000"/>
                </a:solidFill>
              </a:rPr>
              <a:t>Fire Sale:</a:t>
            </a:r>
            <a:r>
              <a:rPr lang="en-US" sz="2700"/>
              <a:t> Troubles at one institution cause it to sell off assets, driving down the prices of assets held by other institutions.</a:t>
            </a:r>
          </a:p>
          <a:p>
            <a:pPr marL="365760" indent="-365760">
              <a:spcBef>
                <a:spcPts val="1600"/>
              </a:spcBef>
              <a:buClr>
                <a:srgbClr val="003399"/>
              </a:buClr>
            </a:pPr>
            <a:r>
              <a:rPr lang="en-US" sz="2700">
                <a:solidFill>
                  <a:srgbClr val="CC0000"/>
                </a:solidFill>
              </a:rPr>
              <a:t>Macroeconomic:</a:t>
            </a:r>
            <a:r>
              <a:rPr lang="en-US" sz="2700"/>
              <a:t> Troubles at one institution reduce PAE and hence Y, and so harm other institutions.</a:t>
            </a:r>
          </a:p>
        </p:txBody>
      </p:sp>
    </p:spTree>
    <p:extLst>
      <p:ext uri="{BB962C8B-B14F-4D97-AF65-F5344CB8AC3E}">
        <p14:creationId xmlns:p14="http://schemas.microsoft.com/office/powerpoint/2010/main" val="25052651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sz="3100" dirty="0">
                <a:solidFill>
                  <a:srgbClr val="003399"/>
                </a:solidFill>
              </a:rPr>
              <a:t>Effects of a Financial Crisis on PAE</a:t>
            </a:r>
          </a:p>
          <a:p>
            <a:pPr marL="365760" indent="-365760">
              <a:spcBef>
                <a:spcPts val="3000"/>
              </a:spcBef>
              <a:buClr>
                <a:srgbClr val="003399"/>
              </a:buClr>
            </a:pPr>
            <a:r>
              <a:rPr lang="en-US" sz="2800" dirty="0"/>
              <a:t>It raises credit spreads (that is, the amounts that interest rates on risky bonds and loans exceed interest rates on safe assets).</a:t>
            </a:r>
          </a:p>
          <a:p>
            <a:pPr marL="365760" indent="-365760">
              <a:spcBef>
                <a:spcPts val="2400"/>
              </a:spcBef>
              <a:buClr>
                <a:srgbClr val="003399"/>
              </a:buClr>
            </a:pPr>
            <a:r>
              <a:rPr lang="en-US" sz="2800" dirty="0"/>
              <a:t>It may raise lending standards or otherwise reduce the availability of loans.</a:t>
            </a:r>
          </a:p>
          <a:p>
            <a:pPr marL="365760" indent="-365760">
              <a:spcBef>
                <a:spcPts val="2400"/>
              </a:spcBef>
              <a:buClr>
                <a:srgbClr val="003399"/>
              </a:buClr>
            </a:pPr>
            <a:r>
              <a:rPr lang="en-US" sz="2800" dirty="0"/>
              <a:t>It may harm consumer and firm confidence.</a:t>
            </a:r>
          </a:p>
          <a:p>
            <a:pPr marL="365760" indent="-365760">
              <a:spcBef>
                <a:spcPts val="2400"/>
              </a:spcBef>
              <a:buClr>
                <a:srgbClr val="003399"/>
              </a:buClr>
            </a:pPr>
            <a:r>
              <a:rPr lang="en-US" sz="2800" dirty="0"/>
              <a:t>All of these developments are likely to reduce PAE at a given level of Y.</a:t>
            </a:r>
          </a:p>
        </p:txBody>
      </p:sp>
    </p:spTree>
    <p:extLst>
      <p:ext uri="{BB962C8B-B14F-4D97-AF65-F5344CB8AC3E}">
        <p14:creationId xmlns:p14="http://schemas.microsoft.com/office/powerpoint/2010/main" val="3737259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0080" y="5526316"/>
            <a:ext cx="7863840" cy="1200329"/>
          </a:xfrm>
          <a:prstGeom prst="rect">
            <a:avLst/>
          </a:prstGeom>
          <a:noFill/>
        </p:spPr>
        <p:txBody>
          <a:bodyPr wrap="square" rtlCol="0" anchor="ctr">
            <a:spAutoFit/>
          </a:bodyPr>
          <a:lstStyle/>
          <a:p>
            <a:r>
              <a:rPr lang="en-US" sz="2400">
                <a:solidFill>
                  <a:srgbClr val="CC0000"/>
                </a:solidFill>
              </a:rPr>
              <a:t>Source:  </a:t>
            </a:r>
            <a:r>
              <a:rPr lang="en-US" sz="2400">
                <a:solidFill>
                  <a:srgbClr val="CC0000"/>
                </a:solidFill>
                <a:hlinkClick r:id="rId3"/>
              </a:rPr>
              <a:t>www.econreview.com</a:t>
            </a:r>
            <a:r>
              <a:rPr lang="en-US" sz="2400">
                <a:solidFill>
                  <a:srgbClr val="CC0000"/>
                </a:solidFill>
              </a:rPr>
              <a:t>. Bernanke won Nobel prize in 2022 for documenting that bank bankruptcies disrupted business and worsened the Great Depression.  </a:t>
            </a: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a:p>
        </p:txBody>
      </p:sp>
      <p:pic>
        <p:nvPicPr>
          <p:cNvPr id="2050" name="Picture 2" descr="http://www.econreview.com/events/images/banks.png"/>
          <p:cNvPicPr>
            <a:picLocks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val="0"/>
              </a:ext>
            </a:extLst>
          </a:blip>
          <a:srcRect t="16771"/>
          <a:stretch/>
        </p:blipFill>
        <p:spPr bwMode="auto">
          <a:xfrm>
            <a:off x="1305184" y="1500282"/>
            <a:ext cx="6533633" cy="41385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374623"/>
            <a:ext cx="8382000" cy="530915"/>
          </a:xfrm>
          <a:prstGeom prst="rect">
            <a:avLst/>
          </a:prstGeom>
          <a:noFill/>
        </p:spPr>
        <p:txBody>
          <a:bodyPr wrap="square" rtlCol="0" anchor="ctr" anchorCtr="0">
            <a:spAutoFit/>
          </a:bodyPr>
          <a:lstStyle/>
          <a:p>
            <a:pPr algn="ctr"/>
            <a:r>
              <a:rPr lang="en-US" sz="2800">
                <a:solidFill>
                  <a:srgbClr val="003399"/>
                </a:solidFill>
              </a:rPr>
              <a:t>Decline in the Number of Banks in the Great Depression</a:t>
            </a:r>
          </a:p>
        </p:txBody>
      </p:sp>
      <p:sp>
        <p:nvSpPr>
          <p:cNvPr id="2" name="TextBox 1"/>
          <p:cNvSpPr txBox="1"/>
          <p:nvPr/>
        </p:nvSpPr>
        <p:spPr>
          <a:xfrm>
            <a:off x="2893360" y="1062335"/>
            <a:ext cx="3429000" cy="461665"/>
          </a:xfrm>
          <a:prstGeom prst="rect">
            <a:avLst/>
          </a:prstGeom>
          <a:noFill/>
        </p:spPr>
        <p:txBody>
          <a:bodyPr wrap="square" rtlCol="0">
            <a:spAutoFit/>
          </a:bodyPr>
          <a:lstStyle/>
          <a:p>
            <a:r>
              <a:rPr lang="en-US" sz="2400" b="1"/>
              <a:t>Number of Banks (1000s)</a:t>
            </a:r>
          </a:p>
        </p:txBody>
      </p:sp>
    </p:spTree>
    <p:extLst>
      <p:ext uri="{BB962C8B-B14F-4D97-AF65-F5344CB8AC3E}">
        <p14:creationId xmlns:p14="http://schemas.microsoft.com/office/powerpoint/2010/main" val="2356046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a:solidFill>
                  <a:srgbClr val="003399"/>
                </a:solidFill>
              </a:rPr>
              <a:t>The Effects of a Financial Crisis on Output</a:t>
            </a:r>
          </a:p>
        </p:txBody>
      </p:sp>
      <p:grpSp>
        <p:nvGrpSpPr>
          <p:cNvPr id="10" name="Group 9"/>
          <p:cNvGrpSpPr/>
          <p:nvPr/>
        </p:nvGrpSpPr>
        <p:grpSpPr>
          <a:xfrm>
            <a:off x="1781175" y="1188720"/>
            <a:ext cx="5457825" cy="4706217"/>
            <a:chOff x="1781175" y="1436753"/>
            <a:chExt cx="545782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8430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19" name="Straight Connector 18"/>
            <p:cNvCxnSpPr>
              <a:cxnSpLocks noChangeAspect="1"/>
            </p:cNvCxnSpPr>
            <p:nvPr/>
          </p:nvCxnSpPr>
          <p:spPr>
            <a:xfrm flipV="1">
              <a:off x="2514601" y="2286000"/>
              <a:ext cx="3896058" cy="259874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62701" y="2000905"/>
              <a:ext cx="876299" cy="523220"/>
            </a:xfrm>
            <a:prstGeom prst="rect">
              <a:avLst/>
            </a:prstGeom>
            <a:noFill/>
          </p:spPr>
          <p:txBody>
            <a:bodyPr wrap="square" rtlCol="0">
              <a:spAutoFit/>
            </a:bodyPr>
            <a:lstStyle/>
            <a:p>
              <a:r>
                <a:rPr lang="en-US" sz="2800">
                  <a:solidFill>
                    <a:srgbClr val="003399"/>
                  </a:solidFill>
                </a:rPr>
                <a:t>PAE</a:t>
              </a:r>
              <a:r>
                <a:rPr lang="en-US" sz="2800" baseline="-25000">
                  <a:solidFill>
                    <a:srgbClr val="003399"/>
                  </a:solidFill>
                </a:rPr>
                <a:t>1</a:t>
              </a:r>
              <a:endParaRPr lang="en-US" sz="2800">
                <a:solidFill>
                  <a:srgbClr val="003399"/>
                </a:solidFill>
              </a:endParaRP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a:solidFill>
                    <a:srgbClr val="003399"/>
                  </a:solidFill>
                </a:rPr>
                <a:t>Y*</a:t>
              </a:r>
            </a:p>
          </p:txBody>
        </p:sp>
      </p:grpSp>
    </p:spTree>
    <p:extLst>
      <p:ext uri="{BB962C8B-B14F-4D97-AF65-F5344CB8AC3E}">
        <p14:creationId xmlns:p14="http://schemas.microsoft.com/office/powerpoint/2010/main" val="630893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a:solidFill>
                  <a:srgbClr val="003399"/>
                </a:solidFill>
              </a:rPr>
              <a:t>The Effects of a Financial Crisis on Output</a:t>
            </a:r>
          </a:p>
        </p:txBody>
      </p:sp>
      <p:grpSp>
        <p:nvGrpSpPr>
          <p:cNvPr id="5" name="Group 7"/>
          <p:cNvGrpSpPr/>
          <p:nvPr/>
        </p:nvGrpSpPr>
        <p:grpSpPr>
          <a:xfrm>
            <a:off x="2503683" y="1231026"/>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8430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19" name="Straight Connector 18"/>
          <p:cNvCxnSpPr>
            <a:cxnSpLocks noChangeAspect="1"/>
          </p:cNvCxnSpPr>
          <p:nvPr/>
        </p:nvCxnSpPr>
        <p:spPr>
          <a:xfrm flipV="1">
            <a:off x="2514601" y="2037967"/>
            <a:ext cx="3896058" cy="259874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62701" y="1752872"/>
            <a:ext cx="876299" cy="523220"/>
          </a:xfrm>
          <a:prstGeom prst="rect">
            <a:avLst/>
          </a:prstGeom>
          <a:noFill/>
        </p:spPr>
        <p:txBody>
          <a:bodyPr wrap="square" rtlCol="0">
            <a:spAutoFit/>
          </a:bodyPr>
          <a:lstStyle/>
          <a:p>
            <a:r>
              <a:rPr lang="en-US" sz="2800">
                <a:solidFill>
                  <a:srgbClr val="003399"/>
                </a:solidFill>
              </a:rPr>
              <a:t>PAE</a:t>
            </a:r>
            <a:r>
              <a:rPr lang="en-US" sz="2800" baseline="-25000">
                <a:solidFill>
                  <a:srgbClr val="003399"/>
                </a:solidFill>
              </a:rPr>
              <a:t>1</a:t>
            </a:r>
            <a:endParaRPr lang="en-US" sz="2800">
              <a:solidFill>
                <a:srgbClr val="003399"/>
              </a:solidFill>
            </a:endParaRPr>
          </a:p>
        </p:txBody>
      </p:sp>
      <p:sp>
        <p:nvSpPr>
          <p:cNvPr id="27" name="TextBox 26"/>
          <p:cNvSpPr txBox="1"/>
          <p:nvPr/>
        </p:nvSpPr>
        <p:spPr>
          <a:xfrm>
            <a:off x="1781175" y="1188720"/>
            <a:ext cx="752475" cy="445635"/>
          </a:xfrm>
          <a:prstGeom prst="rect">
            <a:avLst/>
          </a:prstGeom>
          <a:noFill/>
        </p:spPr>
        <p:txBody>
          <a:bodyPr wrap="square" rtlCol="0">
            <a:spAutoFit/>
          </a:bodyPr>
          <a:lstStyle/>
          <a:p>
            <a:pPr>
              <a:lnSpc>
                <a:spcPct val="80000"/>
              </a:lnSpc>
            </a:pPr>
            <a:r>
              <a:rPr lang="en-US" sz="2800"/>
              <a:t>PAE</a:t>
            </a:r>
          </a:p>
        </p:txBody>
      </p:sp>
      <p:cxnSp>
        <p:nvCxnSpPr>
          <p:cNvPr id="14" name="Straight Connector 13"/>
          <p:cNvCxnSpPr>
            <a:cxnSpLocks/>
          </p:cNvCxnSpPr>
          <p:nvPr/>
        </p:nvCxnSpPr>
        <p:spPr>
          <a:xfrm flipV="1">
            <a:off x="2513209" y="1752217"/>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304542"/>
            <a:ext cx="1145876" cy="523220"/>
          </a:xfrm>
          <a:prstGeom prst="rect">
            <a:avLst/>
          </a:prstGeom>
          <a:noFill/>
        </p:spPr>
        <p:txBody>
          <a:bodyPr wrap="square" rtlCol="0">
            <a:spAutoFit/>
          </a:bodyPr>
          <a:lstStyle/>
          <a:p>
            <a:r>
              <a:rPr lang="en-US" sz="2800">
                <a:solidFill>
                  <a:srgbClr val="003399"/>
                </a:solidFill>
              </a:rPr>
              <a:t>Y=PAE</a:t>
            </a:r>
          </a:p>
        </p:txBody>
      </p:sp>
      <p:cxnSp>
        <p:nvCxnSpPr>
          <p:cNvPr id="3" name="Straight Connector 2"/>
          <p:cNvCxnSpPr/>
          <p:nvPr/>
        </p:nvCxnSpPr>
        <p:spPr>
          <a:xfrm>
            <a:off x="4829175" y="3123817"/>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371717"/>
            <a:ext cx="605824" cy="523220"/>
          </a:xfrm>
          <a:prstGeom prst="rect">
            <a:avLst/>
          </a:prstGeom>
          <a:noFill/>
        </p:spPr>
        <p:txBody>
          <a:bodyPr wrap="square" rtlCol="0">
            <a:spAutoFit/>
          </a:bodyPr>
          <a:lstStyle/>
          <a:p>
            <a:r>
              <a:rPr lang="en-US" sz="2800">
                <a:solidFill>
                  <a:srgbClr val="003399"/>
                </a:solidFill>
              </a:rPr>
              <a:t>Y*</a:t>
            </a:r>
          </a:p>
        </p:txBody>
      </p:sp>
      <p:cxnSp>
        <p:nvCxnSpPr>
          <p:cNvPr id="17" name="Straight Connector 16"/>
          <p:cNvCxnSpPr>
            <a:cxnSpLocks noChangeAspect="1"/>
          </p:cNvCxnSpPr>
          <p:nvPr/>
        </p:nvCxnSpPr>
        <p:spPr>
          <a:xfrm flipV="1">
            <a:off x="2514600" y="2381250"/>
            <a:ext cx="3896058" cy="2598745"/>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62700" y="2181880"/>
            <a:ext cx="876299" cy="523220"/>
          </a:xfrm>
          <a:prstGeom prst="rect">
            <a:avLst/>
          </a:prstGeom>
          <a:noFill/>
        </p:spPr>
        <p:txBody>
          <a:bodyPr wrap="square" rtlCol="0">
            <a:spAutoFit/>
          </a:bodyPr>
          <a:lstStyle/>
          <a:p>
            <a:r>
              <a:rPr lang="en-US" sz="2800">
                <a:solidFill>
                  <a:srgbClr val="00863D"/>
                </a:solidFill>
              </a:rPr>
              <a:t>PAE</a:t>
            </a:r>
            <a:r>
              <a:rPr lang="en-US" sz="2800" baseline="-25000">
                <a:solidFill>
                  <a:srgbClr val="00863D"/>
                </a:solidFill>
              </a:rPr>
              <a:t>2</a:t>
            </a:r>
            <a:endParaRPr lang="en-US" sz="2800">
              <a:solidFill>
                <a:srgbClr val="00863D"/>
              </a:solidFill>
            </a:endParaRPr>
          </a:p>
        </p:txBody>
      </p:sp>
      <p:cxnSp>
        <p:nvCxnSpPr>
          <p:cNvPr id="20" name="Straight Connector 19"/>
          <p:cNvCxnSpPr/>
          <p:nvPr/>
        </p:nvCxnSpPr>
        <p:spPr>
          <a:xfrm>
            <a:off x="3829050" y="4086606"/>
            <a:ext cx="0" cy="1325880"/>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57600" y="5372755"/>
            <a:ext cx="605824" cy="523220"/>
          </a:xfrm>
          <a:prstGeom prst="rect">
            <a:avLst/>
          </a:prstGeom>
          <a:noFill/>
        </p:spPr>
        <p:txBody>
          <a:bodyPr wrap="square" rtlCol="0">
            <a:spAutoFit/>
          </a:bodyPr>
          <a:lstStyle/>
          <a:p>
            <a:r>
              <a:rPr lang="en-US" sz="2800">
                <a:solidFill>
                  <a:srgbClr val="00863D"/>
                </a:solidFill>
              </a:rPr>
              <a:t>Y</a:t>
            </a:r>
            <a:r>
              <a:rPr lang="en-US" sz="2800" baseline="-25000">
                <a:solidFill>
                  <a:srgbClr val="00863D"/>
                </a:solidFill>
              </a:rPr>
              <a:t>2</a:t>
            </a:r>
            <a:r>
              <a:rPr lang="en-US" sz="2800">
                <a:solidFill>
                  <a:srgbClr val="00863D"/>
                </a:solidFill>
              </a:rPr>
              <a:t> </a:t>
            </a:r>
          </a:p>
        </p:txBody>
      </p:sp>
    </p:spTree>
    <p:extLst>
      <p:ext uri="{BB962C8B-B14F-4D97-AF65-F5344CB8AC3E}">
        <p14:creationId xmlns:p14="http://schemas.microsoft.com/office/powerpoint/2010/main" val="4179939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11480"/>
            <a:ext cx="8305800" cy="6035040"/>
          </a:xfrm>
          <a:noFill/>
        </p:spPr>
        <p:txBody>
          <a:bodyPr tIns="0" bIns="0">
            <a:noAutofit/>
          </a:bodyPr>
          <a:lstStyle/>
          <a:p>
            <a:pPr marL="0" indent="0" algn="ctr">
              <a:spcBef>
                <a:spcPts val="1800"/>
              </a:spcBef>
              <a:buClr>
                <a:srgbClr val="0000FF"/>
              </a:buClr>
              <a:buNone/>
            </a:pPr>
            <a:r>
              <a:rPr lang="en-US" dirty="0">
                <a:solidFill>
                  <a:srgbClr val="003399"/>
                </a:solidFill>
              </a:rPr>
              <a:t>Possible Policies to Prevent Financial Crises</a:t>
            </a:r>
          </a:p>
          <a:p>
            <a:pPr marL="365760" indent="-365760">
              <a:spcBef>
                <a:spcPts val="2400"/>
              </a:spcBef>
              <a:buClr>
                <a:srgbClr val="003399"/>
              </a:buClr>
            </a:pPr>
            <a:r>
              <a:rPr lang="en-US" sz="2800" dirty="0"/>
              <a:t>Deposit insurance (done in 1933 after Great Depression). All accounts below $250K are insured.</a:t>
            </a:r>
          </a:p>
          <a:p>
            <a:pPr marL="365760" indent="-365760">
              <a:spcBef>
                <a:spcPts val="2400"/>
              </a:spcBef>
              <a:buClr>
                <a:srgbClr val="003399"/>
              </a:buClr>
            </a:pPr>
            <a:r>
              <a:rPr lang="en-US" sz="2800" dirty="0"/>
              <a:t>Higher “capital” requirements for financial institutions (done in 2010 Dodd-Frank Act after Great Recession)</a:t>
            </a:r>
          </a:p>
          <a:p>
            <a:pPr marL="365760" indent="-365760">
              <a:spcBef>
                <a:spcPts val="2400"/>
              </a:spcBef>
              <a:buClr>
                <a:srgbClr val="003399"/>
              </a:buClr>
            </a:pPr>
            <a:r>
              <a:rPr lang="en-US" sz="2800" dirty="0"/>
              <a:t>Regulation of risk-taking by financial institutions and linkages among financial institutions (Dodd-Frank addresses some of that, watered down since)</a:t>
            </a:r>
          </a:p>
          <a:p>
            <a:pPr marL="365760" indent="-365760">
              <a:spcBef>
                <a:spcPts val="2400"/>
              </a:spcBef>
              <a:buClr>
                <a:srgbClr val="003399"/>
              </a:buClr>
            </a:pPr>
            <a:r>
              <a:rPr lang="en-US" sz="2800" dirty="0"/>
              <a:t>Using monetary and fiscal policy to keep the economy stable </a:t>
            </a:r>
          </a:p>
        </p:txBody>
      </p:sp>
    </p:spTree>
    <p:extLst>
      <p:ext uri="{BB962C8B-B14F-4D97-AF65-F5344CB8AC3E}">
        <p14:creationId xmlns:p14="http://schemas.microsoft.com/office/powerpoint/2010/main" val="3571379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a:solidFill>
                <a:srgbClr val="FF0000"/>
              </a:solidFill>
            </a:endParaRPr>
          </a:p>
          <a:p>
            <a:pPr marL="228600" indent="-571500" algn="ctr">
              <a:buAutoNum type="romanUcPeriod" startAt="5"/>
            </a:pPr>
            <a:r>
              <a:rPr lang="en-US" cap="small">
                <a:solidFill>
                  <a:srgbClr val="CC0000"/>
                </a:solidFill>
              </a:rPr>
              <a:t>Unconventional Monetary Policy: </a:t>
            </a:r>
          </a:p>
          <a:p>
            <a:pPr marL="0" indent="0" algn="ctr">
              <a:buNone/>
            </a:pPr>
            <a:r>
              <a:rPr lang="en-US" cap="small">
                <a:solidFill>
                  <a:srgbClr val="CC0000"/>
                </a:solidFill>
              </a:rPr>
              <a:t>The Great Recession and Covid</a:t>
            </a:r>
            <a:endParaRPr lang="en-US" sz="3200" i="1" cap="small">
              <a:solidFill>
                <a:srgbClr val="CC0000"/>
              </a:solidFill>
            </a:endParaRPr>
          </a:p>
        </p:txBody>
      </p:sp>
    </p:spTree>
    <p:extLst>
      <p:ext uri="{BB962C8B-B14F-4D97-AF65-F5344CB8AC3E}">
        <p14:creationId xmlns:p14="http://schemas.microsoft.com/office/powerpoint/2010/main" val="4058649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698" y="10610"/>
            <a:ext cx="7863840" cy="584775"/>
          </a:xfrm>
          <a:prstGeom prst="rect">
            <a:avLst/>
          </a:prstGeom>
          <a:noFill/>
        </p:spPr>
        <p:txBody>
          <a:bodyPr wrap="square" rtlCol="0" anchor="ctr" anchorCtr="0">
            <a:spAutoFit/>
          </a:bodyPr>
          <a:lstStyle/>
          <a:p>
            <a:pPr algn="ctr"/>
            <a:r>
              <a:rPr lang="en-US" sz="3200">
                <a:solidFill>
                  <a:srgbClr val="003399"/>
                </a:solidFill>
              </a:rPr>
              <a:t>Nominal Interest Rate chosen by the US Fed</a:t>
            </a:r>
          </a:p>
        </p:txBody>
      </p:sp>
      <p:sp>
        <p:nvSpPr>
          <p:cNvPr id="8" name="TextBox 7"/>
          <p:cNvSpPr txBox="1"/>
          <p:nvPr/>
        </p:nvSpPr>
        <p:spPr>
          <a:xfrm>
            <a:off x="350038" y="6031782"/>
            <a:ext cx="8191500" cy="707886"/>
          </a:xfrm>
          <a:prstGeom prst="rect">
            <a:avLst/>
          </a:prstGeom>
          <a:noFill/>
        </p:spPr>
        <p:txBody>
          <a:bodyPr wrap="square" rtlCol="0" anchor="ctr">
            <a:spAutoFit/>
          </a:bodyPr>
          <a:lstStyle/>
          <a:p>
            <a:r>
              <a:rPr lang="en-US" sz="2000" dirty="0">
                <a:solidFill>
                  <a:srgbClr val="CC0000"/>
                </a:solidFill>
              </a:rPr>
              <a:t>During recessions (grey bars): Fed reduces interest rate to stimulate the economy  and cranks up interest rate during booms to prevent overheating</a:t>
            </a:r>
          </a:p>
        </p:txBody>
      </p:sp>
      <p:pic>
        <p:nvPicPr>
          <p:cNvPr id="2" name="FRED Graph Chart" descr="FRED Graph">
            <a:hlinkClick r:id="rId3" tooltip="View this chart in your browser. "/>
            <a:extLst>
              <a:ext uri="{FF2B5EF4-FFF2-40B4-BE49-F238E27FC236}">
                <a16:creationId xmlns:a16="http://schemas.microsoft.com/office/drawing/2014/main" id="{75D913A3-6B03-797B-5D95-6FF88EA165D1}"/>
              </a:ext>
            </a:extLst>
          </p:cNvPr>
          <p:cNvPicPr>
            <a:picLocks noChangeAspect="1"/>
          </p:cNvPicPr>
          <p:nvPr/>
        </p:nvPicPr>
        <p:blipFill>
          <a:blip r:embed="rId4"/>
          <a:stretch>
            <a:fillRect/>
          </a:stretch>
        </p:blipFill>
        <p:spPr>
          <a:xfrm>
            <a:off x="476250" y="479544"/>
            <a:ext cx="8191500" cy="5524500"/>
          </a:xfrm>
          <a:prstGeom prst="rect">
            <a:avLst/>
          </a:prstGeom>
        </p:spPr>
      </p:pic>
    </p:spTree>
    <p:extLst>
      <p:ext uri="{BB962C8B-B14F-4D97-AF65-F5344CB8AC3E}">
        <p14:creationId xmlns:p14="http://schemas.microsoft.com/office/powerpoint/2010/main" val="4005001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a:solidFill>
                  <a:srgbClr val="003399"/>
                </a:solidFill>
              </a:rPr>
              <a:t>Monetary Policy in 2007–2008</a:t>
            </a:r>
          </a:p>
        </p:txBody>
      </p:sp>
      <p:sp>
        <p:nvSpPr>
          <p:cNvPr id="18" name="TextBox 17"/>
          <p:cNvSpPr txBox="1"/>
          <p:nvPr/>
        </p:nvSpPr>
        <p:spPr>
          <a:xfrm>
            <a:off x="6286501" y="2202485"/>
            <a:ext cx="876299" cy="523220"/>
          </a:xfrm>
          <a:prstGeom prst="rect">
            <a:avLst/>
          </a:prstGeom>
          <a:noFill/>
        </p:spPr>
        <p:txBody>
          <a:bodyPr wrap="square" rtlCol="0">
            <a:spAutoFit/>
          </a:bodyPr>
          <a:lstStyle/>
          <a:p>
            <a:r>
              <a:rPr lang="en-US" sz="2800">
                <a:solidFill>
                  <a:srgbClr val="00863D"/>
                </a:solidFill>
              </a:rPr>
              <a:t>PAE</a:t>
            </a:r>
            <a:r>
              <a:rPr lang="en-US" sz="2800" baseline="-25000">
                <a:solidFill>
                  <a:srgbClr val="00863D"/>
                </a:solidFill>
              </a:rPr>
              <a:t>2</a:t>
            </a:r>
            <a:endParaRPr lang="en-US" sz="2800">
              <a:solidFill>
                <a:srgbClr val="00863D"/>
              </a:solidFill>
            </a:endParaRPr>
          </a:p>
        </p:txBody>
      </p:sp>
      <p:cxnSp>
        <p:nvCxnSpPr>
          <p:cNvPr id="20" name="Straight Connector 19"/>
          <p:cNvCxnSpPr/>
          <p:nvPr/>
        </p:nvCxnSpPr>
        <p:spPr>
          <a:xfrm>
            <a:off x="4038600" y="3904488"/>
            <a:ext cx="0" cy="1527048"/>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70375" y="5372755"/>
            <a:ext cx="605824" cy="523220"/>
          </a:xfrm>
          <a:prstGeom prst="rect">
            <a:avLst/>
          </a:prstGeom>
          <a:noFill/>
        </p:spPr>
        <p:txBody>
          <a:bodyPr wrap="square" rtlCol="0">
            <a:spAutoFit/>
          </a:bodyPr>
          <a:lstStyle/>
          <a:p>
            <a:r>
              <a:rPr lang="en-US" sz="2800">
                <a:solidFill>
                  <a:srgbClr val="00863D"/>
                </a:solidFill>
              </a:rPr>
              <a:t>Y</a:t>
            </a:r>
            <a:r>
              <a:rPr lang="en-US" sz="2800" baseline="-25000">
                <a:solidFill>
                  <a:srgbClr val="00863D"/>
                </a:solidFill>
              </a:rPr>
              <a:t>2</a:t>
            </a:r>
            <a:r>
              <a:rPr lang="en-US" sz="2800">
                <a:solidFill>
                  <a:srgbClr val="00863D"/>
                </a:solidFill>
              </a:rPr>
              <a:t> </a:t>
            </a:r>
          </a:p>
        </p:txBody>
      </p:sp>
      <p:cxnSp>
        <p:nvCxnSpPr>
          <p:cNvPr id="22" name="Straight Connector 21"/>
          <p:cNvCxnSpPr>
            <a:cxnSpLocks noChangeAspect="1"/>
          </p:cNvCxnSpPr>
          <p:nvPr/>
        </p:nvCxnSpPr>
        <p:spPr>
          <a:xfrm flipV="1">
            <a:off x="2514600" y="2362200"/>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93055" y="2253690"/>
            <a:ext cx="0" cy="3172968"/>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grpSp>
        <p:nvGrpSpPr>
          <p:cNvPr id="30" name="Group 7"/>
          <p:cNvGrpSpPr/>
          <p:nvPr/>
        </p:nvGrpSpPr>
        <p:grpSpPr>
          <a:xfrm>
            <a:off x="2503683" y="1231026"/>
            <a:ext cx="4563867" cy="4663421"/>
            <a:chOff x="2346166" y="1202266"/>
            <a:chExt cx="4563867" cy="4663421"/>
          </a:xfrm>
        </p:grpSpPr>
        <p:cxnSp>
          <p:nvCxnSpPr>
            <p:cNvPr id="38" name="Straight Connector 37"/>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31" name="Straight Connector 30"/>
          <p:cNvCxnSpPr>
            <a:cxnSpLocks noChangeAspect="1"/>
          </p:cNvCxnSpPr>
          <p:nvPr/>
        </p:nvCxnSpPr>
        <p:spPr>
          <a:xfrm flipV="1">
            <a:off x="2514602" y="1828800"/>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86501" y="1491690"/>
            <a:ext cx="876299" cy="523220"/>
          </a:xfrm>
          <a:prstGeom prst="rect">
            <a:avLst/>
          </a:prstGeom>
          <a:noFill/>
        </p:spPr>
        <p:txBody>
          <a:bodyPr wrap="square" rtlCol="0">
            <a:spAutoFit/>
          </a:bodyPr>
          <a:lstStyle/>
          <a:p>
            <a:r>
              <a:rPr lang="en-US" sz="2800">
                <a:solidFill>
                  <a:srgbClr val="003399"/>
                </a:solidFill>
              </a:rPr>
              <a:t>PAE</a:t>
            </a:r>
            <a:r>
              <a:rPr lang="en-US" sz="2800" baseline="-25000">
                <a:solidFill>
                  <a:srgbClr val="003399"/>
                </a:solidFill>
              </a:rPr>
              <a:t>1</a:t>
            </a:r>
            <a:endParaRPr lang="en-US" sz="2800">
              <a:solidFill>
                <a:srgbClr val="003399"/>
              </a:solidFill>
            </a:endParaRPr>
          </a:p>
        </p:txBody>
      </p:sp>
      <p:sp>
        <p:nvSpPr>
          <p:cNvPr id="33" name="TextBox 32"/>
          <p:cNvSpPr txBox="1"/>
          <p:nvPr/>
        </p:nvSpPr>
        <p:spPr>
          <a:xfrm>
            <a:off x="1781175" y="1188720"/>
            <a:ext cx="752475" cy="445635"/>
          </a:xfrm>
          <a:prstGeom prst="rect">
            <a:avLst/>
          </a:prstGeom>
          <a:noFill/>
        </p:spPr>
        <p:txBody>
          <a:bodyPr wrap="square" rtlCol="0">
            <a:spAutoFit/>
          </a:bodyPr>
          <a:lstStyle/>
          <a:p>
            <a:pPr>
              <a:lnSpc>
                <a:spcPct val="80000"/>
              </a:lnSpc>
            </a:pPr>
            <a:r>
              <a:rPr lang="en-US" sz="2800"/>
              <a:t>PAE</a:t>
            </a:r>
          </a:p>
        </p:txBody>
      </p:sp>
      <p:cxnSp>
        <p:nvCxnSpPr>
          <p:cNvPr id="34" name="Straight Connector 33"/>
          <p:cNvCxnSpPr>
            <a:cxnSpLocks/>
          </p:cNvCxnSpPr>
          <p:nvPr/>
        </p:nvCxnSpPr>
        <p:spPr>
          <a:xfrm flipV="1">
            <a:off x="2513209" y="1752217"/>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57800" y="1304542"/>
            <a:ext cx="1145876" cy="523220"/>
          </a:xfrm>
          <a:prstGeom prst="rect">
            <a:avLst/>
          </a:prstGeom>
          <a:noFill/>
        </p:spPr>
        <p:txBody>
          <a:bodyPr wrap="square" rtlCol="0">
            <a:spAutoFit/>
          </a:bodyPr>
          <a:lstStyle/>
          <a:p>
            <a:r>
              <a:rPr lang="en-US" sz="2800">
                <a:solidFill>
                  <a:srgbClr val="003399"/>
                </a:solidFill>
              </a:rPr>
              <a:t>Y=PAE</a:t>
            </a:r>
          </a:p>
        </p:txBody>
      </p:sp>
      <p:sp>
        <p:nvSpPr>
          <p:cNvPr id="37" name="TextBox 36"/>
          <p:cNvSpPr txBox="1"/>
          <p:nvPr/>
        </p:nvSpPr>
        <p:spPr>
          <a:xfrm>
            <a:off x="5439460" y="5371717"/>
            <a:ext cx="605824" cy="523220"/>
          </a:xfrm>
          <a:prstGeom prst="rect">
            <a:avLst/>
          </a:prstGeom>
          <a:noFill/>
        </p:spPr>
        <p:txBody>
          <a:bodyPr wrap="square" rtlCol="0">
            <a:spAutoFit/>
          </a:bodyPr>
          <a:lstStyle/>
          <a:p>
            <a:r>
              <a:rPr lang="en-US" sz="2800">
                <a:solidFill>
                  <a:srgbClr val="003399"/>
                </a:solidFill>
              </a:rPr>
              <a:t>Y*</a:t>
            </a:r>
            <a:endParaRPr lang="en-US" sz="2800"/>
          </a:p>
        </p:txBody>
      </p:sp>
    </p:spTree>
    <p:extLst>
      <p:ext uri="{BB962C8B-B14F-4D97-AF65-F5344CB8AC3E}">
        <p14:creationId xmlns:p14="http://schemas.microsoft.com/office/powerpoint/2010/main" val="21561352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a:solidFill>
                  <a:srgbClr val="003399"/>
                </a:solidFill>
              </a:rPr>
              <a:t>Monetary Policy in 2007–2008</a:t>
            </a:r>
          </a:p>
        </p:txBody>
      </p:sp>
      <p:sp>
        <p:nvSpPr>
          <p:cNvPr id="18" name="TextBox 17"/>
          <p:cNvSpPr txBox="1"/>
          <p:nvPr/>
        </p:nvSpPr>
        <p:spPr>
          <a:xfrm>
            <a:off x="6286501" y="2202485"/>
            <a:ext cx="876299" cy="523220"/>
          </a:xfrm>
          <a:prstGeom prst="rect">
            <a:avLst/>
          </a:prstGeom>
          <a:noFill/>
        </p:spPr>
        <p:txBody>
          <a:bodyPr wrap="square" rtlCol="0">
            <a:spAutoFit/>
          </a:bodyPr>
          <a:lstStyle/>
          <a:p>
            <a:r>
              <a:rPr lang="en-US" sz="2800">
                <a:solidFill>
                  <a:srgbClr val="00863D"/>
                </a:solidFill>
              </a:rPr>
              <a:t>PAE</a:t>
            </a:r>
            <a:r>
              <a:rPr lang="en-US" sz="2800" baseline="-25000">
                <a:solidFill>
                  <a:srgbClr val="00863D"/>
                </a:solidFill>
              </a:rPr>
              <a:t>2</a:t>
            </a:r>
            <a:endParaRPr lang="en-US" sz="2800">
              <a:solidFill>
                <a:srgbClr val="00863D"/>
              </a:solidFill>
            </a:endParaRPr>
          </a:p>
        </p:txBody>
      </p:sp>
      <p:cxnSp>
        <p:nvCxnSpPr>
          <p:cNvPr id="20" name="Straight Connector 19"/>
          <p:cNvCxnSpPr/>
          <p:nvPr/>
        </p:nvCxnSpPr>
        <p:spPr>
          <a:xfrm>
            <a:off x="4038600" y="3904488"/>
            <a:ext cx="0" cy="1527048"/>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70375" y="5372755"/>
            <a:ext cx="605824" cy="523220"/>
          </a:xfrm>
          <a:prstGeom prst="rect">
            <a:avLst/>
          </a:prstGeom>
          <a:noFill/>
        </p:spPr>
        <p:txBody>
          <a:bodyPr wrap="square" rtlCol="0">
            <a:spAutoFit/>
          </a:bodyPr>
          <a:lstStyle/>
          <a:p>
            <a:r>
              <a:rPr lang="en-US" sz="2800">
                <a:solidFill>
                  <a:srgbClr val="00863D"/>
                </a:solidFill>
              </a:rPr>
              <a:t>Y</a:t>
            </a:r>
            <a:r>
              <a:rPr lang="en-US" sz="2800" baseline="-25000">
                <a:solidFill>
                  <a:srgbClr val="00863D"/>
                </a:solidFill>
              </a:rPr>
              <a:t>2</a:t>
            </a:r>
            <a:r>
              <a:rPr lang="en-US" sz="2800">
                <a:solidFill>
                  <a:srgbClr val="00863D"/>
                </a:solidFill>
              </a:rPr>
              <a:t> </a:t>
            </a:r>
          </a:p>
        </p:txBody>
      </p:sp>
      <p:cxnSp>
        <p:nvCxnSpPr>
          <p:cNvPr id="22" name="Straight Connector 21"/>
          <p:cNvCxnSpPr>
            <a:cxnSpLocks noChangeAspect="1"/>
          </p:cNvCxnSpPr>
          <p:nvPr/>
        </p:nvCxnSpPr>
        <p:spPr>
          <a:xfrm flipV="1">
            <a:off x="2514600" y="2362200"/>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93055" y="2253690"/>
            <a:ext cx="0" cy="3172968"/>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23988" y="5939135"/>
            <a:ext cx="6296025" cy="830997"/>
          </a:xfrm>
          <a:prstGeom prst="rect">
            <a:avLst/>
          </a:prstGeom>
          <a:noFill/>
        </p:spPr>
        <p:txBody>
          <a:bodyPr wrap="square" rtlCol="0">
            <a:spAutoFit/>
          </a:bodyPr>
          <a:lstStyle/>
          <a:p>
            <a:pPr algn="ctr"/>
            <a:r>
              <a:rPr lang="en-US" sz="2400">
                <a:solidFill>
                  <a:srgbClr val="CC0000"/>
                </a:solidFill>
              </a:rPr>
              <a:t>Setting </a:t>
            </a:r>
            <a:r>
              <a:rPr lang="en-US" sz="2400" err="1">
                <a:solidFill>
                  <a:srgbClr val="CC0000"/>
                </a:solidFill>
              </a:rPr>
              <a:t>i</a:t>
            </a:r>
            <a:r>
              <a:rPr lang="en-US" sz="2400">
                <a:solidFill>
                  <a:srgbClr val="CC0000"/>
                </a:solidFill>
              </a:rPr>
              <a:t>=0 is not sufficient to bring economy back to normal output Y*</a:t>
            </a:r>
          </a:p>
        </p:txBody>
      </p:sp>
      <p:grpSp>
        <p:nvGrpSpPr>
          <p:cNvPr id="30" name="Group 7"/>
          <p:cNvGrpSpPr/>
          <p:nvPr/>
        </p:nvGrpSpPr>
        <p:grpSpPr>
          <a:xfrm>
            <a:off x="2503683" y="1231026"/>
            <a:ext cx="4563867" cy="4663421"/>
            <a:chOff x="2346166" y="1202266"/>
            <a:chExt cx="4563867" cy="4663421"/>
          </a:xfrm>
        </p:grpSpPr>
        <p:cxnSp>
          <p:nvCxnSpPr>
            <p:cNvPr id="38" name="Straight Connector 37"/>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66134" y="5342467"/>
              <a:ext cx="443899" cy="523220"/>
            </a:xfrm>
            <a:prstGeom prst="rect">
              <a:avLst/>
            </a:prstGeom>
            <a:noFill/>
          </p:spPr>
          <p:txBody>
            <a:bodyPr wrap="square" rtlCol="0">
              <a:spAutoFit/>
            </a:bodyPr>
            <a:lstStyle/>
            <a:p>
              <a:r>
                <a:rPr lang="en-US" sz="2800"/>
                <a:t>Y </a:t>
              </a:r>
            </a:p>
          </p:txBody>
        </p:sp>
      </p:grpSp>
      <p:cxnSp>
        <p:nvCxnSpPr>
          <p:cNvPr id="31" name="Straight Connector 30"/>
          <p:cNvCxnSpPr>
            <a:cxnSpLocks noChangeAspect="1"/>
          </p:cNvCxnSpPr>
          <p:nvPr/>
        </p:nvCxnSpPr>
        <p:spPr>
          <a:xfrm flipV="1">
            <a:off x="2514602" y="1828800"/>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86501" y="1491690"/>
            <a:ext cx="876299" cy="523220"/>
          </a:xfrm>
          <a:prstGeom prst="rect">
            <a:avLst/>
          </a:prstGeom>
          <a:noFill/>
        </p:spPr>
        <p:txBody>
          <a:bodyPr wrap="square" rtlCol="0">
            <a:spAutoFit/>
          </a:bodyPr>
          <a:lstStyle/>
          <a:p>
            <a:r>
              <a:rPr lang="en-US" sz="2800">
                <a:solidFill>
                  <a:srgbClr val="003399"/>
                </a:solidFill>
              </a:rPr>
              <a:t>PAE</a:t>
            </a:r>
            <a:r>
              <a:rPr lang="en-US" sz="2800" baseline="-25000">
                <a:solidFill>
                  <a:srgbClr val="003399"/>
                </a:solidFill>
              </a:rPr>
              <a:t>1</a:t>
            </a:r>
            <a:endParaRPr lang="en-US" sz="2800">
              <a:solidFill>
                <a:srgbClr val="003399"/>
              </a:solidFill>
            </a:endParaRPr>
          </a:p>
        </p:txBody>
      </p:sp>
      <p:sp>
        <p:nvSpPr>
          <p:cNvPr id="33" name="TextBox 32"/>
          <p:cNvSpPr txBox="1"/>
          <p:nvPr/>
        </p:nvSpPr>
        <p:spPr>
          <a:xfrm>
            <a:off x="1781175" y="1188720"/>
            <a:ext cx="752475" cy="445635"/>
          </a:xfrm>
          <a:prstGeom prst="rect">
            <a:avLst/>
          </a:prstGeom>
          <a:noFill/>
        </p:spPr>
        <p:txBody>
          <a:bodyPr wrap="square" rtlCol="0">
            <a:spAutoFit/>
          </a:bodyPr>
          <a:lstStyle/>
          <a:p>
            <a:pPr>
              <a:lnSpc>
                <a:spcPct val="80000"/>
              </a:lnSpc>
            </a:pPr>
            <a:r>
              <a:rPr lang="en-US" sz="2800"/>
              <a:t>PAE</a:t>
            </a:r>
          </a:p>
        </p:txBody>
      </p:sp>
      <p:cxnSp>
        <p:nvCxnSpPr>
          <p:cNvPr id="34" name="Straight Connector 33"/>
          <p:cNvCxnSpPr>
            <a:cxnSpLocks/>
          </p:cNvCxnSpPr>
          <p:nvPr/>
        </p:nvCxnSpPr>
        <p:spPr>
          <a:xfrm flipV="1">
            <a:off x="2513209" y="1752217"/>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57800" y="1304542"/>
            <a:ext cx="1145876" cy="523220"/>
          </a:xfrm>
          <a:prstGeom prst="rect">
            <a:avLst/>
          </a:prstGeom>
          <a:noFill/>
        </p:spPr>
        <p:txBody>
          <a:bodyPr wrap="square" rtlCol="0">
            <a:spAutoFit/>
          </a:bodyPr>
          <a:lstStyle/>
          <a:p>
            <a:r>
              <a:rPr lang="en-US" sz="2800">
                <a:solidFill>
                  <a:srgbClr val="003399"/>
                </a:solidFill>
              </a:rPr>
              <a:t>Y=PAE</a:t>
            </a:r>
          </a:p>
        </p:txBody>
      </p:sp>
      <p:sp>
        <p:nvSpPr>
          <p:cNvPr id="37" name="TextBox 36"/>
          <p:cNvSpPr txBox="1"/>
          <p:nvPr/>
        </p:nvSpPr>
        <p:spPr>
          <a:xfrm>
            <a:off x="5439460" y="5371717"/>
            <a:ext cx="605824" cy="523220"/>
          </a:xfrm>
          <a:prstGeom prst="rect">
            <a:avLst/>
          </a:prstGeom>
          <a:noFill/>
        </p:spPr>
        <p:txBody>
          <a:bodyPr wrap="square" rtlCol="0">
            <a:spAutoFit/>
          </a:bodyPr>
          <a:lstStyle/>
          <a:p>
            <a:r>
              <a:rPr lang="en-US" sz="2800">
                <a:solidFill>
                  <a:srgbClr val="003399"/>
                </a:solidFill>
              </a:rPr>
              <a:t>Y*</a:t>
            </a:r>
            <a:endParaRPr lang="en-US" sz="2800"/>
          </a:p>
        </p:txBody>
      </p:sp>
      <p:cxnSp>
        <p:nvCxnSpPr>
          <p:cNvPr id="44" name="Straight Connector 43"/>
          <p:cNvCxnSpPr/>
          <p:nvPr/>
        </p:nvCxnSpPr>
        <p:spPr>
          <a:xfrm>
            <a:off x="4756025" y="3189652"/>
            <a:ext cx="0" cy="2231136"/>
          </a:xfrm>
          <a:prstGeom prst="line">
            <a:avLst/>
          </a:prstGeom>
          <a:ln>
            <a:solidFill>
              <a:srgbClr val="CC0000"/>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noChangeAspect="1"/>
          </p:cNvCxnSpPr>
          <p:nvPr/>
        </p:nvCxnSpPr>
        <p:spPr>
          <a:xfrm flipV="1">
            <a:off x="2514601" y="2133600"/>
            <a:ext cx="3818136" cy="2546770"/>
          </a:xfrm>
          <a:prstGeom prst="line">
            <a:avLst/>
          </a:prstGeom>
          <a:ln w="31750">
            <a:solidFill>
              <a:srgbClr val="CC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575776" y="5373625"/>
            <a:ext cx="605824" cy="523220"/>
          </a:xfrm>
          <a:prstGeom prst="rect">
            <a:avLst/>
          </a:prstGeom>
          <a:noFill/>
        </p:spPr>
        <p:txBody>
          <a:bodyPr wrap="square" rtlCol="0">
            <a:spAutoFit/>
          </a:bodyPr>
          <a:lstStyle/>
          <a:p>
            <a:r>
              <a:rPr lang="en-US" sz="2800">
                <a:solidFill>
                  <a:srgbClr val="CC0000"/>
                </a:solidFill>
              </a:rPr>
              <a:t>Y</a:t>
            </a:r>
            <a:r>
              <a:rPr lang="en-US" sz="2800" baseline="-25000">
                <a:solidFill>
                  <a:srgbClr val="CC0000"/>
                </a:solidFill>
              </a:rPr>
              <a:t>3</a:t>
            </a:r>
            <a:r>
              <a:rPr lang="en-US" sz="2800">
                <a:solidFill>
                  <a:srgbClr val="CC0000"/>
                </a:solidFill>
              </a:rPr>
              <a:t> </a:t>
            </a:r>
          </a:p>
        </p:txBody>
      </p:sp>
      <p:sp>
        <p:nvSpPr>
          <p:cNvPr id="47" name="TextBox 46"/>
          <p:cNvSpPr txBox="1"/>
          <p:nvPr/>
        </p:nvSpPr>
        <p:spPr>
          <a:xfrm>
            <a:off x="6289701" y="1828800"/>
            <a:ext cx="963929" cy="523220"/>
          </a:xfrm>
          <a:prstGeom prst="rect">
            <a:avLst/>
          </a:prstGeom>
          <a:noFill/>
        </p:spPr>
        <p:txBody>
          <a:bodyPr wrap="square" rtlCol="0">
            <a:spAutoFit/>
          </a:bodyPr>
          <a:lstStyle/>
          <a:p>
            <a:r>
              <a:rPr lang="en-US" sz="2800">
                <a:solidFill>
                  <a:srgbClr val="CC0000"/>
                </a:solidFill>
              </a:rPr>
              <a:t>PAE</a:t>
            </a:r>
            <a:r>
              <a:rPr lang="en-US" sz="2800" baseline="-25000">
                <a:solidFill>
                  <a:srgbClr val="CC0000"/>
                </a:solidFill>
              </a:rPr>
              <a:t>3</a:t>
            </a:r>
            <a:endParaRPr lang="en-US" sz="2800">
              <a:solidFill>
                <a:srgbClr val="CC0000"/>
              </a:solidFill>
            </a:endParaRPr>
          </a:p>
        </p:txBody>
      </p:sp>
    </p:spTree>
    <p:extLst>
      <p:ext uri="{BB962C8B-B14F-4D97-AF65-F5344CB8AC3E}">
        <p14:creationId xmlns:p14="http://schemas.microsoft.com/office/powerpoint/2010/main" val="405619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FRED Graph Chart" descr="FRED Graph">
            <a:hlinkClick r:id="rId3" tooltip="View this chart in your browser. "/>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69264" y="1084096"/>
            <a:ext cx="7205472" cy="4859504"/>
          </a:xfrm>
          <a:prstGeom prst="rect">
            <a:avLst/>
          </a:prstGeom>
        </p:spPr>
      </p:pic>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a:solidFill>
                  <a:srgbClr val="003399"/>
                </a:solidFill>
              </a:rPr>
              <a:t>Interest Rates on Bonds of Different Riskiness</a:t>
            </a:r>
          </a:p>
        </p:txBody>
      </p:sp>
      <p:sp>
        <p:nvSpPr>
          <p:cNvPr id="7" name="TextBox 6"/>
          <p:cNvSpPr txBox="1"/>
          <p:nvPr/>
        </p:nvSpPr>
        <p:spPr>
          <a:xfrm>
            <a:off x="381000" y="5988990"/>
            <a:ext cx="8168640" cy="707886"/>
          </a:xfrm>
          <a:prstGeom prst="rect">
            <a:avLst/>
          </a:prstGeom>
          <a:noFill/>
        </p:spPr>
        <p:txBody>
          <a:bodyPr wrap="square" rtlCol="0" anchor="ctr">
            <a:spAutoFit/>
          </a:bodyPr>
          <a:lstStyle/>
          <a:p>
            <a:r>
              <a:rPr lang="en-US" sz="2000">
                <a:solidFill>
                  <a:srgbClr val="CC0000"/>
                </a:solidFill>
              </a:rPr>
              <a:t>Riskiness of bonds is evaluated by financial firms using letters: (Moody’s, S&amp;Ps, Fitch): AAA is safest, AA, A, BBB, …, C, D are riskiest (junk bonds)</a:t>
            </a: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a:p>
        </p:txBody>
      </p:sp>
      <p:sp>
        <p:nvSpPr>
          <p:cNvPr id="11" name="Oval 10"/>
          <p:cNvSpPr/>
          <p:nvPr/>
        </p:nvSpPr>
        <p:spPr>
          <a:xfrm>
            <a:off x="3266090" y="1663960"/>
            <a:ext cx="1005840" cy="2834640"/>
          </a:xfrm>
          <a:prstGeom prst="ellipse">
            <a:avLst/>
          </a:prstGeom>
          <a:solidFill>
            <a:srgbClr val="CC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14440" y="3901440"/>
            <a:ext cx="274320" cy="1463040"/>
          </a:xfrm>
          <a:prstGeom prst="ellipse">
            <a:avLst/>
          </a:prstGeom>
          <a:solidFill>
            <a:srgbClr val="CC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53714" y="3379215"/>
            <a:ext cx="365760" cy="1737360"/>
          </a:xfrm>
          <a:prstGeom prst="ellipse">
            <a:avLst/>
          </a:prstGeom>
          <a:solidFill>
            <a:srgbClr val="CC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1746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2400"/>
            <a:ext cx="8046720" cy="6400800"/>
          </a:xfrm>
          <a:noFill/>
        </p:spPr>
        <p:txBody>
          <a:bodyPr tIns="0" bIns="0">
            <a:noAutofit/>
          </a:bodyPr>
          <a:lstStyle/>
          <a:p>
            <a:pPr marL="0" indent="0" algn="ctr">
              <a:spcBef>
                <a:spcPts val="1800"/>
              </a:spcBef>
              <a:buClr>
                <a:srgbClr val="0000FF"/>
              </a:buClr>
              <a:buNone/>
            </a:pPr>
            <a:r>
              <a:rPr lang="en-US" sz="2950" dirty="0">
                <a:solidFill>
                  <a:srgbClr val="003399"/>
                </a:solidFill>
              </a:rPr>
              <a:t>Two Tools That Affect a Subset of Nominal Interest Rates (“Unconventional” Monetary Policy)</a:t>
            </a:r>
          </a:p>
          <a:p>
            <a:pPr marL="365760" indent="-365760">
              <a:spcBef>
                <a:spcPts val="2400"/>
              </a:spcBef>
              <a:buClr>
                <a:srgbClr val="003399"/>
              </a:buClr>
            </a:pPr>
            <a:r>
              <a:rPr lang="en-US" sz="2600" dirty="0"/>
              <a:t>The main motivation for unconventional monetary policy is that nominal interest rates cannot go (much) below zero.</a:t>
            </a:r>
          </a:p>
          <a:p>
            <a:pPr marL="1097280" indent="-365760">
              <a:spcBef>
                <a:spcPts val="1200"/>
              </a:spcBef>
              <a:buClr>
                <a:srgbClr val="003399"/>
              </a:buClr>
            </a:pPr>
            <a:r>
              <a:rPr lang="en-US" sz="2600" dirty="0"/>
              <a:t>The reason is that there is an asset—currency—that offers a zero nominal rate of return for sure.</a:t>
            </a:r>
          </a:p>
          <a:p>
            <a:pPr marL="365760" indent="-365760">
              <a:spcBef>
                <a:spcPts val="2100"/>
              </a:spcBef>
              <a:buClr>
                <a:srgbClr val="003399"/>
              </a:buClr>
            </a:pPr>
            <a:r>
              <a:rPr lang="en-US" sz="2600" dirty="0">
                <a:solidFill>
                  <a:srgbClr val="CC0000"/>
                </a:solidFill>
              </a:rPr>
              <a:t>Forward guidance:</a:t>
            </a:r>
            <a:r>
              <a:rPr lang="en-US" sz="2600" dirty="0"/>
              <a:t> Statements or actions that influence expectations about </a:t>
            </a:r>
            <a:r>
              <a:rPr lang="en-US" sz="2600" b="1" i="1" dirty="0"/>
              <a:t>future</a:t>
            </a:r>
            <a:r>
              <a:rPr lang="en-US" sz="2600" dirty="0"/>
              <a:t> nominal interest rates.</a:t>
            </a:r>
          </a:p>
          <a:p>
            <a:pPr marL="365760" indent="-365760">
              <a:spcBef>
                <a:spcPts val="2100"/>
              </a:spcBef>
              <a:buClr>
                <a:srgbClr val="003399"/>
              </a:buClr>
            </a:pPr>
            <a:r>
              <a:rPr lang="en-US" sz="2600" dirty="0">
                <a:solidFill>
                  <a:srgbClr val="CC0000"/>
                </a:solidFill>
              </a:rPr>
              <a:t>Quantitative easing:</a:t>
            </a:r>
            <a:r>
              <a:rPr lang="en-US" sz="2600" dirty="0"/>
              <a:t> Buying assets </a:t>
            </a:r>
            <a:r>
              <a:rPr lang="en-US" sz="2600" b="1" i="1" dirty="0"/>
              <a:t>other than short-term government debt</a:t>
            </a:r>
            <a:r>
              <a:rPr lang="en-US" sz="2600" dirty="0"/>
              <a:t> or providing liquidity to financial institutions using newly created money</a:t>
            </a:r>
          </a:p>
          <a:p>
            <a:pPr marL="365760" indent="-365760">
              <a:spcBef>
                <a:spcPts val="2400"/>
              </a:spcBef>
              <a:buClr>
                <a:srgbClr val="003399"/>
              </a:buClr>
            </a:pPr>
            <a:endParaRPr lang="en-US" sz="2800" dirty="0"/>
          </a:p>
        </p:txBody>
      </p:sp>
    </p:spTree>
    <p:extLst>
      <p:ext uri="{BB962C8B-B14F-4D97-AF65-F5344CB8AC3E}">
        <p14:creationId xmlns:p14="http://schemas.microsoft.com/office/powerpoint/2010/main" val="3528235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Forward Guidance in 2008 and 2009</a:t>
            </a:r>
          </a:p>
          <a:p>
            <a:pPr marL="365760" indent="-365760">
              <a:spcBef>
                <a:spcPts val="2400"/>
              </a:spcBef>
              <a:buClr>
                <a:srgbClr val="003399"/>
              </a:buClr>
            </a:pPr>
            <a:r>
              <a:rPr lang="it-IT" sz="2800" dirty="0" err="1"/>
              <a:t>December</a:t>
            </a:r>
            <a:r>
              <a:rPr lang="it-IT" sz="2800" dirty="0"/>
              <a:t> 16, 2008: </a:t>
            </a:r>
            <a:r>
              <a:rPr lang="en-US" sz="2800" dirty="0"/>
              <a:t>“The Federal Reserve … anticipates that weak economic conditions are likely to warrant exceptionally low levels of the federal funds rate for some time.”</a:t>
            </a:r>
            <a:endParaRPr lang="it-IT" sz="2800" dirty="0"/>
          </a:p>
          <a:p>
            <a:pPr marL="365760" indent="-365760">
              <a:spcBef>
                <a:spcPts val="2400"/>
              </a:spcBef>
              <a:buClr>
                <a:srgbClr val="003399"/>
              </a:buClr>
            </a:pPr>
            <a:r>
              <a:rPr lang="it-IT" sz="2800" dirty="0"/>
              <a:t>March 18, 2009: </a:t>
            </a:r>
            <a:r>
              <a:rPr lang="en-US" sz="2800" dirty="0"/>
              <a:t>“</a:t>
            </a:r>
            <a:r>
              <a:rPr lang="it-IT" sz="2800" dirty="0"/>
              <a:t>[T]</a:t>
            </a:r>
            <a:r>
              <a:rPr lang="en-US" sz="2800" dirty="0"/>
              <a:t>the Federal Reserve … anticipates that economic conditions are likely to warrant exceptionally low levels of the federal funds rate for an extended period.”</a:t>
            </a:r>
          </a:p>
          <a:p>
            <a:pPr marL="0" indent="0">
              <a:spcBef>
                <a:spcPts val="2400"/>
              </a:spcBef>
              <a:buClr>
                <a:srgbClr val="003399"/>
              </a:buClr>
              <a:buNone/>
            </a:pPr>
            <a:r>
              <a:rPr lang="en-US" sz="2800" dirty="0"/>
              <a:t>Announcing that interest rate will stay low is going to lower interest on longer maturity bonds, helping businesses and households borrow more cheaply</a:t>
            </a:r>
          </a:p>
        </p:txBody>
      </p:sp>
    </p:spTree>
    <p:extLst>
      <p:ext uri="{BB962C8B-B14F-4D97-AF65-F5344CB8AC3E}">
        <p14:creationId xmlns:p14="http://schemas.microsoft.com/office/powerpoint/2010/main" val="565518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698" y="10610"/>
            <a:ext cx="7863840" cy="584775"/>
          </a:xfrm>
          <a:prstGeom prst="rect">
            <a:avLst/>
          </a:prstGeom>
          <a:noFill/>
        </p:spPr>
        <p:txBody>
          <a:bodyPr wrap="square" rtlCol="0" anchor="ctr" anchorCtr="0">
            <a:spAutoFit/>
          </a:bodyPr>
          <a:lstStyle/>
          <a:p>
            <a:pPr algn="ctr"/>
            <a:r>
              <a:rPr lang="en-US" sz="3200">
                <a:solidFill>
                  <a:srgbClr val="003399"/>
                </a:solidFill>
              </a:rPr>
              <a:t>Nominal Interest Rate chosen by the US Fed</a:t>
            </a:r>
          </a:p>
        </p:txBody>
      </p:sp>
      <p:sp>
        <p:nvSpPr>
          <p:cNvPr id="8" name="TextBox 7"/>
          <p:cNvSpPr txBox="1"/>
          <p:nvPr/>
        </p:nvSpPr>
        <p:spPr>
          <a:xfrm>
            <a:off x="350038" y="6150114"/>
            <a:ext cx="8489162" cy="707886"/>
          </a:xfrm>
          <a:prstGeom prst="rect">
            <a:avLst/>
          </a:prstGeom>
          <a:noFill/>
        </p:spPr>
        <p:txBody>
          <a:bodyPr wrap="square" rtlCol="0" anchor="ctr">
            <a:spAutoFit/>
          </a:bodyPr>
          <a:lstStyle/>
          <a:p>
            <a:r>
              <a:rPr lang="en-US" sz="2000" dirty="0">
                <a:solidFill>
                  <a:srgbClr val="CC0000"/>
                </a:solidFill>
              </a:rPr>
              <a:t>Fed controls short-run interest rate. Longer-run interest rate (on 5-year Treasury bonds in green) responds to expectations about future short-run rate</a:t>
            </a:r>
          </a:p>
        </p:txBody>
      </p:sp>
      <p:pic>
        <p:nvPicPr>
          <p:cNvPr id="3" name="FRED Graph Chart" descr="FRED Graph">
            <a:hlinkClick r:id="rId3" tooltip="View this chart in your browser. "/>
            <a:extLst>
              <a:ext uri="{FF2B5EF4-FFF2-40B4-BE49-F238E27FC236}">
                <a16:creationId xmlns:a16="http://schemas.microsoft.com/office/drawing/2014/main" id="{FF0DC241-80CF-CEA7-45FB-ECA72B574F38}"/>
              </a:ext>
            </a:extLst>
          </p:cNvPr>
          <p:cNvPicPr>
            <a:picLocks noChangeAspect="1"/>
          </p:cNvPicPr>
          <p:nvPr/>
        </p:nvPicPr>
        <p:blipFill>
          <a:blip r:embed="rId4"/>
          <a:stretch>
            <a:fillRect/>
          </a:stretch>
        </p:blipFill>
        <p:spPr>
          <a:xfrm>
            <a:off x="476250" y="551334"/>
            <a:ext cx="8191500" cy="5524500"/>
          </a:xfrm>
          <a:prstGeom prst="rect">
            <a:avLst/>
          </a:prstGeom>
        </p:spPr>
      </p:pic>
    </p:spTree>
    <p:extLst>
      <p:ext uri="{BB962C8B-B14F-4D97-AF65-F5344CB8AC3E}">
        <p14:creationId xmlns:p14="http://schemas.microsoft.com/office/powerpoint/2010/main" val="577575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0080" y="1143000"/>
            <a:ext cx="7863840" cy="369332"/>
          </a:xfrm>
          <a:prstGeom prst="rect">
            <a:avLst/>
          </a:prstGeom>
          <a:noFill/>
        </p:spPr>
        <p:txBody>
          <a:bodyPr wrap="square" rtlCol="0">
            <a:spAutoFit/>
          </a:bodyPr>
          <a:lstStyle/>
          <a:p>
            <a:endParaRPr lang="en-US"/>
          </a:p>
        </p:txBody>
      </p:sp>
      <p:sp>
        <p:nvSpPr>
          <p:cNvPr id="7" name="TextBox 6"/>
          <p:cNvSpPr txBox="1"/>
          <p:nvPr/>
        </p:nvSpPr>
        <p:spPr>
          <a:xfrm>
            <a:off x="533400" y="6041733"/>
            <a:ext cx="7863840" cy="707886"/>
          </a:xfrm>
          <a:prstGeom prst="rect">
            <a:avLst/>
          </a:prstGeom>
          <a:noFill/>
        </p:spPr>
        <p:txBody>
          <a:bodyPr wrap="square" rtlCol="0" anchor="ctr">
            <a:spAutoFit/>
          </a:bodyPr>
          <a:lstStyle/>
          <a:p>
            <a:r>
              <a:rPr lang="en-US" sz="2000" dirty="0">
                <a:solidFill>
                  <a:srgbClr val="CC0000"/>
                </a:solidFill>
              </a:rPr>
              <a:t>Source: </a:t>
            </a:r>
            <a:r>
              <a:rPr lang="en-US" sz="2000" dirty="0">
                <a:solidFill>
                  <a:srgbClr val="CC0000"/>
                </a:solidFill>
                <a:hlinkClick r:id="rId3"/>
              </a:rPr>
              <a:t>Cleveland Fed</a:t>
            </a:r>
            <a:r>
              <a:rPr lang="en-US" sz="2000" dirty="0">
                <a:solidFill>
                  <a:srgbClr val="CC0000"/>
                </a:solidFill>
              </a:rPr>
              <a:t> By buying other assets, the Fed can help struggling bank, stabilize financial markets and influence longer term interest rates.</a:t>
            </a:r>
          </a:p>
        </p:txBody>
      </p:sp>
      <p:pic>
        <p:nvPicPr>
          <p:cNvPr id="6" name="Picture 5" descr="A graph of a financial report&#10;&#10;Description automatically generated with medium confidence">
            <a:extLst>
              <a:ext uri="{FF2B5EF4-FFF2-40B4-BE49-F238E27FC236}">
                <a16:creationId xmlns:a16="http://schemas.microsoft.com/office/drawing/2014/main" id="{30FED4D5-AD49-3EDF-C66E-3C332687C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75781"/>
            <a:ext cx="6020172" cy="6020172"/>
          </a:xfrm>
          <a:prstGeom prst="rect">
            <a:avLst/>
          </a:prstGeom>
        </p:spPr>
      </p:pic>
      <p:sp>
        <p:nvSpPr>
          <p:cNvPr id="4" name="TextBox 3"/>
          <p:cNvSpPr txBox="1"/>
          <p:nvPr/>
        </p:nvSpPr>
        <p:spPr>
          <a:xfrm>
            <a:off x="512956" y="75781"/>
            <a:ext cx="8484405" cy="584775"/>
          </a:xfrm>
          <a:prstGeom prst="rect">
            <a:avLst/>
          </a:prstGeom>
          <a:noFill/>
        </p:spPr>
        <p:txBody>
          <a:bodyPr wrap="square" rtlCol="0" anchor="ctr" anchorCtr="0">
            <a:spAutoFit/>
          </a:bodyPr>
          <a:lstStyle/>
          <a:p>
            <a:pPr algn="ctr"/>
            <a:r>
              <a:rPr lang="en-US" sz="3200">
                <a:solidFill>
                  <a:srgbClr val="003399"/>
                </a:solidFill>
              </a:rPr>
              <a:t>Fed balance sheet: Quantitative Easing since 2008</a:t>
            </a:r>
          </a:p>
        </p:txBody>
      </p:sp>
      <p:sp>
        <p:nvSpPr>
          <p:cNvPr id="8" name="TextBox 7">
            <a:extLst>
              <a:ext uri="{FF2B5EF4-FFF2-40B4-BE49-F238E27FC236}">
                <a16:creationId xmlns:a16="http://schemas.microsoft.com/office/drawing/2014/main" id="{A5C03B93-3D3B-1517-7F24-38BA68C647C9}"/>
              </a:ext>
            </a:extLst>
          </p:cNvPr>
          <p:cNvSpPr txBox="1"/>
          <p:nvPr/>
        </p:nvSpPr>
        <p:spPr>
          <a:xfrm>
            <a:off x="6782172" y="2477219"/>
            <a:ext cx="2438027" cy="1754326"/>
          </a:xfrm>
          <a:prstGeom prst="rect">
            <a:avLst/>
          </a:prstGeom>
          <a:noFill/>
        </p:spPr>
        <p:txBody>
          <a:bodyPr wrap="square" rtlCol="0">
            <a:spAutoFit/>
          </a:bodyPr>
          <a:lstStyle/>
          <a:p>
            <a:r>
              <a:rPr lang="en-US" dirty="0"/>
              <a:t>$4 trillion extra money</a:t>
            </a:r>
          </a:p>
          <a:p>
            <a:r>
              <a:rPr lang="en-US" dirty="0"/>
              <a:t>created during COVID which absorbed majority of the extra Fed spending of 20 GDP points</a:t>
            </a:r>
          </a:p>
        </p:txBody>
      </p:sp>
      <p:sp>
        <p:nvSpPr>
          <p:cNvPr id="2" name="TextBox 1">
            <a:extLst>
              <a:ext uri="{FF2B5EF4-FFF2-40B4-BE49-F238E27FC236}">
                <a16:creationId xmlns:a16="http://schemas.microsoft.com/office/drawing/2014/main" id="{CE040645-0376-A600-241E-24EB23B4FCD5}"/>
              </a:ext>
            </a:extLst>
          </p:cNvPr>
          <p:cNvSpPr txBox="1"/>
          <p:nvPr/>
        </p:nvSpPr>
        <p:spPr>
          <a:xfrm>
            <a:off x="1676400" y="2445357"/>
            <a:ext cx="2667000" cy="1200329"/>
          </a:xfrm>
          <a:prstGeom prst="rect">
            <a:avLst/>
          </a:prstGeom>
          <a:noFill/>
        </p:spPr>
        <p:txBody>
          <a:bodyPr wrap="square" rtlCol="0">
            <a:spAutoFit/>
          </a:bodyPr>
          <a:lstStyle/>
          <a:p>
            <a:r>
              <a:rPr lang="en-US" dirty="0"/>
              <a:t>Lending to financial institutions to avoid collapse of financial system in 2008-9</a:t>
            </a:r>
          </a:p>
        </p:txBody>
      </p:sp>
      <p:cxnSp>
        <p:nvCxnSpPr>
          <p:cNvPr id="5" name="Straight Arrow Connector 4">
            <a:extLst>
              <a:ext uri="{FF2B5EF4-FFF2-40B4-BE49-F238E27FC236}">
                <a16:creationId xmlns:a16="http://schemas.microsoft.com/office/drawing/2014/main" id="{BAA1163D-8F2E-53D9-406F-22842DDE425E}"/>
              </a:ext>
            </a:extLst>
          </p:cNvPr>
          <p:cNvCxnSpPr>
            <a:cxnSpLocks/>
          </p:cNvCxnSpPr>
          <p:nvPr/>
        </p:nvCxnSpPr>
        <p:spPr>
          <a:xfrm>
            <a:off x="2362200" y="3645686"/>
            <a:ext cx="0" cy="6977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6162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a:solidFill>
                  <a:srgbClr val="003399"/>
                </a:solidFill>
              </a:rPr>
              <a:t>Unconventional Monetary Policy, March 2020</a:t>
            </a:r>
          </a:p>
          <a:p>
            <a:pPr marL="365760" indent="-365760">
              <a:spcBef>
                <a:spcPts val="3000"/>
              </a:spcBef>
              <a:buClr>
                <a:srgbClr val="003399"/>
              </a:buClr>
            </a:pPr>
            <a:r>
              <a:rPr lang="it-IT" sz="2800"/>
              <a:t>Quantitative easing: </a:t>
            </a:r>
            <a:r>
              <a:rPr lang="en-US" sz="2800"/>
              <a:t>“the [Federal Reserve] will increase its holdings of Treasury securities by at least $500 billion and its holdings of agency mortgage-backed securities by at least $200 billion.”</a:t>
            </a:r>
            <a:endParaRPr lang="it-IT" sz="2800"/>
          </a:p>
          <a:p>
            <a:pPr marL="365760" indent="-365760">
              <a:spcBef>
                <a:spcPts val="2400"/>
              </a:spcBef>
              <a:buClr>
                <a:srgbClr val="003399"/>
              </a:buClr>
            </a:pPr>
            <a:r>
              <a:rPr lang="it-IT" sz="2800"/>
              <a:t>Forward guidance: </a:t>
            </a:r>
            <a:r>
              <a:rPr lang="en-US" sz="2800"/>
              <a:t>“The [Federal Reserve] expects to maintain [low interest rates] until it is confident that the economy has weathered recent events and is on track to achieve its maximum employment and price stability goals.”</a:t>
            </a:r>
          </a:p>
        </p:txBody>
      </p:sp>
    </p:spTree>
    <p:extLst>
      <p:ext uri="{BB962C8B-B14F-4D97-AF65-F5344CB8AC3E}">
        <p14:creationId xmlns:p14="http://schemas.microsoft.com/office/powerpoint/2010/main" val="13806686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934130"/>
            <a:ext cx="8991600" cy="769441"/>
          </a:xfrm>
          <a:prstGeom prst="rect">
            <a:avLst/>
          </a:prstGeom>
          <a:noFill/>
        </p:spPr>
        <p:txBody>
          <a:bodyPr wrap="square" rtlCol="0" anchor="ctr">
            <a:spAutoFit/>
          </a:bodyPr>
          <a:lstStyle/>
          <a:p>
            <a:r>
              <a:rPr lang="en-US" sz="2200" dirty="0">
                <a:solidFill>
                  <a:srgbClr val="CC0000"/>
                </a:solidFill>
              </a:rPr>
              <a:t>Interest on long-term maturity bond of 2 or 5 years reflects expected average interest on short-term bonds (set by Fed) over the next 2 or 5 years </a:t>
            </a: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a:p>
        </p:txBody>
      </p:sp>
      <p:pic>
        <p:nvPicPr>
          <p:cNvPr id="2" name="FRED Graph Chart" descr="FRED Graph">
            <a:hlinkClick r:id="rId3" tooltip="View this chart in your browser. "/>
            <a:extLst>
              <a:ext uri="{FF2B5EF4-FFF2-40B4-BE49-F238E27FC236}">
                <a16:creationId xmlns:a16="http://schemas.microsoft.com/office/drawing/2014/main" id="{B7327081-6959-4AE4-D67F-4FB5132DBE05}"/>
              </a:ext>
            </a:extLst>
          </p:cNvPr>
          <p:cNvPicPr>
            <a:picLocks noChangeAspect="1"/>
          </p:cNvPicPr>
          <p:nvPr/>
        </p:nvPicPr>
        <p:blipFill>
          <a:blip r:embed="rId4"/>
          <a:stretch>
            <a:fillRect/>
          </a:stretch>
        </p:blipFill>
        <p:spPr>
          <a:xfrm>
            <a:off x="640080" y="627390"/>
            <a:ext cx="7863840" cy="5303520"/>
          </a:xfrm>
          <a:prstGeom prst="rect">
            <a:avLst/>
          </a:prstGeom>
        </p:spPr>
      </p:pic>
      <p:sp>
        <p:nvSpPr>
          <p:cNvPr id="6" name="TextBox 5">
            <a:extLst>
              <a:ext uri="{FF2B5EF4-FFF2-40B4-BE49-F238E27FC236}">
                <a16:creationId xmlns:a16="http://schemas.microsoft.com/office/drawing/2014/main" id="{9DC7E5AA-006D-F029-C75D-A540168B6706}"/>
              </a:ext>
            </a:extLst>
          </p:cNvPr>
          <p:cNvSpPr txBox="1"/>
          <p:nvPr/>
        </p:nvSpPr>
        <p:spPr>
          <a:xfrm>
            <a:off x="665480" y="38100"/>
            <a:ext cx="7863840" cy="577081"/>
          </a:xfrm>
          <a:prstGeom prst="rect">
            <a:avLst/>
          </a:prstGeom>
          <a:noFill/>
        </p:spPr>
        <p:txBody>
          <a:bodyPr wrap="square" rtlCol="0" anchor="ctr" anchorCtr="0">
            <a:spAutoFit/>
          </a:bodyPr>
          <a:lstStyle/>
          <a:p>
            <a:pPr algn="ctr"/>
            <a:r>
              <a:rPr lang="en-US" sz="3150">
                <a:solidFill>
                  <a:srgbClr val="003399"/>
                </a:solidFill>
              </a:rPr>
              <a:t>Interest Rates on Bonds of Different Maturities</a:t>
            </a:r>
          </a:p>
        </p:txBody>
      </p:sp>
    </p:spTree>
    <p:extLst>
      <p:ext uri="{BB962C8B-B14F-4D97-AF65-F5344CB8AC3E}">
        <p14:creationId xmlns:p14="http://schemas.microsoft.com/office/powerpoint/2010/main" val="38593657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2400"/>
            <a:ext cx="8382000" cy="6400800"/>
          </a:xfrm>
          <a:noFill/>
        </p:spPr>
        <p:txBody>
          <a:bodyPr tIns="0" bIns="0">
            <a:noAutofit/>
          </a:bodyPr>
          <a:lstStyle/>
          <a:p>
            <a:pPr marL="0" indent="0" algn="ctr">
              <a:spcBef>
                <a:spcPts val="1800"/>
              </a:spcBef>
              <a:buClr>
                <a:srgbClr val="0000FF"/>
              </a:buClr>
              <a:buNone/>
            </a:pPr>
            <a:r>
              <a:rPr lang="en-US" dirty="0">
                <a:solidFill>
                  <a:srgbClr val="003399"/>
                </a:solidFill>
              </a:rPr>
              <a:t>Monetary vs. Fiscal Policy</a:t>
            </a:r>
          </a:p>
          <a:p>
            <a:pPr marL="365760" indent="-365760">
              <a:spcBef>
                <a:spcPts val="2400"/>
              </a:spcBef>
              <a:buClr>
                <a:srgbClr val="003399"/>
              </a:buClr>
            </a:pPr>
            <a:r>
              <a:rPr lang="en-US" sz="2800" dirty="0"/>
              <a:t>Government can use both monetary and fiscal policy to smooth business cycle</a:t>
            </a:r>
          </a:p>
          <a:p>
            <a:pPr marL="365760" indent="-365760">
              <a:spcBef>
                <a:spcPts val="2400"/>
              </a:spcBef>
              <a:buClr>
                <a:srgbClr val="003399"/>
              </a:buClr>
            </a:pPr>
            <a:r>
              <a:rPr lang="en-US" sz="2800" dirty="0"/>
              <a:t>Monetary policy is simpler to deploy than active fiscal policy </a:t>
            </a:r>
          </a:p>
          <a:p>
            <a:pPr marL="765810" lvl="1" indent="-365760">
              <a:spcBef>
                <a:spcPts val="2400"/>
              </a:spcBef>
              <a:buClr>
                <a:srgbClr val="003399"/>
              </a:buClr>
            </a:pPr>
            <a:r>
              <a:rPr lang="en-US" sz="2400" dirty="0"/>
              <a:t>Fed chair (or central banker) decides on interest rate policy regularly</a:t>
            </a:r>
          </a:p>
          <a:p>
            <a:pPr marL="765810" lvl="1" indent="-365760">
              <a:spcBef>
                <a:spcPts val="2400"/>
              </a:spcBef>
              <a:buClr>
                <a:srgbClr val="003399"/>
              </a:buClr>
            </a:pPr>
            <a:r>
              <a:rPr lang="en-US" sz="2400" dirty="0"/>
              <a:t>Active fiscal policy requires enacting new legislation (act of congress and president signature in the US)</a:t>
            </a:r>
          </a:p>
          <a:p>
            <a:pPr marL="365760" indent="-365760">
              <a:spcBef>
                <a:spcPts val="2400"/>
              </a:spcBef>
              <a:buClr>
                <a:srgbClr val="003399"/>
              </a:buClr>
            </a:pPr>
            <a:r>
              <a:rPr lang="en-US" sz="2800" dirty="0"/>
              <a:t>Monetary policy not as powerful to stimulate due to Zero Lower Bound in recent decades. Fiscal policy prominent in Great Recession and COVID.</a:t>
            </a:r>
          </a:p>
        </p:txBody>
      </p:sp>
    </p:spTree>
    <p:extLst>
      <p:ext uri="{BB962C8B-B14F-4D97-AF65-F5344CB8AC3E}">
        <p14:creationId xmlns:p14="http://schemas.microsoft.com/office/powerpoint/2010/main" val="30148101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a:solidFill>
                  <a:srgbClr val="003399"/>
                </a:solidFill>
              </a:rPr>
              <a:t>References</a:t>
            </a:r>
          </a:p>
          <a:p>
            <a:pPr marL="365760" indent="-365760">
              <a:spcBef>
                <a:spcPts val="2400"/>
              </a:spcBef>
              <a:buClr>
                <a:srgbClr val="003399"/>
              </a:buClr>
            </a:pPr>
            <a:r>
              <a:rPr lang="en-US" sz="2800">
                <a:hlinkClick r:id="rId3"/>
              </a:rPr>
              <a:t>CORE-The Economy</a:t>
            </a:r>
            <a:r>
              <a:rPr lang="en-US" sz="2800"/>
              <a:t>, Chapter 15.</a:t>
            </a:r>
          </a:p>
          <a:p>
            <a:pPr marL="365760" indent="-365760">
              <a:spcBef>
                <a:spcPts val="2400"/>
              </a:spcBef>
              <a:buClr>
                <a:srgbClr val="003399"/>
              </a:buClr>
            </a:pPr>
            <a:r>
              <a:rPr lang="en-US" sz="2800"/>
              <a:t>Principles of Economics, Chapters 26.</a:t>
            </a:r>
          </a:p>
        </p:txBody>
      </p:sp>
    </p:spTree>
    <p:extLst>
      <p:ext uri="{BB962C8B-B14F-4D97-AF65-F5344CB8AC3E}">
        <p14:creationId xmlns:p14="http://schemas.microsoft.com/office/powerpoint/2010/main" val="256871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2700"/>
            <a:ext cx="8610600" cy="60833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 on interest and risk</a:t>
            </a:r>
          </a:p>
          <a:p>
            <a:pPr marL="0" indent="0">
              <a:spcBef>
                <a:spcPts val="2400"/>
              </a:spcBef>
              <a:buClr>
                <a:srgbClr val="003399"/>
              </a:buClr>
              <a:buNone/>
            </a:pPr>
            <a:r>
              <a:rPr lang="en-US" sz="2800" dirty="0"/>
              <a:t>Suppose you have $10K to save for one year. Which bond would be most attractive to you?</a:t>
            </a:r>
          </a:p>
          <a:p>
            <a:pPr marL="365760" indent="-365760">
              <a:spcBef>
                <a:spcPts val="2400"/>
              </a:spcBef>
              <a:buClr>
                <a:srgbClr val="003399"/>
              </a:buClr>
            </a:pPr>
            <a:r>
              <a:rPr lang="en-US" sz="2800" dirty="0"/>
              <a:t>A. A safe Federal Government Treasury bond that pays an interest rate of 5% (risk of default is zero).</a:t>
            </a:r>
          </a:p>
          <a:p>
            <a:pPr marL="365760" indent="-365760">
              <a:spcBef>
                <a:spcPts val="2400"/>
              </a:spcBef>
              <a:buClr>
                <a:srgbClr val="003399"/>
              </a:buClr>
            </a:pPr>
            <a:r>
              <a:rPr lang="en-US" sz="2800" dirty="0"/>
              <a:t>B. An BBB corporate bond with interest rate of 10% but where I can lose it all with 5% chance (if company goes bankrupt).</a:t>
            </a:r>
          </a:p>
          <a:p>
            <a:pPr marL="365760" indent="-365760">
              <a:spcBef>
                <a:spcPts val="2400"/>
              </a:spcBef>
              <a:buClr>
                <a:srgbClr val="003399"/>
              </a:buClr>
            </a:pPr>
            <a:r>
              <a:rPr lang="en-US" sz="2800" dirty="0"/>
              <a:t>C. A CCC junk corporate bond with interest rate of 15% but where I can lose it all with 10% chance (if company goes bankrupt)</a:t>
            </a:r>
          </a:p>
          <a:p>
            <a:pPr marL="365760" indent="-365760">
              <a:spcBef>
                <a:spcPts val="2400"/>
              </a:spcBef>
              <a:buClr>
                <a:srgbClr val="003399"/>
              </a:buClr>
            </a:pPr>
            <a:r>
              <a:rPr lang="en-US" sz="2800" dirty="0"/>
              <a:t>D. I am indifferent between A, B, C.</a:t>
            </a:r>
          </a:p>
          <a:p>
            <a:pPr marL="0" indent="0">
              <a:spcBef>
                <a:spcPts val="2400"/>
              </a:spcBef>
              <a:buClr>
                <a:srgbClr val="003399"/>
              </a:buClr>
              <a:buNone/>
            </a:pPr>
            <a:endParaRPr lang="en-US" sz="2400" dirty="0"/>
          </a:p>
        </p:txBody>
      </p:sp>
    </p:spTree>
    <p:extLst>
      <p:ext uri="{BB962C8B-B14F-4D97-AF65-F5344CB8AC3E}">
        <p14:creationId xmlns:p14="http://schemas.microsoft.com/office/powerpoint/2010/main" val="26392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5934130"/>
            <a:ext cx="8458200" cy="769441"/>
          </a:xfrm>
          <a:prstGeom prst="rect">
            <a:avLst/>
          </a:prstGeom>
          <a:noFill/>
        </p:spPr>
        <p:txBody>
          <a:bodyPr wrap="square" rtlCol="0" anchor="ctr">
            <a:spAutoFit/>
          </a:bodyPr>
          <a:lstStyle/>
          <a:p>
            <a:r>
              <a:rPr lang="en-US" sz="2200">
                <a:solidFill>
                  <a:srgbClr val="CC0000"/>
                </a:solidFill>
              </a:rPr>
              <a:t>In principle: interest on long-term maturity bond of 2 or 5 years reflects expected average interest on short-term bonds over the next 2 or 5 years </a:t>
            </a: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a:p>
        </p:txBody>
      </p:sp>
      <p:pic>
        <p:nvPicPr>
          <p:cNvPr id="2" name="FRED Graph Chart" descr="FRED Graph">
            <a:hlinkClick r:id="rId3" tooltip="View this chart in your browser. "/>
            <a:extLst>
              <a:ext uri="{FF2B5EF4-FFF2-40B4-BE49-F238E27FC236}">
                <a16:creationId xmlns:a16="http://schemas.microsoft.com/office/drawing/2014/main" id="{B7327081-6959-4AE4-D67F-4FB5132DBE05}"/>
              </a:ext>
            </a:extLst>
          </p:cNvPr>
          <p:cNvPicPr>
            <a:picLocks noChangeAspect="1"/>
          </p:cNvPicPr>
          <p:nvPr/>
        </p:nvPicPr>
        <p:blipFill>
          <a:blip r:embed="rId4"/>
          <a:stretch>
            <a:fillRect/>
          </a:stretch>
        </p:blipFill>
        <p:spPr>
          <a:xfrm>
            <a:off x="640080" y="627390"/>
            <a:ext cx="7863840" cy="5303520"/>
          </a:xfrm>
          <a:prstGeom prst="rect">
            <a:avLst/>
          </a:prstGeom>
        </p:spPr>
      </p:pic>
      <p:sp>
        <p:nvSpPr>
          <p:cNvPr id="6" name="TextBox 5">
            <a:extLst>
              <a:ext uri="{FF2B5EF4-FFF2-40B4-BE49-F238E27FC236}">
                <a16:creationId xmlns:a16="http://schemas.microsoft.com/office/drawing/2014/main" id="{9DC7E5AA-006D-F029-C75D-A540168B6706}"/>
              </a:ext>
            </a:extLst>
          </p:cNvPr>
          <p:cNvSpPr txBox="1"/>
          <p:nvPr/>
        </p:nvSpPr>
        <p:spPr>
          <a:xfrm>
            <a:off x="665480" y="38100"/>
            <a:ext cx="7863840" cy="577081"/>
          </a:xfrm>
          <a:prstGeom prst="rect">
            <a:avLst/>
          </a:prstGeom>
          <a:noFill/>
        </p:spPr>
        <p:txBody>
          <a:bodyPr wrap="square" rtlCol="0" anchor="ctr" anchorCtr="0">
            <a:spAutoFit/>
          </a:bodyPr>
          <a:lstStyle/>
          <a:p>
            <a:pPr algn="ctr"/>
            <a:r>
              <a:rPr lang="en-US" sz="3150">
                <a:solidFill>
                  <a:srgbClr val="003399"/>
                </a:solidFill>
              </a:rPr>
              <a:t>Interest Rates on Bonds of Different Maturities</a:t>
            </a:r>
          </a:p>
        </p:txBody>
      </p:sp>
    </p:spTree>
    <p:extLst>
      <p:ext uri="{BB962C8B-B14F-4D97-AF65-F5344CB8AC3E}">
        <p14:creationId xmlns:p14="http://schemas.microsoft.com/office/powerpoint/2010/main" val="2213260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6324</Words>
  <Application>Microsoft Macintosh PowerPoint</Application>
  <PresentationFormat>On-screen Show (4:3)</PresentationFormat>
  <Paragraphs>605</Paragraphs>
  <Slides>77</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Times New Roman</vt:lpstr>
      <vt:lpstr>Office Theme</vt:lpstr>
      <vt:lpstr>Lecture 18 Monetary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2011-01-19T08:19:55Z</dcterms:created>
  <dcterms:modified xsi:type="dcterms:W3CDTF">2024-11-26T00:46:34Z</dcterms:modified>
</cp:coreProperties>
</file>