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notesMasterIdLst>
    <p:notesMasterId r:id="rId47"/>
  </p:notesMasterIdLst>
  <p:handoutMasterIdLst>
    <p:handoutMasterId r:id="rId48"/>
  </p:handoutMasterIdLst>
  <p:sldIdLst>
    <p:sldId id="778" r:id="rId2"/>
    <p:sldId id="1332" r:id="rId3"/>
    <p:sldId id="1375" r:id="rId4"/>
    <p:sldId id="1342" r:id="rId5"/>
    <p:sldId id="1505" r:id="rId6"/>
    <p:sldId id="1504" r:id="rId7"/>
    <p:sldId id="1495" r:id="rId8"/>
    <p:sldId id="1463" r:id="rId9"/>
    <p:sldId id="1338" r:id="rId10"/>
    <p:sldId id="1485" r:id="rId11"/>
    <p:sldId id="1479" r:id="rId12"/>
    <p:sldId id="1482" r:id="rId13"/>
    <p:sldId id="1483" r:id="rId14"/>
    <p:sldId id="1486" r:id="rId15"/>
    <p:sldId id="1484" r:id="rId16"/>
    <p:sldId id="1590" r:id="rId17"/>
    <p:sldId id="1487" r:id="rId18"/>
    <p:sldId id="1503" r:id="rId19"/>
    <p:sldId id="1473" r:id="rId20"/>
    <p:sldId id="1394" r:id="rId21"/>
    <p:sldId id="1492" r:id="rId22"/>
    <p:sldId id="1336" r:id="rId23"/>
    <p:sldId id="1491" r:id="rId24"/>
    <p:sldId id="1373" r:id="rId25"/>
    <p:sldId id="1488" r:id="rId26"/>
    <p:sldId id="1341" r:id="rId27"/>
    <p:sldId id="1257" r:id="rId28"/>
    <p:sldId id="1594" r:id="rId29"/>
    <p:sldId id="1593" r:id="rId30"/>
    <p:sldId id="1501" r:id="rId31"/>
    <p:sldId id="1424" r:id="rId32"/>
    <p:sldId id="1497" r:id="rId33"/>
    <p:sldId id="1496" r:id="rId34"/>
    <p:sldId id="1489" r:id="rId35"/>
    <p:sldId id="1475" r:id="rId36"/>
    <p:sldId id="1500" r:id="rId37"/>
    <p:sldId id="1591" r:id="rId38"/>
    <p:sldId id="1490" r:id="rId39"/>
    <p:sldId id="1422" r:id="rId40"/>
    <p:sldId id="1494" r:id="rId41"/>
    <p:sldId id="1493" r:id="rId42"/>
    <p:sldId id="1499" r:id="rId43"/>
    <p:sldId id="1592" r:id="rId44"/>
    <p:sldId id="1595" r:id="rId45"/>
    <p:sldId id="1304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63D"/>
    <a:srgbClr val="CC0000"/>
    <a:srgbClr val="660066"/>
    <a:srgbClr val="CC3300"/>
    <a:srgbClr val="FF0066"/>
    <a:srgbClr val="1F497D"/>
    <a:srgbClr val="0000CC"/>
    <a:srgbClr val="C7050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>
              <a:defRPr sz="1200"/>
            </a:lvl1pPr>
          </a:lstStyle>
          <a:p>
            <a:fld id="{E5A66F56-A5C5-4E5C-98EA-3FFA400B1030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>
              <a:defRPr sz="1200"/>
            </a:lvl1pPr>
          </a:lstStyle>
          <a:p>
            <a:fld id="{9B30214C-2DF2-4DBB-A967-E418902A82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/>
          <a:lstStyle>
            <a:lvl1pPr algn="r">
              <a:defRPr sz="1200"/>
            </a:lvl1pPr>
          </a:lstStyle>
          <a:p>
            <a:fld id="{9C68A976-CB51-4B99-8C3F-8CD9B0C35D47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1" tIns="46575" rIns="93151" bIns="465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1" tIns="46575" rIns="93151" bIns="46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51" tIns="46575" rIns="93151" bIns="46575" rtlCol="0" anchor="b"/>
          <a:lstStyle>
            <a:lvl1pPr algn="r">
              <a:defRPr sz="1200"/>
            </a:lvl1pPr>
          </a:lstStyle>
          <a:p>
            <a:fld id="{D3291083-C2A9-40DF-A677-C5772AEAF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32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85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8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16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1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6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3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19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3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53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68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44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4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23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1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12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9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4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8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2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1083-C2A9-40DF-A677-C5772AEAFE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1625-AA3B-46DA-BA66-9D7F7C02BD33}" type="datetimeFigureOut">
              <a:rPr lang="en-US" smtClean="0"/>
              <a:pPr/>
              <a:t>9/28/24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058D-C55E-4EC3-9ACB-26470E640C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.uchicago.edu/doi/full/10.1086/669706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urnals.uchicago.edu/doi/full/10.1086/669706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D._Rockefeller" TargetMode="External"/><Relationship Id="rId2" Type="http://schemas.openxmlformats.org/officeDocument/2006/relationships/hyperlink" Target="https://en.wikipedia.org/wiki/Robber_baron_(industrialist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ml.berkeley.edu/~saez/PSZ2021JOEI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c.gov/about-ftc/commissioners-staff/lina-m-kha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-econ.org/the-economy/book/text/0-3-content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905003"/>
            <a:ext cx="7863840" cy="1523999"/>
          </a:xfrm>
        </p:spPr>
        <p:txBody>
          <a:bodyPr>
            <a:normAutofit/>
          </a:bodyPr>
          <a:lstStyle/>
          <a:p>
            <a:r>
              <a:rPr lang="en-US" sz="4000" cap="small" dirty="0">
                <a:solidFill>
                  <a:srgbClr val="003399"/>
                </a:solidFill>
              </a:rPr>
              <a:t>Lecture 8</a:t>
            </a:r>
            <a:br>
              <a:rPr lang="en-US" sz="4000" dirty="0"/>
            </a:br>
            <a:r>
              <a:rPr lang="en-US" sz="3400" dirty="0"/>
              <a:t>Monopoly and Market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4114800"/>
            <a:ext cx="1282763" cy="12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0080" y="411480"/>
            <a:ext cx="786384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Economics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                                                                                               Emmanuel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Saez</a:t>
            </a: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Fall</a:t>
            </a:r>
            <a:r>
              <a:rPr lang="en-US" baseline="0" dirty="0">
                <a:latin typeface="+mj-lt"/>
                <a:ea typeface="+mj-ea"/>
                <a:cs typeface="+mj-cs"/>
              </a:rPr>
              <a:t> 2024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527544-6CFD-F88A-3E2C-9125B83DE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Monopoly Profit Maximization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Monopoly is the only producer of the good (e.g. Apple I-Phone)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Monopoly faces a demand curve D(P) that decreases with P (from consumers’ choices)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Monopoly has a curve of marginal cost of production MC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Monopoly chooses the price P that maximizes its profits: </a:t>
            </a:r>
            <a:r>
              <a:rPr lang="en-US" sz="2800" dirty="0">
                <a:solidFill>
                  <a:srgbClr val="C00000"/>
                </a:solidFill>
              </a:rPr>
              <a:t>Profits = P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×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Q - C(Q) with Q=D(P)</a:t>
            </a:r>
          </a:p>
        </p:txBody>
      </p:sp>
    </p:spTree>
    <p:extLst>
      <p:ext uri="{BB962C8B-B14F-4D97-AF65-F5344CB8AC3E}">
        <p14:creationId xmlns:p14="http://schemas.microsoft.com/office/powerpoint/2010/main" val="27666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88539" y="3283675"/>
            <a:ext cx="1983151" cy="1485903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973618"/>
              <a:gd name="connsiteY0" fmla="*/ 2032442 h 2032442"/>
              <a:gd name="connsiteX1" fmla="*/ 11496 w 1973618"/>
              <a:gd name="connsiteY1" fmla="*/ 0 h 2032442"/>
              <a:gd name="connsiteX2" fmla="*/ 1973618 w 1973618"/>
              <a:gd name="connsiteY2" fmla="*/ 546539 h 2032442"/>
              <a:gd name="connsiteX3" fmla="*/ 1299970 w 1973618"/>
              <a:gd name="connsiteY3" fmla="*/ 1076000 h 2032442"/>
              <a:gd name="connsiteX4" fmla="*/ 0 w 1973618"/>
              <a:gd name="connsiteY4" fmla="*/ 2032442 h 2032442"/>
              <a:gd name="connsiteX0" fmla="*/ 0 w 1973618"/>
              <a:gd name="connsiteY0" fmla="*/ 1485903 h 1485903"/>
              <a:gd name="connsiteX1" fmla="*/ 985 w 1973618"/>
              <a:gd name="connsiteY1" fmla="*/ 21019 h 1485903"/>
              <a:gd name="connsiteX2" fmla="*/ 1973618 w 1973618"/>
              <a:gd name="connsiteY2" fmla="*/ 0 h 1485903"/>
              <a:gd name="connsiteX3" fmla="*/ 1299970 w 1973618"/>
              <a:gd name="connsiteY3" fmla="*/ 529461 h 1485903"/>
              <a:gd name="connsiteX4" fmla="*/ 0 w 1973618"/>
              <a:gd name="connsiteY4" fmla="*/ 1485903 h 1485903"/>
              <a:gd name="connsiteX0" fmla="*/ 9533 w 1983151"/>
              <a:gd name="connsiteY0" fmla="*/ 1485903 h 1485903"/>
              <a:gd name="connsiteX1" fmla="*/ 7 w 1983151"/>
              <a:gd name="connsiteY1" fmla="*/ 10509 h 1485903"/>
              <a:gd name="connsiteX2" fmla="*/ 1983151 w 1983151"/>
              <a:gd name="connsiteY2" fmla="*/ 0 h 1485903"/>
              <a:gd name="connsiteX3" fmla="*/ 1309503 w 1983151"/>
              <a:gd name="connsiteY3" fmla="*/ 529461 h 1485903"/>
              <a:gd name="connsiteX4" fmla="*/ 9533 w 1983151"/>
              <a:gd name="connsiteY4" fmla="*/ 1485903 h 148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151" h="1485903">
                <a:moveTo>
                  <a:pt x="9533" y="1485903"/>
                </a:moveTo>
                <a:cubicBezTo>
                  <a:pt x="9861" y="997608"/>
                  <a:pt x="-321" y="498804"/>
                  <a:pt x="7" y="10509"/>
                </a:cubicBezTo>
                <a:lnTo>
                  <a:pt x="1983151" y="0"/>
                </a:lnTo>
                <a:lnTo>
                  <a:pt x="1309503" y="529461"/>
                </a:lnTo>
                <a:lnTo>
                  <a:pt x="9533" y="14859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            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Profit Maximization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5506557"/>
            <a:ext cx="584104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30000" dirty="0">
                <a:solidFill>
                  <a:srgbClr val="003399"/>
                </a:solidFill>
              </a:rPr>
              <a:t>*</a:t>
            </a:r>
            <a:endParaRPr lang="en-US" sz="2800" baseline="-25000" dirty="0">
              <a:solidFill>
                <a:srgbClr val="00339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" idx="2"/>
          </p:cNvCxnSpPr>
          <p:nvPr/>
        </p:nvCxnSpPr>
        <p:spPr>
          <a:xfrm flipH="1">
            <a:off x="2598073" y="3283675"/>
            <a:ext cx="1973617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9900" y="3129982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30000" dirty="0">
                <a:solidFill>
                  <a:srgbClr val="003399"/>
                </a:solidFill>
              </a:rPr>
              <a:t>*</a:t>
            </a:r>
            <a:endParaRPr lang="en-US" sz="2800" baseline="-25000" dirty="0">
              <a:solidFill>
                <a:srgbClr val="0033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603331" y="3352800"/>
            <a:ext cx="0" cy="2085611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5D7995-B257-D75C-683B-425FD15C00BB}"/>
              </a:ext>
            </a:extLst>
          </p:cNvPr>
          <p:cNvSpPr txBox="1"/>
          <p:nvPr/>
        </p:nvSpPr>
        <p:spPr>
          <a:xfrm>
            <a:off x="1243555" y="6000384"/>
            <a:ext cx="6918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P*,Q* is the competitive efficient equilibrium but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monopolist can choose any point along demand curve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BC664-1DD3-D18B-220D-2551DCE4B04C}"/>
              </a:ext>
            </a:extLst>
          </p:cNvPr>
          <p:cNvSpPr txBox="1"/>
          <p:nvPr/>
        </p:nvSpPr>
        <p:spPr>
          <a:xfrm>
            <a:off x="2526093" y="2372610"/>
            <a:ext cx="1143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</a:t>
            </a:r>
          </a:p>
          <a:p>
            <a:r>
              <a:rPr lang="en-US" dirty="0"/>
              <a:t>Surplus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88549" y="3052446"/>
            <a:ext cx="1751914" cy="1717132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914" h="1717132">
                <a:moveTo>
                  <a:pt x="9524" y="1717132"/>
                </a:moveTo>
                <a:cubicBezTo>
                  <a:pt x="6349" y="1176286"/>
                  <a:pt x="3175" y="540846"/>
                  <a:pt x="0" y="0"/>
                </a:cubicBezTo>
                <a:lnTo>
                  <a:pt x="1751914" y="1"/>
                </a:lnTo>
                <a:cubicBezTo>
                  <a:pt x="1751585" y="113426"/>
                  <a:pt x="1751257" y="310934"/>
                  <a:pt x="1750928" y="424359"/>
                </a:cubicBezTo>
                <a:lnTo>
                  <a:pt x="9524" y="171713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Profit Maximization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4152" y="5452245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603222" y="3324193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595136" y="3048000"/>
            <a:ext cx="1745327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4544" y="2816656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343400" y="3048000"/>
            <a:ext cx="0" cy="2390411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1243555" y="6000384"/>
            <a:ext cx="640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Increasing P above P* increases monopoly’s profit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84FFDD-E309-3A23-CAD4-9A1CDD17B60E}"/>
              </a:ext>
            </a:extLst>
          </p:cNvPr>
          <p:cNvCxnSpPr>
            <a:cxnSpLocks/>
          </p:cNvCxnSpPr>
          <p:nvPr/>
        </p:nvCxnSpPr>
        <p:spPr>
          <a:xfrm flipH="1">
            <a:off x="2576019" y="3311055"/>
            <a:ext cx="19959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26093" y="2372610"/>
            <a:ext cx="1143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</a:t>
            </a:r>
          </a:p>
          <a:p>
            <a:r>
              <a:rPr lang="en-US" dirty="0"/>
              <a:t>Surplus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63EC7-192C-D1A0-F28F-8E7CE89D7ECF}"/>
              </a:ext>
            </a:extLst>
          </p:cNvPr>
          <p:cNvSpPr txBox="1"/>
          <p:nvPr/>
        </p:nvSpPr>
        <p:spPr>
          <a:xfrm>
            <a:off x="2144470" y="3213266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30000" dirty="0">
                <a:solidFill>
                  <a:srgbClr val="003399"/>
                </a:solidFill>
              </a:rPr>
              <a:t>*</a:t>
            </a:r>
            <a:endParaRPr lang="en-US" sz="2800" baseline="-25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9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2674074"/>
            <a:ext cx="1291262" cy="2095503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262" h="2095503">
                <a:moveTo>
                  <a:pt x="817" y="2095503"/>
                </a:moveTo>
                <a:cubicBezTo>
                  <a:pt x="-2358" y="1554657"/>
                  <a:pt x="4978" y="551355"/>
                  <a:pt x="1803" y="10509"/>
                </a:cubicBezTo>
                <a:lnTo>
                  <a:pt x="1291262" y="0"/>
                </a:lnTo>
                <a:cubicBezTo>
                  <a:pt x="1290933" y="113425"/>
                  <a:pt x="1280095" y="1025636"/>
                  <a:pt x="1279766" y="1139061"/>
                </a:cubicBezTo>
                <a:lnTo>
                  <a:pt x="817" y="20955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Profit Maximization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359" y="5463468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603222" y="3324193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576019" y="2677510"/>
            <a:ext cx="13101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8177" y="2490049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886200" y="2667000"/>
            <a:ext cx="0" cy="2734248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1243555" y="6000384"/>
            <a:ext cx="640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Increasing P above P* increases monopoly’s profit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until red area is maximized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84FFDD-E309-3A23-CAD4-9A1CDD17B60E}"/>
              </a:ext>
            </a:extLst>
          </p:cNvPr>
          <p:cNvCxnSpPr>
            <a:cxnSpLocks/>
          </p:cNvCxnSpPr>
          <p:nvPr/>
        </p:nvCxnSpPr>
        <p:spPr>
          <a:xfrm flipH="1">
            <a:off x="2576019" y="3311055"/>
            <a:ext cx="19959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166604"/>
            <a:ext cx="930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E7FA9-7992-C8DE-A106-6A56CD504B86}"/>
              </a:ext>
            </a:extLst>
          </p:cNvPr>
          <p:cNvSpPr txBox="1"/>
          <p:nvPr/>
        </p:nvSpPr>
        <p:spPr>
          <a:xfrm>
            <a:off x="2060074" y="3133599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30000" dirty="0">
                <a:solidFill>
                  <a:srgbClr val="003399"/>
                </a:solidFill>
              </a:rPr>
              <a:t>*</a:t>
            </a:r>
            <a:endParaRPr lang="en-US" sz="2800" baseline="-25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5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1">
            <a:extLst>
              <a:ext uri="{FF2B5EF4-FFF2-40B4-BE49-F238E27FC236}">
                <a16:creationId xmlns:a16="http://schemas.microsoft.com/office/drawing/2014/main" id="{E277924D-B8E7-B29E-2966-C52C69742237}"/>
              </a:ext>
            </a:extLst>
          </p:cNvPr>
          <p:cNvSpPr/>
          <p:nvPr/>
        </p:nvSpPr>
        <p:spPr>
          <a:xfrm>
            <a:off x="2593467" y="2540851"/>
            <a:ext cx="1165138" cy="2221627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  <a:gd name="connsiteX0" fmla="*/ 817 w 1291262"/>
              <a:gd name="connsiteY0" fmla="*/ 2211191 h 2211191"/>
              <a:gd name="connsiteX1" fmla="*/ 1803 w 1291262"/>
              <a:gd name="connsiteY1" fmla="*/ 73 h 2211191"/>
              <a:gd name="connsiteX2" fmla="*/ 1291262 w 1291262"/>
              <a:gd name="connsiteY2" fmla="*/ 115688 h 2211191"/>
              <a:gd name="connsiteX3" fmla="*/ 1279766 w 1291262"/>
              <a:gd name="connsiteY3" fmla="*/ 1254749 h 2211191"/>
              <a:gd name="connsiteX4" fmla="*/ 817 w 1291262"/>
              <a:gd name="connsiteY4" fmla="*/ 2211191 h 2211191"/>
              <a:gd name="connsiteX0" fmla="*/ 817 w 1279766"/>
              <a:gd name="connsiteY0" fmla="*/ 2221627 h 2221627"/>
              <a:gd name="connsiteX1" fmla="*/ 1803 w 1279766"/>
              <a:gd name="connsiteY1" fmla="*/ 10509 h 2221627"/>
              <a:gd name="connsiteX2" fmla="*/ 1165138 w 1279766"/>
              <a:gd name="connsiteY2" fmla="*/ 0 h 2221627"/>
              <a:gd name="connsiteX3" fmla="*/ 1279766 w 1279766"/>
              <a:gd name="connsiteY3" fmla="*/ 1265185 h 2221627"/>
              <a:gd name="connsiteX4" fmla="*/ 817 w 1279766"/>
              <a:gd name="connsiteY4" fmla="*/ 2221627 h 2221627"/>
              <a:gd name="connsiteX0" fmla="*/ 817 w 1165138"/>
              <a:gd name="connsiteY0" fmla="*/ 2221627 h 2221627"/>
              <a:gd name="connsiteX1" fmla="*/ 1803 w 1165138"/>
              <a:gd name="connsiteY1" fmla="*/ 10509 h 2221627"/>
              <a:gd name="connsiteX2" fmla="*/ 1165138 w 1165138"/>
              <a:gd name="connsiteY2" fmla="*/ 0 h 2221627"/>
              <a:gd name="connsiteX3" fmla="*/ 1153641 w 1165138"/>
              <a:gd name="connsiteY3" fmla="*/ 1359778 h 2221627"/>
              <a:gd name="connsiteX4" fmla="*/ 817 w 1165138"/>
              <a:gd name="connsiteY4" fmla="*/ 2221627 h 222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38" h="2221627">
                <a:moveTo>
                  <a:pt x="817" y="2221627"/>
                </a:moveTo>
                <a:cubicBezTo>
                  <a:pt x="-2358" y="1680781"/>
                  <a:pt x="4978" y="551355"/>
                  <a:pt x="1803" y="10509"/>
                </a:cubicBezTo>
                <a:lnTo>
                  <a:pt x="1165138" y="0"/>
                </a:lnTo>
                <a:cubicBezTo>
                  <a:pt x="1164809" y="113425"/>
                  <a:pt x="1153970" y="1246353"/>
                  <a:pt x="1153641" y="1359778"/>
                </a:cubicBezTo>
                <a:lnTo>
                  <a:pt x="817" y="222162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2674074"/>
            <a:ext cx="1291262" cy="2095503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262" h="2095503">
                <a:moveTo>
                  <a:pt x="817" y="2095503"/>
                </a:moveTo>
                <a:cubicBezTo>
                  <a:pt x="-2358" y="1554657"/>
                  <a:pt x="4978" y="551355"/>
                  <a:pt x="1803" y="10509"/>
                </a:cubicBezTo>
                <a:lnTo>
                  <a:pt x="1291262" y="0"/>
                </a:lnTo>
                <a:cubicBezTo>
                  <a:pt x="1290933" y="113425"/>
                  <a:pt x="1280095" y="1025636"/>
                  <a:pt x="1279766" y="1139061"/>
                </a:cubicBezTo>
                <a:lnTo>
                  <a:pt x="817" y="20955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Profit Maximization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6359" y="5463468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603222" y="3324193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576019" y="2677510"/>
            <a:ext cx="13101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8177" y="2490049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886200" y="2667000"/>
            <a:ext cx="0" cy="2734248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1243555" y="6000384"/>
            <a:ext cx="640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Increasing P above P* increases monopoly’s profit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until red area is maximized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84FFDD-E309-3A23-CAD4-9A1CDD17B60E}"/>
              </a:ext>
            </a:extLst>
          </p:cNvPr>
          <p:cNvCxnSpPr>
            <a:cxnSpLocks/>
          </p:cNvCxnSpPr>
          <p:nvPr/>
        </p:nvCxnSpPr>
        <p:spPr>
          <a:xfrm flipH="1">
            <a:off x="2576019" y="3311055"/>
            <a:ext cx="19959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061548"/>
            <a:ext cx="930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8B8971-1A7A-E0C7-EE8D-7EBD34F90957}"/>
              </a:ext>
            </a:extLst>
          </p:cNvPr>
          <p:cNvCxnSpPr>
            <a:cxnSpLocks/>
          </p:cNvCxnSpPr>
          <p:nvPr/>
        </p:nvCxnSpPr>
        <p:spPr>
          <a:xfrm>
            <a:off x="3756359" y="2530298"/>
            <a:ext cx="0" cy="293317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6B375E-22A3-E82E-BBD7-F5DD3D32B70F}"/>
              </a:ext>
            </a:extLst>
          </p:cNvPr>
          <p:cNvCxnSpPr>
            <a:cxnSpLocks/>
          </p:cNvCxnSpPr>
          <p:nvPr/>
        </p:nvCxnSpPr>
        <p:spPr>
          <a:xfrm flipH="1">
            <a:off x="2591185" y="2532925"/>
            <a:ext cx="1165174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FF12C-61E5-5222-C376-F2D968A11667}"/>
              </a:ext>
            </a:extLst>
          </p:cNvPr>
          <p:cNvSpPr txBox="1"/>
          <p:nvPr/>
        </p:nvSpPr>
        <p:spPr>
          <a:xfrm>
            <a:off x="2048177" y="3112473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30000" dirty="0">
                <a:solidFill>
                  <a:srgbClr val="003399"/>
                </a:solidFill>
              </a:rPr>
              <a:t>*</a:t>
            </a:r>
            <a:endParaRPr lang="en-US" sz="2800" baseline="-25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4570F21-725A-4890-7003-84E099676719}"/>
              </a:ext>
            </a:extLst>
          </p:cNvPr>
          <p:cNvSpPr/>
          <p:nvPr/>
        </p:nvSpPr>
        <p:spPr>
          <a:xfrm>
            <a:off x="3906912" y="2724355"/>
            <a:ext cx="665089" cy="1069724"/>
          </a:xfrm>
          <a:custGeom>
            <a:avLst/>
            <a:gdLst>
              <a:gd name="connsiteX0" fmla="*/ 0 w 654579"/>
              <a:gd name="connsiteY0" fmla="*/ 491655 h 491655"/>
              <a:gd name="connsiteX1" fmla="*/ 0 w 654579"/>
              <a:gd name="connsiteY1" fmla="*/ 0 h 491655"/>
              <a:gd name="connsiteX2" fmla="*/ 654579 w 654579"/>
              <a:gd name="connsiteY2" fmla="*/ 491655 h 491655"/>
              <a:gd name="connsiteX3" fmla="*/ 0 w 654579"/>
              <a:gd name="connsiteY3" fmla="*/ 491655 h 491655"/>
              <a:gd name="connsiteX0" fmla="*/ 10510 w 665089"/>
              <a:gd name="connsiteY0" fmla="*/ 575738 h 575738"/>
              <a:gd name="connsiteX1" fmla="*/ 0 w 665089"/>
              <a:gd name="connsiteY1" fmla="*/ 0 h 575738"/>
              <a:gd name="connsiteX2" fmla="*/ 665089 w 665089"/>
              <a:gd name="connsiteY2" fmla="*/ 575738 h 575738"/>
              <a:gd name="connsiteX3" fmla="*/ 10510 w 665089"/>
              <a:gd name="connsiteY3" fmla="*/ 575738 h 575738"/>
              <a:gd name="connsiteX0" fmla="*/ 0 w 665089"/>
              <a:gd name="connsiteY0" fmla="*/ 1069724 h 1069724"/>
              <a:gd name="connsiteX1" fmla="*/ 0 w 665089"/>
              <a:gd name="connsiteY1" fmla="*/ 0 h 1069724"/>
              <a:gd name="connsiteX2" fmla="*/ 665089 w 665089"/>
              <a:gd name="connsiteY2" fmla="*/ 575738 h 1069724"/>
              <a:gd name="connsiteX3" fmla="*/ 0 w 665089"/>
              <a:gd name="connsiteY3" fmla="*/ 1069724 h 10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89" h="1069724">
                <a:moveTo>
                  <a:pt x="0" y="1069724"/>
                </a:moveTo>
                <a:lnTo>
                  <a:pt x="0" y="0"/>
                </a:lnTo>
                <a:lnTo>
                  <a:pt x="665089" y="575738"/>
                </a:lnTo>
                <a:lnTo>
                  <a:pt x="0" y="1069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2674074"/>
            <a:ext cx="1291262" cy="2095503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262" h="2095503">
                <a:moveTo>
                  <a:pt x="817" y="2095503"/>
                </a:moveTo>
                <a:cubicBezTo>
                  <a:pt x="-2358" y="1554657"/>
                  <a:pt x="4978" y="551355"/>
                  <a:pt x="1803" y="10509"/>
                </a:cubicBezTo>
                <a:lnTo>
                  <a:pt x="1291262" y="0"/>
                </a:lnTo>
                <a:cubicBezTo>
                  <a:pt x="1290933" y="113425"/>
                  <a:pt x="1280095" y="1025636"/>
                  <a:pt x="1279766" y="1139061"/>
                </a:cubicBezTo>
                <a:lnTo>
                  <a:pt x="817" y="20955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Profit Maximization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0418" y="5487196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576019" y="2677510"/>
            <a:ext cx="13101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8177" y="2490049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886200" y="2667000"/>
            <a:ext cx="0" cy="2734248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1163657" y="6000384"/>
            <a:ext cx="863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Monopoly squeezes consumer surplus (inequitable) and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creates deadweight loss (inefficient)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166604"/>
            <a:ext cx="930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CC5C7-B5A8-E337-8B59-5511242A661A}"/>
              </a:ext>
            </a:extLst>
          </p:cNvPr>
          <p:cNvSpPr txBox="1"/>
          <p:nvPr/>
        </p:nvSpPr>
        <p:spPr>
          <a:xfrm>
            <a:off x="3659908" y="1888421"/>
            <a:ext cx="2226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Deadweight loss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5ADE7B-2A5E-7963-3152-F320EF85BDB7}"/>
              </a:ext>
            </a:extLst>
          </p:cNvPr>
          <p:cNvCxnSpPr>
            <a:cxnSpLocks/>
          </p:cNvCxnSpPr>
          <p:nvPr/>
        </p:nvCxnSpPr>
        <p:spPr>
          <a:xfrm flipH="1">
            <a:off x="4187567" y="2438400"/>
            <a:ext cx="232033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B68417-C8B5-D0CE-D2A5-0B9A91F30769}"/>
              </a:ext>
            </a:extLst>
          </p:cNvPr>
          <p:cNvCxnSpPr>
            <a:cxnSpLocks/>
          </p:cNvCxnSpPr>
          <p:nvPr/>
        </p:nvCxnSpPr>
        <p:spPr>
          <a:xfrm>
            <a:off x="4603222" y="3324193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E667FA-41B0-12D8-361F-53AC73500F29}"/>
              </a:ext>
            </a:extLst>
          </p:cNvPr>
          <p:cNvCxnSpPr>
            <a:cxnSpLocks/>
          </p:cNvCxnSpPr>
          <p:nvPr/>
        </p:nvCxnSpPr>
        <p:spPr>
          <a:xfrm flipH="1">
            <a:off x="2576019" y="3311055"/>
            <a:ext cx="19959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630BC6-72AF-DF49-83D9-D356CFB8CD2F}"/>
              </a:ext>
            </a:extLst>
          </p:cNvPr>
          <p:cNvSpPr txBox="1"/>
          <p:nvPr/>
        </p:nvSpPr>
        <p:spPr>
          <a:xfrm>
            <a:off x="2057941" y="3175940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30000" dirty="0">
                <a:solidFill>
                  <a:srgbClr val="003399"/>
                </a:solidFill>
              </a:rPr>
              <a:t>*</a:t>
            </a:r>
            <a:endParaRPr lang="en-US" sz="2800" baseline="-25000" dirty="0">
              <a:solidFill>
                <a:srgbClr val="0033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A510E5-2A4D-B9C7-762C-6938DD96B449}"/>
              </a:ext>
            </a:extLst>
          </p:cNvPr>
          <p:cNvSpPr txBox="1"/>
          <p:nvPr/>
        </p:nvSpPr>
        <p:spPr>
          <a:xfrm>
            <a:off x="3702261" y="242205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63D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82242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28600"/>
            <a:ext cx="8153400" cy="63246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Quiz:</a:t>
            </a:r>
          </a:p>
          <a:p>
            <a:pPr marL="0" lvl="1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dirty="0"/>
              <a:t>Question: Why is monopoly bad relative to perfect competition?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A. Because it reduces quantity produced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B. Because it creates deadweight loss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C. Because it increases profits at the expense of consumers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D. Because of all A, B, C.</a:t>
            </a:r>
          </a:p>
        </p:txBody>
      </p:sp>
    </p:spTree>
    <p:extLst>
      <p:ext uri="{BB962C8B-B14F-4D97-AF65-F5344CB8AC3E}">
        <p14:creationId xmlns:p14="http://schemas.microsoft.com/office/powerpoint/2010/main" val="83532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4570F21-725A-4890-7003-84E099676719}"/>
              </a:ext>
            </a:extLst>
          </p:cNvPr>
          <p:cNvSpPr/>
          <p:nvPr/>
        </p:nvSpPr>
        <p:spPr>
          <a:xfrm>
            <a:off x="4101984" y="3248611"/>
            <a:ext cx="470017" cy="460124"/>
          </a:xfrm>
          <a:custGeom>
            <a:avLst/>
            <a:gdLst>
              <a:gd name="connsiteX0" fmla="*/ 0 w 654579"/>
              <a:gd name="connsiteY0" fmla="*/ 491655 h 491655"/>
              <a:gd name="connsiteX1" fmla="*/ 0 w 654579"/>
              <a:gd name="connsiteY1" fmla="*/ 0 h 491655"/>
              <a:gd name="connsiteX2" fmla="*/ 654579 w 654579"/>
              <a:gd name="connsiteY2" fmla="*/ 491655 h 491655"/>
              <a:gd name="connsiteX3" fmla="*/ 0 w 654579"/>
              <a:gd name="connsiteY3" fmla="*/ 491655 h 491655"/>
              <a:gd name="connsiteX0" fmla="*/ 10510 w 665089"/>
              <a:gd name="connsiteY0" fmla="*/ 575738 h 575738"/>
              <a:gd name="connsiteX1" fmla="*/ 0 w 665089"/>
              <a:gd name="connsiteY1" fmla="*/ 0 h 575738"/>
              <a:gd name="connsiteX2" fmla="*/ 665089 w 665089"/>
              <a:gd name="connsiteY2" fmla="*/ 575738 h 575738"/>
              <a:gd name="connsiteX3" fmla="*/ 10510 w 665089"/>
              <a:gd name="connsiteY3" fmla="*/ 575738 h 575738"/>
              <a:gd name="connsiteX0" fmla="*/ 0 w 665089"/>
              <a:gd name="connsiteY0" fmla="*/ 1069724 h 1069724"/>
              <a:gd name="connsiteX1" fmla="*/ 0 w 665089"/>
              <a:gd name="connsiteY1" fmla="*/ 0 h 1069724"/>
              <a:gd name="connsiteX2" fmla="*/ 665089 w 665089"/>
              <a:gd name="connsiteY2" fmla="*/ 575738 h 1069724"/>
              <a:gd name="connsiteX3" fmla="*/ 0 w 665089"/>
              <a:gd name="connsiteY3" fmla="*/ 1069724 h 1069724"/>
              <a:gd name="connsiteX0" fmla="*/ 0 w 665089"/>
              <a:gd name="connsiteY0" fmla="*/ 545468 h 545468"/>
              <a:gd name="connsiteX1" fmla="*/ 146304 w 665089"/>
              <a:gd name="connsiteY1" fmla="*/ 0 h 545468"/>
              <a:gd name="connsiteX2" fmla="*/ 665089 w 665089"/>
              <a:gd name="connsiteY2" fmla="*/ 51482 h 545468"/>
              <a:gd name="connsiteX3" fmla="*/ 0 w 665089"/>
              <a:gd name="connsiteY3" fmla="*/ 545468 h 545468"/>
              <a:gd name="connsiteX0" fmla="*/ 12192 w 518785"/>
              <a:gd name="connsiteY0" fmla="*/ 472316 h 472316"/>
              <a:gd name="connsiteX1" fmla="*/ 0 w 518785"/>
              <a:gd name="connsiteY1" fmla="*/ 0 h 472316"/>
              <a:gd name="connsiteX2" fmla="*/ 518785 w 518785"/>
              <a:gd name="connsiteY2" fmla="*/ 51482 h 472316"/>
              <a:gd name="connsiteX3" fmla="*/ 12192 w 518785"/>
              <a:gd name="connsiteY3" fmla="*/ 472316 h 472316"/>
              <a:gd name="connsiteX0" fmla="*/ 0 w 506593"/>
              <a:gd name="connsiteY0" fmla="*/ 472316 h 472316"/>
              <a:gd name="connsiteX1" fmla="*/ 36576 w 506593"/>
              <a:gd name="connsiteY1" fmla="*/ 0 h 472316"/>
              <a:gd name="connsiteX2" fmla="*/ 506593 w 506593"/>
              <a:gd name="connsiteY2" fmla="*/ 51482 h 472316"/>
              <a:gd name="connsiteX3" fmla="*/ 0 w 506593"/>
              <a:gd name="connsiteY3" fmla="*/ 472316 h 472316"/>
              <a:gd name="connsiteX0" fmla="*/ 12192 w 470017"/>
              <a:gd name="connsiteY0" fmla="*/ 460124 h 460124"/>
              <a:gd name="connsiteX1" fmla="*/ 0 w 470017"/>
              <a:gd name="connsiteY1" fmla="*/ 0 h 460124"/>
              <a:gd name="connsiteX2" fmla="*/ 470017 w 470017"/>
              <a:gd name="connsiteY2" fmla="*/ 51482 h 460124"/>
              <a:gd name="connsiteX3" fmla="*/ 12192 w 470017"/>
              <a:gd name="connsiteY3" fmla="*/ 460124 h 4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017" h="460124">
                <a:moveTo>
                  <a:pt x="12192" y="460124"/>
                </a:moveTo>
                <a:lnTo>
                  <a:pt x="0" y="0"/>
                </a:lnTo>
                <a:lnTo>
                  <a:pt x="470017" y="51482"/>
                </a:lnTo>
                <a:lnTo>
                  <a:pt x="12192" y="4601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3257609"/>
            <a:ext cx="1500928" cy="1511970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522573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  <a:gd name="connsiteX0" fmla="*/ 817 w 1327838"/>
              <a:gd name="connsiteY0" fmla="*/ 1572930 h 1572930"/>
              <a:gd name="connsiteX1" fmla="*/ 1803 w 1327838"/>
              <a:gd name="connsiteY1" fmla="*/ 0 h 1572930"/>
              <a:gd name="connsiteX2" fmla="*/ 1327838 w 1327838"/>
              <a:gd name="connsiteY2" fmla="*/ 1683 h 1572930"/>
              <a:gd name="connsiteX3" fmla="*/ 1279766 w 1327838"/>
              <a:gd name="connsiteY3" fmla="*/ 616488 h 1572930"/>
              <a:gd name="connsiteX4" fmla="*/ 817 w 1327838"/>
              <a:gd name="connsiteY4" fmla="*/ 1572930 h 1572930"/>
              <a:gd name="connsiteX0" fmla="*/ 817 w 1327838"/>
              <a:gd name="connsiteY0" fmla="*/ 1571247 h 1571247"/>
              <a:gd name="connsiteX1" fmla="*/ 1803 w 1327838"/>
              <a:gd name="connsiteY1" fmla="*/ 10509 h 1571247"/>
              <a:gd name="connsiteX2" fmla="*/ 1327838 w 1327838"/>
              <a:gd name="connsiteY2" fmla="*/ 0 h 1571247"/>
              <a:gd name="connsiteX3" fmla="*/ 1279766 w 1327838"/>
              <a:gd name="connsiteY3" fmla="*/ 614805 h 1571247"/>
              <a:gd name="connsiteX4" fmla="*/ 817 w 1327838"/>
              <a:gd name="connsiteY4" fmla="*/ 1571247 h 1571247"/>
              <a:gd name="connsiteX0" fmla="*/ 817 w 1498526"/>
              <a:gd name="connsiteY0" fmla="*/ 1560738 h 1560738"/>
              <a:gd name="connsiteX1" fmla="*/ 1803 w 1498526"/>
              <a:gd name="connsiteY1" fmla="*/ 0 h 1560738"/>
              <a:gd name="connsiteX2" fmla="*/ 1498526 w 1498526"/>
              <a:gd name="connsiteY2" fmla="*/ 50451 h 1560738"/>
              <a:gd name="connsiteX3" fmla="*/ 1279766 w 1498526"/>
              <a:gd name="connsiteY3" fmla="*/ 604296 h 1560738"/>
              <a:gd name="connsiteX4" fmla="*/ 817 w 1498526"/>
              <a:gd name="connsiteY4" fmla="*/ 1560738 h 1560738"/>
              <a:gd name="connsiteX0" fmla="*/ 817 w 1511419"/>
              <a:gd name="connsiteY0" fmla="*/ 1560738 h 1560738"/>
              <a:gd name="connsiteX1" fmla="*/ 1803 w 1511419"/>
              <a:gd name="connsiteY1" fmla="*/ 0 h 1560738"/>
              <a:gd name="connsiteX2" fmla="*/ 1498526 w 1511419"/>
              <a:gd name="connsiteY2" fmla="*/ 50451 h 1560738"/>
              <a:gd name="connsiteX3" fmla="*/ 1511414 w 1511419"/>
              <a:gd name="connsiteY3" fmla="*/ 494568 h 1560738"/>
              <a:gd name="connsiteX4" fmla="*/ 817 w 1511419"/>
              <a:gd name="connsiteY4" fmla="*/ 1560738 h 1560738"/>
              <a:gd name="connsiteX0" fmla="*/ 817 w 1511419"/>
              <a:gd name="connsiteY0" fmla="*/ 1511970 h 1511970"/>
              <a:gd name="connsiteX1" fmla="*/ 1803 w 1511419"/>
              <a:gd name="connsiteY1" fmla="*/ 0 h 1511970"/>
              <a:gd name="connsiteX2" fmla="*/ 1498526 w 1511419"/>
              <a:gd name="connsiteY2" fmla="*/ 1683 h 1511970"/>
              <a:gd name="connsiteX3" fmla="*/ 1511414 w 1511419"/>
              <a:gd name="connsiteY3" fmla="*/ 445800 h 1511970"/>
              <a:gd name="connsiteX4" fmla="*/ 817 w 1511419"/>
              <a:gd name="connsiteY4" fmla="*/ 1511970 h 1511970"/>
              <a:gd name="connsiteX0" fmla="*/ 817 w 1498526"/>
              <a:gd name="connsiteY0" fmla="*/ 1511970 h 1511970"/>
              <a:gd name="connsiteX1" fmla="*/ 1803 w 1498526"/>
              <a:gd name="connsiteY1" fmla="*/ 0 h 1511970"/>
              <a:gd name="connsiteX2" fmla="*/ 1498526 w 1498526"/>
              <a:gd name="connsiteY2" fmla="*/ 1683 h 1511970"/>
              <a:gd name="connsiteX3" fmla="*/ 1490393 w 1498526"/>
              <a:gd name="connsiteY3" fmla="*/ 403759 h 1511970"/>
              <a:gd name="connsiteX4" fmla="*/ 817 w 1498526"/>
              <a:gd name="connsiteY4" fmla="*/ 1511970 h 1511970"/>
              <a:gd name="connsiteX0" fmla="*/ 817 w 1500928"/>
              <a:gd name="connsiteY0" fmla="*/ 1511970 h 1511970"/>
              <a:gd name="connsiteX1" fmla="*/ 1803 w 1500928"/>
              <a:gd name="connsiteY1" fmla="*/ 0 h 1511970"/>
              <a:gd name="connsiteX2" fmla="*/ 1498526 w 1500928"/>
              <a:gd name="connsiteY2" fmla="*/ 1683 h 1511970"/>
              <a:gd name="connsiteX3" fmla="*/ 1500904 w 1500928"/>
              <a:gd name="connsiteY3" fmla="*/ 414270 h 1511970"/>
              <a:gd name="connsiteX4" fmla="*/ 817 w 1500928"/>
              <a:gd name="connsiteY4" fmla="*/ 1511970 h 151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928" h="1511970">
                <a:moveTo>
                  <a:pt x="817" y="1511970"/>
                </a:moveTo>
                <a:cubicBezTo>
                  <a:pt x="-2358" y="971124"/>
                  <a:pt x="4978" y="540846"/>
                  <a:pt x="1803" y="0"/>
                </a:cubicBezTo>
                <a:lnTo>
                  <a:pt x="1498526" y="1683"/>
                </a:lnTo>
                <a:cubicBezTo>
                  <a:pt x="1498197" y="115108"/>
                  <a:pt x="1501233" y="300845"/>
                  <a:pt x="1500904" y="414270"/>
                </a:cubicBezTo>
                <a:cubicBezTo>
                  <a:pt x="997372" y="769660"/>
                  <a:pt x="504349" y="1156580"/>
                  <a:pt x="817" y="151197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Monopolist with elastic demand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8548" y="5494967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4867" y="3680751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591185" y="2966823"/>
            <a:ext cx="3689913" cy="614577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" idx="2"/>
          </p:cNvCxnSpPr>
          <p:nvPr/>
        </p:nvCxnSpPr>
        <p:spPr>
          <a:xfrm flipH="1" flipV="1">
            <a:off x="2576019" y="3248611"/>
            <a:ext cx="1519763" cy="10681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2652" y="3100552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111165" y="3248611"/>
            <a:ext cx="13120" cy="216244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538167" y="6000384"/>
            <a:ext cx="925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Monopoly distortion is small when demand is very elastic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When demand is perfectly elastic, we are back to competitive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166604"/>
            <a:ext cx="930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CC5C7-B5A8-E337-8B59-5511242A661A}"/>
              </a:ext>
            </a:extLst>
          </p:cNvPr>
          <p:cNvSpPr txBox="1"/>
          <p:nvPr/>
        </p:nvSpPr>
        <p:spPr>
          <a:xfrm>
            <a:off x="3659908" y="1888421"/>
            <a:ext cx="2226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Deadweight loss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5ADE7B-2A5E-7963-3152-F320EF85BDB7}"/>
              </a:ext>
            </a:extLst>
          </p:cNvPr>
          <p:cNvCxnSpPr>
            <a:cxnSpLocks/>
          </p:cNvCxnSpPr>
          <p:nvPr/>
        </p:nvCxnSpPr>
        <p:spPr>
          <a:xfrm flipH="1">
            <a:off x="4260619" y="2682610"/>
            <a:ext cx="232033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B68417-C8B5-D0CE-D2A5-0B9A91F30769}"/>
              </a:ext>
            </a:extLst>
          </p:cNvPr>
          <p:cNvCxnSpPr>
            <a:cxnSpLocks/>
          </p:cNvCxnSpPr>
          <p:nvPr/>
        </p:nvCxnSpPr>
        <p:spPr>
          <a:xfrm>
            <a:off x="4603222" y="3324193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E667FA-41B0-12D8-361F-53AC73500F29}"/>
              </a:ext>
            </a:extLst>
          </p:cNvPr>
          <p:cNvCxnSpPr>
            <a:cxnSpLocks/>
          </p:cNvCxnSpPr>
          <p:nvPr/>
        </p:nvCxnSpPr>
        <p:spPr>
          <a:xfrm flipH="1">
            <a:off x="2576019" y="3324193"/>
            <a:ext cx="19959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125D4E-91DD-8CA8-ABF6-596FABE130EF}"/>
              </a:ext>
            </a:extLst>
          </p:cNvPr>
          <p:cNvCxnSpPr>
            <a:cxnSpLocks/>
          </p:cNvCxnSpPr>
          <p:nvPr/>
        </p:nvCxnSpPr>
        <p:spPr>
          <a:xfrm flipH="1">
            <a:off x="2808417" y="2677820"/>
            <a:ext cx="153856" cy="451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D05C66-DB5B-CFB7-7368-BC54A15B3269}"/>
              </a:ext>
            </a:extLst>
          </p:cNvPr>
          <p:cNvSpPr txBox="1"/>
          <p:nvPr/>
        </p:nvSpPr>
        <p:spPr>
          <a:xfrm>
            <a:off x="3937432" y="296557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63D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19223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3331182"/>
            <a:ext cx="1939961" cy="1438397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522573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  <a:gd name="connsiteX0" fmla="*/ 817 w 1327838"/>
              <a:gd name="connsiteY0" fmla="*/ 1572930 h 1572930"/>
              <a:gd name="connsiteX1" fmla="*/ 1803 w 1327838"/>
              <a:gd name="connsiteY1" fmla="*/ 0 h 1572930"/>
              <a:gd name="connsiteX2" fmla="*/ 1327838 w 1327838"/>
              <a:gd name="connsiteY2" fmla="*/ 1683 h 1572930"/>
              <a:gd name="connsiteX3" fmla="*/ 1279766 w 1327838"/>
              <a:gd name="connsiteY3" fmla="*/ 616488 h 1572930"/>
              <a:gd name="connsiteX4" fmla="*/ 817 w 1327838"/>
              <a:gd name="connsiteY4" fmla="*/ 1572930 h 1572930"/>
              <a:gd name="connsiteX0" fmla="*/ 817 w 1327838"/>
              <a:gd name="connsiteY0" fmla="*/ 1571247 h 1571247"/>
              <a:gd name="connsiteX1" fmla="*/ 1803 w 1327838"/>
              <a:gd name="connsiteY1" fmla="*/ 10509 h 1571247"/>
              <a:gd name="connsiteX2" fmla="*/ 1327838 w 1327838"/>
              <a:gd name="connsiteY2" fmla="*/ 0 h 1571247"/>
              <a:gd name="connsiteX3" fmla="*/ 1279766 w 1327838"/>
              <a:gd name="connsiteY3" fmla="*/ 614805 h 1571247"/>
              <a:gd name="connsiteX4" fmla="*/ 817 w 1327838"/>
              <a:gd name="connsiteY4" fmla="*/ 1571247 h 1571247"/>
              <a:gd name="connsiteX0" fmla="*/ 817 w 1498526"/>
              <a:gd name="connsiteY0" fmla="*/ 1560738 h 1560738"/>
              <a:gd name="connsiteX1" fmla="*/ 1803 w 1498526"/>
              <a:gd name="connsiteY1" fmla="*/ 0 h 1560738"/>
              <a:gd name="connsiteX2" fmla="*/ 1498526 w 1498526"/>
              <a:gd name="connsiteY2" fmla="*/ 50451 h 1560738"/>
              <a:gd name="connsiteX3" fmla="*/ 1279766 w 1498526"/>
              <a:gd name="connsiteY3" fmla="*/ 604296 h 1560738"/>
              <a:gd name="connsiteX4" fmla="*/ 817 w 1498526"/>
              <a:gd name="connsiteY4" fmla="*/ 1560738 h 1560738"/>
              <a:gd name="connsiteX0" fmla="*/ 817 w 1511419"/>
              <a:gd name="connsiteY0" fmla="*/ 1560738 h 1560738"/>
              <a:gd name="connsiteX1" fmla="*/ 1803 w 1511419"/>
              <a:gd name="connsiteY1" fmla="*/ 0 h 1560738"/>
              <a:gd name="connsiteX2" fmla="*/ 1498526 w 1511419"/>
              <a:gd name="connsiteY2" fmla="*/ 50451 h 1560738"/>
              <a:gd name="connsiteX3" fmla="*/ 1511414 w 1511419"/>
              <a:gd name="connsiteY3" fmla="*/ 494568 h 1560738"/>
              <a:gd name="connsiteX4" fmla="*/ 817 w 1511419"/>
              <a:gd name="connsiteY4" fmla="*/ 1560738 h 1560738"/>
              <a:gd name="connsiteX0" fmla="*/ 817 w 1511419"/>
              <a:gd name="connsiteY0" fmla="*/ 1511970 h 1511970"/>
              <a:gd name="connsiteX1" fmla="*/ 1803 w 1511419"/>
              <a:gd name="connsiteY1" fmla="*/ 0 h 1511970"/>
              <a:gd name="connsiteX2" fmla="*/ 1498526 w 1511419"/>
              <a:gd name="connsiteY2" fmla="*/ 1683 h 1511970"/>
              <a:gd name="connsiteX3" fmla="*/ 1511414 w 1511419"/>
              <a:gd name="connsiteY3" fmla="*/ 445800 h 1511970"/>
              <a:gd name="connsiteX4" fmla="*/ 817 w 1511419"/>
              <a:gd name="connsiteY4" fmla="*/ 1511970 h 1511970"/>
              <a:gd name="connsiteX0" fmla="*/ 817 w 1511419"/>
              <a:gd name="connsiteY0" fmla="*/ 1510291 h 1510291"/>
              <a:gd name="connsiteX1" fmla="*/ 1803 w 1511419"/>
              <a:gd name="connsiteY1" fmla="*/ 71894 h 1510291"/>
              <a:gd name="connsiteX2" fmla="*/ 1498526 w 1511419"/>
              <a:gd name="connsiteY2" fmla="*/ 4 h 1510291"/>
              <a:gd name="connsiteX3" fmla="*/ 1511414 w 1511419"/>
              <a:gd name="connsiteY3" fmla="*/ 444121 h 1510291"/>
              <a:gd name="connsiteX4" fmla="*/ 817 w 1511419"/>
              <a:gd name="connsiteY4" fmla="*/ 1510291 h 1510291"/>
              <a:gd name="connsiteX0" fmla="*/ 817 w 1939961"/>
              <a:gd name="connsiteY0" fmla="*/ 1438397 h 1438397"/>
              <a:gd name="connsiteX1" fmla="*/ 1803 w 1939961"/>
              <a:gd name="connsiteY1" fmla="*/ 0 h 1438397"/>
              <a:gd name="connsiteX2" fmla="*/ 1939961 w 1939961"/>
              <a:gd name="connsiteY2" fmla="*/ 1682 h 1438397"/>
              <a:gd name="connsiteX3" fmla="*/ 1511414 w 1939961"/>
              <a:gd name="connsiteY3" fmla="*/ 372227 h 1438397"/>
              <a:gd name="connsiteX4" fmla="*/ 817 w 1939961"/>
              <a:gd name="connsiteY4" fmla="*/ 1438397 h 143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961" h="1438397">
                <a:moveTo>
                  <a:pt x="817" y="1438397"/>
                </a:moveTo>
                <a:cubicBezTo>
                  <a:pt x="-2358" y="897551"/>
                  <a:pt x="4978" y="540846"/>
                  <a:pt x="1803" y="0"/>
                </a:cubicBezTo>
                <a:lnTo>
                  <a:pt x="1939961" y="1682"/>
                </a:lnTo>
                <a:cubicBezTo>
                  <a:pt x="1939632" y="115107"/>
                  <a:pt x="1511743" y="258802"/>
                  <a:pt x="1511414" y="372227"/>
                </a:cubicBezTo>
                <a:lnTo>
                  <a:pt x="817" y="143839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101251"/>
            <a:ext cx="812292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With infinitely elastic demand:</a:t>
            </a:r>
          </a:p>
          <a:p>
            <a:pPr algn="ctr"/>
            <a:r>
              <a:rPr lang="en-US" sz="3200" dirty="0">
                <a:solidFill>
                  <a:srgbClr val="003399"/>
                </a:solidFill>
              </a:rPr>
              <a:t>Monopoly is equivalent to perfect competition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8548" y="5494967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8846" y="3422173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>
            <a:cxnSpLocks/>
            <a:stCxn id="18" idx="3"/>
          </p:cNvCxnSpPr>
          <p:nvPr/>
        </p:nvCxnSpPr>
        <p:spPr>
          <a:xfrm>
            <a:off x="2563720" y="3323370"/>
            <a:ext cx="3717378" cy="7812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2652" y="3100552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538167" y="6000384"/>
            <a:ext cx="925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Monopoly distortion is small when demand is very elastic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When demand is perfectly elastic, we are back to competitive model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166604"/>
            <a:ext cx="1180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 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CC5C7-B5A8-E337-8B59-5511242A661A}"/>
              </a:ext>
            </a:extLst>
          </p:cNvPr>
          <p:cNvSpPr txBox="1"/>
          <p:nvPr/>
        </p:nvSpPr>
        <p:spPr>
          <a:xfrm>
            <a:off x="3696486" y="1762168"/>
            <a:ext cx="2655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Deadweight loss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5ADE7B-2A5E-7963-3152-F320EF85BDB7}"/>
              </a:ext>
            </a:extLst>
          </p:cNvPr>
          <p:cNvCxnSpPr>
            <a:cxnSpLocks/>
          </p:cNvCxnSpPr>
          <p:nvPr/>
        </p:nvCxnSpPr>
        <p:spPr>
          <a:xfrm flipH="1">
            <a:off x="4572000" y="2286000"/>
            <a:ext cx="152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B68417-C8B5-D0CE-D2A5-0B9A91F30769}"/>
              </a:ext>
            </a:extLst>
          </p:cNvPr>
          <p:cNvCxnSpPr>
            <a:cxnSpLocks/>
          </p:cNvCxnSpPr>
          <p:nvPr/>
        </p:nvCxnSpPr>
        <p:spPr>
          <a:xfrm>
            <a:off x="4547418" y="3331182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125D4E-91DD-8CA8-ABF6-596FABE130EF}"/>
              </a:ext>
            </a:extLst>
          </p:cNvPr>
          <p:cNvCxnSpPr>
            <a:cxnSpLocks/>
          </p:cNvCxnSpPr>
          <p:nvPr/>
        </p:nvCxnSpPr>
        <p:spPr>
          <a:xfrm flipH="1">
            <a:off x="2808417" y="2677820"/>
            <a:ext cx="153856" cy="451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BD983B-C8E6-DAD6-1131-CFF56CD9DC02}"/>
              </a:ext>
            </a:extLst>
          </p:cNvPr>
          <p:cNvSpPr txBox="1"/>
          <p:nvPr/>
        </p:nvSpPr>
        <p:spPr>
          <a:xfrm>
            <a:off x="4389803" y="3053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63D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4243277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2286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Implications of Monopoly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 monopoly doesn’t take the price as given.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However, monopoly is constrained by demand curve.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 monopoly produces below where MC = P.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This reduces consumer surplus and increases profits (inequitable)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This also creates deadweight loss (inefficient)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If demand is inelastic, monopoly distortion is large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Monopoly with close substitutes (where demand is very elastic) is not as bad (e.g. Android vs. I-phone)</a:t>
            </a:r>
          </a:p>
        </p:txBody>
      </p:sp>
    </p:spTree>
    <p:extLst>
      <p:ext uri="{BB962C8B-B14F-4D97-AF65-F5344CB8AC3E}">
        <p14:creationId xmlns:p14="http://schemas.microsoft.com/office/powerpoint/2010/main" val="166745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en-US" cap="small" dirty="0">
                <a:solidFill>
                  <a:srgbClr val="CC0000"/>
                </a:solidFill>
              </a:rPr>
              <a:t>Introduction to Market Failures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0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Mathematics of Monopoly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Monopolist chooses P to maximize:                 Profits = P × D(P)-C(D(P))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Profits are maximized when derivative of profits with respect to P is zero: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>
                <a:solidFill>
                  <a:srgbClr val="CC0000"/>
                </a:solidFill>
              </a:rPr>
              <a:t>  	</a:t>
            </a:r>
            <a:r>
              <a:rPr lang="en-US" sz="2800" dirty="0"/>
              <a:t>D(P)+P × D’(P)-C’(D(P)) × D’(P)=0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/>
              <a:t>	D(P)+(P-MC) × D’(P)=0 with MC=C’(D(P))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/>
              <a:t>	1=-D’(P)/D(P) × (P-MC) &gt; 0 =&gt; P&gt;MC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/>
              <a:t>	1= -</a:t>
            </a:r>
            <a:r>
              <a:rPr lang="el-GR" sz="2800" dirty="0"/>
              <a:t>ε</a:t>
            </a:r>
            <a:r>
              <a:rPr lang="en-US" sz="2800" baseline="-25000" dirty="0"/>
              <a:t>D </a:t>
            </a:r>
            <a:r>
              <a:rPr lang="en-US" sz="2800" dirty="0"/>
              <a:t>× (P-MC)/P =&gt; P&gt;MC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>
                <a:solidFill>
                  <a:srgbClr val="CC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192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Example of Monopoly Maximization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D(P)=a – b × P [and D(P)=0 if P&gt;=a/b]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C(Q)=d × Q =&gt; MC=d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Profits = P × D(P)-C(D(P))=P ×(a-b × P)-d ×(a-b × P)        =-d × a+(a +d × b) × P-b × P</a:t>
            </a:r>
            <a:r>
              <a:rPr lang="en-US" sz="2800" baseline="30000" dirty="0"/>
              <a:t>2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Profits maximized when </a:t>
            </a:r>
            <a:r>
              <a:rPr lang="en-US" sz="2800" dirty="0" err="1"/>
              <a:t>dProfits</a:t>
            </a:r>
            <a:r>
              <a:rPr lang="en-US" sz="2800" dirty="0"/>
              <a:t>/</a:t>
            </a:r>
            <a:r>
              <a:rPr lang="en-US" sz="2800" dirty="0" err="1"/>
              <a:t>dP</a:t>
            </a:r>
            <a:r>
              <a:rPr lang="en-US" sz="2800" dirty="0"/>
              <a:t>=0 =&gt;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>
                <a:solidFill>
                  <a:srgbClr val="CC0000"/>
                </a:solidFill>
              </a:rPr>
              <a:t>	</a:t>
            </a:r>
            <a:r>
              <a:rPr lang="en-US" sz="2800" dirty="0"/>
              <a:t>a +d × b -2b × P=0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/>
              <a:t>	P = (a +d × b)/(2b) =a/(2b)+d/2</a:t>
            </a:r>
          </a:p>
          <a:p>
            <a:pPr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Note that P&lt;a/b implies that P&lt;d=MC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dirty="0"/>
              <a:t>	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marL="571500" indent="-571500" algn="ctr">
              <a:buFont typeface="+mj-lt"/>
              <a:buAutoNum type="romanUcPeriod" startAt="5"/>
            </a:pPr>
            <a:r>
              <a:rPr lang="en-US" cap="small" dirty="0">
                <a:solidFill>
                  <a:srgbClr val="CC0000"/>
                </a:solidFill>
              </a:rPr>
              <a:t>Long-Run Profit Maximization </a:t>
            </a:r>
          </a:p>
          <a:p>
            <a:pPr marL="0" indent="0" algn="ctr">
              <a:buNone/>
            </a:pPr>
            <a:r>
              <a:rPr lang="en-US" cap="small" dirty="0">
                <a:solidFill>
                  <a:srgbClr val="CC0000"/>
                </a:solidFill>
              </a:rPr>
              <a:t>for a Monopolist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8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4570F21-725A-4890-7003-84E099676719}"/>
              </a:ext>
            </a:extLst>
          </p:cNvPr>
          <p:cNvSpPr/>
          <p:nvPr/>
        </p:nvSpPr>
        <p:spPr>
          <a:xfrm>
            <a:off x="3906912" y="2724355"/>
            <a:ext cx="665089" cy="1069724"/>
          </a:xfrm>
          <a:custGeom>
            <a:avLst/>
            <a:gdLst>
              <a:gd name="connsiteX0" fmla="*/ 0 w 654579"/>
              <a:gd name="connsiteY0" fmla="*/ 491655 h 491655"/>
              <a:gd name="connsiteX1" fmla="*/ 0 w 654579"/>
              <a:gd name="connsiteY1" fmla="*/ 0 h 491655"/>
              <a:gd name="connsiteX2" fmla="*/ 654579 w 654579"/>
              <a:gd name="connsiteY2" fmla="*/ 491655 h 491655"/>
              <a:gd name="connsiteX3" fmla="*/ 0 w 654579"/>
              <a:gd name="connsiteY3" fmla="*/ 491655 h 491655"/>
              <a:gd name="connsiteX0" fmla="*/ 10510 w 665089"/>
              <a:gd name="connsiteY0" fmla="*/ 575738 h 575738"/>
              <a:gd name="connsiteX1" fmla="*/ 0 w 665089"/>
              <a:gd name="connsiteY1" fmla="*/ 0 h 575738"/>
              <a:gd name="connsiteX2" fmla="*/ 665089 w 665089"/>
              <a:gd name="connsiteY2" fmla="*/ 575738 h 575738"/>
              <a:gd name="connsiteX3" fmla="*/ 10510 w 665089"/>
              <a:gd name="connsiteY3" fmla="*/ 575738 h 575738"/>
              <a:gd name="connsiteX0" fmla="*/ 0 w 665089"/>
              <a:gd name="connsiteY0" fmla="*/ 1069724 h 1069724"/>
              <a:gd name="connsiteX1" fmla="*/ 0 w 665089"/>
              <a:gd name="connsiteY1" fmla="*/ 0 h 1069724"/>
              <a:gd name="connsiteX2" fmla="*/ 665089 w 665089"/>
              <a:gd name="connsiteY2" fmla="*/ 575738 h 1069724"/>
              <a:gd name="connsiteX3" fmla="*/ 0 w 665089"/>
              <a:gd name="connsiteY3" fmla="*/ 1069724 h 10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89" h="1069724">
                <a:moveTo>
                  <a:pt x="0" y="1069724"/>
                </a:moveTo>
                <a:lnTo>
                  <a:pt x="0" y="0"/>
                </a:lnTo>
                <a:lnTo>
                  <a:pt x="665089" y="575738"/>
                </a:lnTo>
                <a:lnTo>
                  <a:pt x="0" y="1069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2674074"/>
            <a:ext cx="1291262" cy="2095503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262" h="2095503">
                <a:moveTo>
                  <a:pt x="817" y="2095503"/>
                </a:moveTo>
                <a:cubicBezTo>
                  <a:pt x="-2358" y="1554657"/>
                  <a:pt x="4978" y="551355"/>
                  <a:pt x="1803" y="10509"/>
                </a:cubicBezTo>
                <a:lnTo>
                  <a:pt x="1291262" y="0"/>
                </a:lnTo>
                <a:cubicBezTo>
                  <a:pt x="1290933" y="113425"/>
                  <a:pt x="1280095" y="1025636"/>
                  <a:pt x="1279766" y="1139061"/>
                </a:cubicBezTo>
                <a:lnTo>
                  <a:pt x="817" y="20955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347472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Profit Maximization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0418" y="5487196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77904" y="3334497"/>
            <a:ext cx="420624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576019" y="2677510"/>
            <a:ext cx="13101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8177" y="2490049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886200" y="2667000"/>
            <a:ext cx="0" cy="2734248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534896" y="5924239"/>
            <a:ext cx="863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 area represents profits before the fixed costs of production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are paid. Final profits = red area - fixed cost of production 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166604"/>
            <a:ext cx="930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CC5C7-B5A8-E337-8B59-5511242A661A}"/>
              </a:ext>
            </a:extLst>
          </p:cNvPr>
          <p:cNvSpPr txBox="1"/>
          <p:nvPr/>
        </p:nvSpPr>
        <p:spPr>
          <a:xfrm>
            <a:off x="3659908" y="1888421"/>
            <a:ext cx="2226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Deadweight loss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5ADE7B-2A5E-7963-3152-F320EF85BDB7}"/>
              </a:ext>
            </a:extLst>
          </p:cNvPr>
          <p:cNvCxnSpPr>
            <a:cxnSpLocks/>
          </p:cNvCxnSpPr>
          <p:nvPr/>
        </p:nvCxnSpPr>
        <p:spPr>
          <a:xfrm flipH="1">
            <a:off x="4187567" y="2438400"/>
            <a:ext cx="232033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B68417-C8B5-D0CE-D2A5-0B9A91F30769}"/>
              </a:ext>
            </a:extLst>
          </p:cNvPr>
          <p:cNvCxnSpPr>
            <a:cxnSpLocks/>
          </p:cNvCxnSpPr>
          <p:nvPr/>
        </p:nvCxnSpPr>
        <p:spPr>
          <a:xfrm>
            <a:off x="4603222" y="3324193"/>
            <a:ext cx="0" cy="2096187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E667FA-41B0-12D8-361F-53AC73500F29}"/>
              </a:ext>
            </a:extLst>
          </p:cNvPr>
          <p:cNvCxnSpPr>
            <a:cxnSpLocks/>
          </p:cNvCxnSpPr>
          <p:nvPr/>
        </p:nvCxnSpPr>
        <p:spPr>
          <a:xfrm flipH="1">
            <a:off x="2576019" y="3311055"/>
            <a:ext cx="19959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CE3E5E-2785-417E-4D95-4DC45E070338}"/>
              </a:ext>
            </a:extLst>
          </p:cNvPr>
          <p:cNvSpPr txBox="1"/>
          <p:nvPr/>
        </p:nvSpPr>
        <p:spPr>
          <a:xfrm>
            <a:off x="3712460" y="2414834"/>
            <a:ext cx="439518" cy="5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63D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94072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How Does a Monopolist Respond to Profits?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Graphical analysis ignored fixed costs. Fixed costs need to be deducted from red profit area in figure (but don’t change price choice analysis)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If fixed costs higher than profits red area: monopolist makes negative  profits and the monopolist will want to leave the industry.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If fixed costs smaller than red area profits, the monopolist makes positive economic profits in the long run, and positive profits are sustainable [as no competitors can enter by definition]</a:t>
            </a:r>
          </a:p>
        </p:txBody>
      </p:sp>
    </p:spTree>
    <p:extLst>
      <p:ext uri="{BB962C8B-B14F-4D97-AF65-F5344CB8AC3E}">
        <p14:creationId xmlns:p14="http://schemas.microsoft.com/office/powerpoint/2010/main" val="266009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Barriers to entry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The monopolist can make positive profit, but unlike the perfectly competitive case with identical firms it can sustain them in the long run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This is because of the barriers to entry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In the competitive industry, profits attracts new entrants 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This expands industry supply and so drives down the price and the profit of producers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40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market structure&#10;&#10;Description automatically generated">
            <a:extLst>
              <a:ext uri="{FF2B5EF4-FFF2-40B4-BE49-F238E27FC236}">
                <a16:creationId xmlns:a16="http://schemas.microsoft.com/office/drawing/2014/main" id="{D66EC1C2-5D02-F3F6-F72E-1ED163922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2" y="178702"/>
            <a:ext cx="8884709" cy="6663532"/>
          </a:xfrm>
        </p:spPr>
      </p:pic>
    </p:spTree>
    <p:extLst>
      <p:ext uri="{BB962C8B-B14F-4D97-AF65-F5344CB8AC3E}">
        <p14:creationId xmlns:p14="http://schemas.microsoft.com/office/powerpoint/2010/main" val="3277203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Quiz:</a:t>
            </a:r>
          </a:p>
          <a:p>
            <a:pPr marL="0" lvl="1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dirty="0"/>
              <a:t>Question: Look at the shoes you are wearing. Were they produced and sold in: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A. Perfect competition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B. Monopolistic competition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C. Oligopoly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D. Monopoly</a:t>
            </a:r>
          </a:p>
        </p:txBody>
      </p:sp>
    </p:spTree>
    <p:extLst>
      <p:ext uri="{BB962C8B-B14F-4D97-AF65-F5344CB8AC3E}">
        <p14:creationId xmlns:p14="http://schemas.microsoft.com/office/powerpoint/2010/main" val="27661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04570F21-725A-4890-7003-84E099676719}"/>
              </a:ext>
            </a:extLst>
          </p:cNvPr>
          <p:cNvSpPr/>
          <p:nvPr/>
        </p:nvSpPr>
        <p:spPr>
          <a:xfrm>
            <a:off x="3906912" y="2724355"/>
            <a:ext cx="665089" cy="1069724"/>
          </a:xfrm>
          <a:custGeom>
            <a:avLst/>
            <a:gdLst>
              <a:gd name="connsiteX0" fmla="*/ 0 w 654579"/>
              <a:gd name="connsiteY0" fmla="*/ 491655 h 491655"/>
              <a:gd name="connsiteX1" fmla="*/ 0 w 654579"/>
              <a:gd name="connsiteY1" fmla="*/ 0 h 491655"/>
              <a:gd name="connsiteX2" fmla="*/ 654579 w 654579"/>
              <a:gd name="connsiteY2" fmla="*/ 491655 h 491655"/>
              <a:gd name="connsiteX3" fmla="*/ 0 w 654579"/>
              <a:gd name="connsiteY3" fmla="*/ 491655 h 491655"/>
              <a:gd name="connsiteX0" fmla="*/ 10510 w 665089"/>
              <a:gd name="connsiteY0" fmla="*/ 575738 h 575738"/>
              <a:gd name="connsiteX1" fmla="*/ 0 w 665089"/>
              <a:gd name="connsiteY1" fmla="*/ 0 h 575738"/>
              <a:gd name="connsiteX2" fmla="*/ 665089 w 665089"/>
              <a:gd name="connsiteY2" fmla="*/ 575738 h 575738"/>
              <a:gd name="connsiteX3" fmla="*/ 10510 w 665089"/>
              <a:gd name="connsiteY3" fmla="*/ 575738 h 575738"/>
              <a:gd name="connsiteX0" fmla="*/ 0 w 665089"/>
              <a:gd name="connsiteY0" fmla="*/ 1069724 h 1069724"/>
              <a:gd name="connsiteX1" fmla="*/ 0 w 665089"/>
              <a:gd name="connsiteY1" fmla="*/ 0 h 1069724"/>
              <a:gd name="connsiteX2" fmla="*/ 665089 w 665089"/>
              <a:gd name="connsiteY2" fmla="*/ 575738 h 1069724"/>
              <a:gd name="connsiteX3" fmla="*/ 0 w 665089"/>
              <a:gd name="connsiteY3" fmla="*/ 1069724 h 10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089" h="1069724">
                <a:moveTo>
                  <a:pt x="0" y="1069724"/>
                </a:moveTo>
                <a:lnTo>
                  <a:pt x="0" y="0"/>
                </a:lnTo>
                <a:lnTo>
                  <a:pt x="665089" y="575738"/>
                </a:lnTo>
                <a:lnTo>
                  <a:pt x="0" y="10697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49DD7E3D-ED34-0E3B-389C-3311966CF58D}"/>
              </a:ext>
            </a:extLst>
          </p:cNvPr>
          <p:cNvSpPr/>
          <p:nvPr/>
        </p:nvSpPr>
        <p:spPr>
          <a:xfrm>
            <a:off x="2597256" y="2674074"/>
            <a:ext cx="1291262" cy="2095503"/>
          </a:xfrm>
          <a:custGeom>
            <a:avLst/>
            <a:gdLst>
              <a:gd name="connsiteX0" fmla="*/ 0 w 1269425"/>
              <a:gd name="connsiteY0" fmla="*/ 1139062 h 1139062"/>
              <a:gd name="connsiteX1" fmla="*/ 284766 w 1269425"/>
              <a:gd name="connsiteY1" fmla="*/ 0 h 1139062"/>
              <a:gd name="connsiteX2" fmla="*/ 1269425 w 1269425"/>
              <a:gd name="connsiteY2" fmla="*/ 0 h 1139062"/>
              <a:gd name="connsiteX3" fmla="*/ 984660 w 1269425"/>
              <a:gd name="connsiteY3" fmla="*/ 1139062 h 1139062"/>
              <a:gd name="connsiteX4" fmla="*/ 0 w 1269425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015205 w 1299970"/>
              <a:gd name="connsiteY3" fmla="*/ 1139062 h 1139062"/>
              <a:gd name="connsiteX4" fmla="*/ 30545 w 1299970"/>
              <a:gd name="connsiteY4" fmla="*/ 1139062 h 1139062"/>
              <a:gd name="connsiteX0" fmla="*/ 30545 w 1299970"/>
              <a:gd name="connsiteY0" fmla="*/ 1139062 h 1139062"/>
              <a:gd name="connsiteX1" fmla="*/ 0 w 1299970"/>
              <a:gd name="connsiteY1" fmla="*/ 10510 h 1139062"/>
              <a:gd name="connsiteX2" fmla="*/ 1299970 w 1299970"/>
              <a:gd name="connsiteY2" fmla="*/ 0 h 1139062"/>
              <a:gd name="connsiteX3" fmla="*/ 1288474 w 1299970"/>
              <a:gd name="connsiteY3" fmla="*/ 1086510 h 1139062"/>
              <a:gd name="connsiteX4" fmla="*/ 30545 w 1299970"/>
              <a:gd name="connsiteY4" fmla="*/ 1139062 h 1139062"/>
              <a:gd name="connsiteX0" fmla="*/ 0 w 1311466"/>
              <a:gd name="connsiteY0" fmla="*/ 2042952 h 2042952"/>
              <a:gd name="connsiteX1" fmla="*/ 11496 w 1311466"/>
              <a:gd name="connsiteY1" fmla="*/ 10510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311466"/>
              <a:gd name="connsiteY0" fmla="*/ 2042952 h 2042952"/>
              <a:gd name="connsiteX1" fmla="*/ 22007 w 1311466"/>
              <a:gd name="connsiteY1" fmla="*/ 441434 h 2042952"/>
              <a:gd name="connsiteX2" fmla="*/ 1311466 w 1311466"/>
              <a:gd name="connsiteY2" fmla="*/ 0 h 2042952"/>
              <a:gd name="connsiteX3" fmla="*/ 1299970 w 1311466"/>
              <a:gd name="connsiteY3" fmla="*/ 1086510 h 2042952"/>
              <a:gd name="connsiteX4" fmla="*/ 0 w 1311466"/>
              <a:gd name="connsiteY4" fmla="*/ 2042952 h 2042952"/>
              <a:gd name="connsiteX0" fmla="*/ 0 w 1742390"/>
              <a:gd name="connsiteY0" fmla="*/ 1633049 h 1633049"/>
              <a:gd name="connsiteX1" fmla="*/ 22007 w 1742390"/>
              <a:gd name="connsiteY1" fmla="*/ 31531 h 1633049"/>
              <a:gd name="connsiteX2" fmla="*/ 1742390 w 1742390"/>
              <a:gd name="connsiteY2" fmla="*/ 0 h 1633049"/>
              <a:gd name="connsiteX3" fmla="*/ 1299970 w 1742390"/>
              <a:gd name="connsiteY3" fmla="*/ 676607 h 1633049"/>
              <a:gd name="connsiteX4" fmla="*/ 0 w 1742390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309494 w 1751914"/>
              <a:gd name="connsiteY3" fmla="*/ 676607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1051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633049 h 1633049"/>
              <a:gd name="connsiteX1" fmla="*/ 0 w 1751914"/>
              <a:gd name="connsiteY1" fmla="*/ 0 h 1633049"/>
              <a:gd name="connsiteX2" fmla="*/ 1751914 w 1751914"/>
              <a:gd name="connsiteY2" fmla="*/ 0 h 1633049"/>
              <a:gd name="connsiteX3" fmla="*/ 1750928 w 1751914"/>
              <a:gd name="connsiteY3" fmla="*/ 340276 h 1633049"/>
              <a:gd name="connsiteX4" fmla="*/ 9524 w 1751914"/>
              <a:gd name="connsiteY4" fmla="*/ 1633049 h 1633049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84083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9524 w 1751914"/>
              <a:gd name="connsiteY0" fmla="*/ 1717132 h 1717132"/>
              <a:gd name="connsiteX1" fmla="*/ 0 w 1751914"/>
              <a:gd name="connsiteY1" fmla="*/ 0 h 1717132"/>
              <a:gd name="connsiteX2" fmla="*/ 1751914 w 1751914"/>
              <a:gd name="connsiteY2" fmla="*/ 1 h 1717132"/>
              <a:gd name="connsiteX3" fmla="*/ 1750928 w 1751914"/>
              <a:gd name="connsiteY3" fmla="*/ 424359 h 1717132"/>
              <a:gd name="connsiteX4" fmla="*/ 9524 w 1751914"/>
              <a:gd name="connsiteY4" fmla="*/ 1717132 h 1717132"/>
              <a:gd name="connsiteX0" fmla="*/ 817 w 1743207"/>
              <a:gd name="connsiteY0" fmla="*/ 2084994 h 2084994"/>
              <a:gd name="connsiteX1" fmla="*/ 1803 w 1743207"/>
              <a:gd name="connsiteY1" fmla="*/ 0 h 2084994"/>
              <a:gd name="connsiteX2" fmla="*/ 1743207 w 1743207"/>
              <a:gd name="connsiteY2" fmla="*/ 367863 h 2084994"/>
              <a:gd name="connsiteX3" fmla="*/ 1742221 w 1743207"/>
              <a:gd name="connsiteY3" fmla="*/ 792221 h 2084994"/>
              <a:gd name="connsiteX4" fmla="*/ 817 w 1743207"/>
              <a:gd name="connsiteY4" fmla="*/ 2084994 h 2084994"/>
              <a:gd name="connsiteX0" fmla="*/ 817 w 1742221"/>
              <a:gd name="connsiteY0" fmla="*/ 2095503 h 2095503"/>
              <a:gd name="connsiteX1" fmla="*/ 1803 w 1742221"/>
              <a:gd name="connsiteY1" fmla="*/ 10509 h 2095503"/>
              <a:gd name="connsiteX2" fmla="*/ 1291262 w 1742221"/>
              <a:gd name="connsiteY2" fmla="*/ 0 h 2095503"/>
              <a:gd name="connsiteX3" fmla="*/ 1742221 w 1742221"/>
              <a:gd name="connsiteY3" fmla="*/ 802730 h 2095503"/>
              <a:gd name="connsiteX4" fmla="*/ 817 w 1742221"/>
              <a:gd name="connsiteY4" fmla="*/ 2095503 h 2095503"/>
              <a:gd name="connsiteX0" fmla="*/ 817 w 1291262"/>
              <a:gd name="connsiteY0" fmla="*/ 2095503 h 2095503"/>
              <a:gd name="connsiteX1" fmla="*/ 1803 w 1291262"/>
              <a:gd name="connsiteY1" fmla="*/ 10509 h 2095503"/>
              <a:gd name="connsiteX2" fmla="*/ 1291262 w 1291262"/>
              <a:gd name="connsiteY2" fmla="*/ 0 h 2095503"/>
              <a:gd name="connsiteX3" fmla="*/ 1279766 w 1291262"/>
              <a:gd name="connsiteY3" fmla="*/ 1139061 h 2095503"/>
              <a:gd name="connsiteX4" fmla="*/ 817 w 1291262"/>
              <a:gd name="connsiteY4" fmla="*/ 2095503 h 20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262" h="2095503">
                <a:moveTo>
                  <a:pt x="817" y="2095503"/>
                </a:moveTo>
                <a:cubicBezTo>
                  <a:pt x="-2358" y="1554657"/>
                  <a:pt x="4978" y="551355"/>
                  <a:pt x="1803" y="10509"/>
                </a:cubicBezTo>
                <a:lnTo>
                  <a:pt x="1291262" y="0"/>
                </a:lnTo>
                <a:cubicBezTo>
                  <a:pt x="1290933" y="113425"/>
                  <a:pt x="1280095" y="1025636"/>
                  <a:pt x="1279766" y="1139061"/>
                </a:cubicBezTo>
                <a:lnTo>
                  <a:pt x="817" y="209550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Profits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9352" y="44103"/>
            <a:ext cx="786384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Effect of Advertisement for a Monopolist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4148" y="5487196"/>
            <a:ext cx="58410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Q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2580230" y="838200"/>
            <a:ext cx="5613" cy="46002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1185" y="5423171"/>
            <a:ext cx="43891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1098" y="5420380"/>
            <a:ext cx="80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Q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6298" y="1188720"/>
            <a:ext cx="4148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956" y="4201180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D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2400000">
            <a:off x="2062590" y="3010837"/>
            <a:ext cx="4389120" cy="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2576019" y="2286000"/>
            <a:ext cx="3362262" cy="2514600"/>
          </a:xfrm>
          <a:prstGeom prst="line">
            <a:avLst/>
          </a:prstGeom>
          <a:ln w="317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576019" y="2677510"/>
            <a:ext cx="1310181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8177" y="2490049"/>
            <a:ext cx="491068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3399"/>
                </a:solidFill>
              </a:rPr>
              <a:t>P</a:t>
            </a:r>
            <a:r>
              <a:rPr lang="en-US" sz="2800" baseline="-25000" dirty="0">
                <a:solidFill>
                  <a:srgbClr val="003399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9956" y="2007078"/>
            <a:ext cx="83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MC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886200" y="2667000"/>
            <a:ext cx="0" cy="2734248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4DBAC9-4F0A-2AA2-BE33-A599D301C281}"/>
              </a:ext>
            </a:extLst>
          </p:cNvPr>
          <p:cNvSpPr txBox="1"/>
          <p:nvPr/>
        </p:nvSpPr>
        <p:spPr>
          <a:xfrm>
            <a:off x="534896" y="5924239"/>
            <a:ext cx="863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Advertisement to drive up demand only makes sense with monopolistic competition (not perfect competition)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9331F-450A-A3B2-7C6E-3D35E47E5F16}"/>
              </a:ext>
            </a:extLst>
          </p:cNvPr>
          <p:cNvSpPr txBox="1"/>
          <p:nvPr/>
        </p:nvSpPr>
        <p:spPr>
          <a:xfrm>
            <a:off x="2539245" y="2166604"/>
            <a:ext cx="9300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Consumer</a:t>
            </a:r>
          </a:p>
          <a:p>
            <a:r>
              <a:rPr lang="en-US" sz="1400" dirty="0"/>
              <a:t>Surplus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63CF52-7FD5-04C0-B59F-330074ED4031}"/>
              </a:ext>
            </a:extLst>
          </p:cNvPr>
          <p:cNvCxnSpPr/>
          <p:nvPr/>
        </p:nvCxnSpPr>
        <p:spPr>
          <a:xfrm rot="2400000">
            <a:off x="2083396" y="2393649"/>
            <a:ext cx="4389120" cy="0"/>
          </a:xfrm>
          <a:prstGeom prst="line">
            <a:avLst/>
          </a:prstGeom>
          <a:ln w="317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E846FF-DD00-6559-F972-EE0EC2709133}"/>
              </a:ext>
            </a:extLst>
          </p:cNvPr>
          <p:cNvSpPr txBox="1"/>
          <p:nvPr/>
        </p:nvSpPr>
        <p:spPr>
          <a:xfrm>
            <a:off x="3718994" y="2419657"/>
            <a:ext cx="439518" cy="5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•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E9FE4C-09F8-3232-AAAE-3FBC542F0306}"/>
              </a:ext>
            </a:extLst>
          </p:cNvPr>
          <p:cNvSpPr txBox="1"/>
          <p:nvPr/>
        </p:nvSpPr>
        <p:spPr>
          <a:xfrm>
            <a:off x="6010179" y="3532469"/>
            <a:ext cx="838342" cy="523220"/>
          </a:xfrm>
          <a:prstGeom prst="rect">
            <a:avLst/>
          </a:prstGeom>
          <a:noFill/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63D"/>
                </a:solidFill>
              </a:rPr>
              <a:t>D</a:t>
            </a:r>
            <a:r>
              <a:rPr lang="en-US" sz="2800" baseline="-25000" dirty="0">
                <a:solidFill>
                  <a:srgbClr val="00863D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F149F3-C807-60C6-2E82-416F74895EF5}"/>
              </a:ext>
            </a:extLst>
          </p:cNvPr>
          <p:cNvSpPr txBox="1"/>
          <p:nvPr/>
        </p:nvSpPr>
        <p:spPr>
          <a:xfrm>
            <a:off x="4019697" y="2055886"/>
            <a:ext cx="439518" cy="5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63D"/>
                </a:solidFill>
              </a:rPr>
              <a:t>•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AB74C-A719-61B8-3F8B-CE87202B0357}"/>
              </a:ext>
            </a:extLst>
          </p:cNvPr>
          <p:cNvCxnSpPr>
            <a:cxnSpLocks/>
          </p:cNvCxnSpPr>
          <p:nvPr/>
        </p:nvCxnSpPr>
        <p:spPr>
          <a:xfrm>
            <a:off x="4182160" y="2354701"/>
            <a:ext cx="0" cy="3065679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80F6079-D633-8185-E2C6-48EF9FF6B579}"/>
              </a:ext>
            </a:extLst>
          </p:cNvPr>
          <p:cNvSpPr txBox="1"/>
          <p:nvPr/>
        </p:nvSpPr>
        <p:spPr>
          <a:xfrm>
            <a:off x="3985904" y="5488295"/>
            <a:ext cx="584104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863D"/>
                </a:solidFill>
              </a:rPr>
              <a:t>Q</a:t>
            </a:r>
            <a:r>
              <a:rPr lang="en-US" sz="2800" baseline="-25000" dirty="0">
                <a:solidFill>
                  <a:srgbClr val="00863D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A13245-6479-CB7C-4A6F-60C078240D22}"/>
              </a:ext>
            </a:extLst>
          </p:cNvPr>
          <p:cNvSpPr txBox="1"/>
          <p:nvPr/>
        </p:nvSpPr>
        <p:spPr>
          <a:xfrm>
            <a:off x="2032228" y="2030767"/>
            <a:ext cx="491068" cy="445635"/>
          </a:xfrm>
          <a:prstGeom prst="rect">
            <a:avLst/>
          </a:prstGeom>
          <a:noFill/>
          <a:ln>
            <a:solidFill>
              <a:srgbClr val="00863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863D"/>
                </a:solidFill>
              </a:rPr>
              <a:t>P</a:t>
            </a:r>
            <a:r>
              <a:rPr lang="en-US" sz="2800" baseline="-25000" dirty="0">
                <a:solidFill>
                  <a:srgbClr val="00863D"/>
                </a:solidFill>
              </a:rPr>
              <a:t>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F70B93-1F59-1C69-7FD3-56CD995538ED}"/>
              </a:ext>
            </a:extLst>
          </p:cNvPr>
          <p:cNvCxnSpPr>
            <a:cxnSpLocks/>
          </p:cNvCxnSpPr>
          <p:nvPr/>
        </p:nvCxnSpPr>
        <p:spPr>
          <a:xfrm flipH="1">
            <a:off x="2583036" y="2324713"/>
            <a:ext cx="1595216" cy="0"/>
          </a:xfrm>
          <a:prstGeom prst="line">
            <a:avLst/>
          </a:prstGeom>
          <a:ln w="12700">
            <a:solidFill>
              <a:srgbClr val="0033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31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0"/>
            <a:ext cx="812292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Quiz:</a:t>
            </a:r>
          </a:p>
          <a:p>
            <a:pPr marL="0" lvl="1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600" dirty="0"/>
              <a:t>Question: Suppose Apple ads for the new I-Phone 16 shift up the demand curve. This increases Apple profits but also the consumer surplus people get from the new I-phone 16. Is this good for consumers?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A. Yes, more people learn about how great the new I-phone 16 is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B. Yes, people feel more special about getting it.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C. Uncertain, it shifts demand from Samsung to Apple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D. No, people get manipulated into buying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E. A, B, C, or D could each be true for different people</a:t>
            </a:r>
          </a:p>
        </p:txBody>
      </p:sp>
    </p:spTree>
    <p:extLst>
      <p:ext uri="{BB962C8B-B14F-4D97-AF65-F5344CB8AC3E}">
        <p14:creationId xmlns:p14="http://schemas.microsoft.com/office/powerpoint/2010/main" val="70721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Overview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00" dirty="0">
                <a:solidFill>
                  <a:srgbClr val="CC0000"/>
                </a:solidFill>
              </a:rPr>
              <a:t>So far we have been talking about well-functioning markets (rationality, competition, no external effects).</a:t>
            </a:r>
          </a:p>
          <a:p>
            <a:pPr marL="1165860" lvl="2" indent="-365760">
              <a:spcBef>
                <a:spcPts val="900"/>
              </a:spcBef>
              <a:buClr>
                <a:srgbClr val="003399"/>
              </a:buClr>
            </a:pPr>
            <a:r>
              <a:rPr lang="en-US" sz="2600" dirty="0"/>
              <a:t>In this case, the market outcome maximizes the total surplus (=efficiency)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00" dirty="0">
                <a:solidFill>
                  <a:srgbClr val="CC0000"/>
                </a:solidFill>
              </a:rPr>
              <a:t>Now we are going to think about </a:t>
            </a:r>
            <a:r>
              <a:rPr lang="en-US" sz="2600" b="1" dirty="0">
                <a:solidFill>
                  <a:srgbClr val="CC0000"/>
                </a:solidFill>
              </a:rPr>
              <a:t>market failures</a:t>
            </a:r>
            <a:r>
              <a:rPr lang="en-US" sz="2600" dirty="0">
                <a:solidFill>
                  <a:srgbClr val="CC0000"/>
                </a:solidFill>
              </a:rPr>
              <a:t> (when markets don’t function well).</a:t>
            </a:r>
          </a:p>
          <a:p>
            <a:pPr marL="1165860" lvl="2" indent="-365760">
              <a:spcBef>
                <a:spcPts val="900"/>
              </a:spcBef>
              <a:buClr>
                <a:srgbClr val="003399"/>
              </a:buClr>
            </a:pPr>
            <a:r>
              <a:rPr lang="en-US" sz="2600" dirty="0"/>
              <a:t>Will show that market outcomes in these cases do not maximize the total surplus.</a:t>
            </a:r>
          </a:p>
          <a:p>
            <a:pPr marL="1165860" lvl="2" indent="-365760">
              <a:spcBef>
                <a:spcPts val="900"/>
              </a:spcBef>
              <a:buClr>
                <a:srgbClr val="003399"/>
              </a:buClr>
            </a:pPr>
            <a:r>
              <a:rPr lang="en-US" sz="2600" dirty="0"/>
              <a:t>Government intervention can make things better (reduce the deadweight loss).</a:t>
            </a:r>
          </a:p>
        </p:txBody>
      </p:sp>
    </p:spTree>
    <p:extLst>
      <p:ext uri="{BB962C8B-B14F-4D97-AF65-F5344CB8AC3E}">
        <p14:creationId xmlns:p14="http://schemas.microsoft.com/office/powerpoint/2010/main" val="2965724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marL="571500" indent="-571500" algn="ctr">
              <a:buFont typeface="+mj-lt"/>
              <a:buAutoNum type="romanUcPeriod" startAt="6"/>
            </a:pPr>
            <a:r>
              <a:rPr lang="en-US" cap="small" dirty="0">
                <a:solidFill>
                  <a:srgbClr val="CC0000"/>
                </a:solidFill>
              </a:rPr>
              <a:t>Government Responses to Monopoly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3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Monopoly in the real world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With monopoly, consumers lose, producers gain but by less (deadweight loss)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But bigger producers can sometimes operate at lower costs which may mean win-win for producers and consumers if the cost savings are shared.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So how do we identify market power? 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Look at market shares of biggest firms in industry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What can and should we do about it?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524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8DEE62-CCE1-B8AB-03F7-00D78AD0D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58"/>
            <a:ext cx="9004474" cy="594360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F27C89-5FA5-2A37-74B1-06934012A363}"/>
              </a:ext>
            </a:extLst>
          </p:cNvPr>
          <p:cNvSpPr txBox="1"/>
          <p:nvPr/>
        </p:nvSpPr>
        <p:spPr>
          <a:xfrm>
            <a:off x="381000" y="6172201"/>
            <a:ext cx="845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US industries are heavily concentrated (data from 2017-8) </a:t>
            </a:r>
          </a:p>
        </p:txBody>
      </p:sp>
    </p:spTree>
    <p:extLst>
      <p:ext uri="{BB962C8B-B14F-4D97-AF65-F5344CB8AC3E}">
        <p14:creationId xmlns:p14="http://schemas.microsoft.com/office/powerpoint/2010/main" val="391552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Policies to Deal with Monopoly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Antitrust laws – laws designed to promote competition and prevent monopolization: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2024 judgement: Google has an illegal monopoly on search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2024 lawsuit: VISA stifled competition in debit cards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Regulations that range from pricing regulations (US local utilities for water, electricity, gas) all the way to nationalization (government owns and controls monopoly: US postal service)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Limits on patents and other legal protections.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3931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1524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Trade-off innovation vs. competition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00" dirty="0"/>
              <a:t>Innovating and inventing new products is costly. High fixed costs of invention and low marginal costs of production (e.g. drug industry)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00" dirty="0"/>
              <a:t>Innovation costs are recouped by future profits when invention is successful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00" dirty="0"/>
              <a:t>Future profits are eroded by competition if new product can be replicated/reverse engineered by competitors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600" dirty="0"/>
              <a:t>Most countries protect innovations by granting </a:t>
            </a:r>
            <a:r>
              <a:rPr lang="en-US" sz="2600" dirty="0">
                <a:solidFill>
                  <a:srgbClr val="C00000"/>
                </a:solidFill>
              </a:rPr>
              <a:t>time limited monopoly power</a:t>
            </a:r>
            <a:r>
              <a:rPr lang="en-US" sz="2600" dirty="0"/>
              <a:t> through intellectual property: patents for inventions, copyrights for authors, trademarks for brands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365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7600" y="1447800"/>
            <a:ext cx="838200" cy="42976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8631"/>
          <a:stretch/>
        </p:blipFill>
        <p:spPr>
          <a:xfrm>
            <a:off x="852488" y="822960"/>
            <a:ext cx="7439025" cy="452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17D00-91ED-2E9B-F336-FCD87E65C968}"/>
              </a:ext>
            </a:extLst>
          </p:cNvPr>
          <p:cNvSpPr txBox="1"/>
          <p:nvPr/>
        </p:nvSpPr>
        <p:spPr>
          <a:xfrm>
            <a:off x="533400" y="5804207"/>
            <a:ext cx="7626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Drug Humira provides treatment against pain from arthritis.</a:t>
            </a:r>
          </a:p>
          <a:p>
            <a:r>
              <a:rPr lang="en-US" sz="2400" dirty="0"/>
              <a:t>Pfizer Covid vaccine surpassed Humira in 2022 for profits.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41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1524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Patents and Innovation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Considerable amount of innovation happens outside patent system (secret innovations in firms, publicly funded research)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Difficult to evaluate empirically if more generous patent protections fosters innovation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Easier to find examples where firms strategically use patent protections (e.g., patent more when protections become more generous)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Some evidence that patents hinder follow-on innovation (</a:t>
            </a:r>
            <a:r>
              <a:rPr lang="en-US" sz="2400" dirty="0">
                <a:hlinkClick r:id="rId3"/>
              </a:rPr>
              <a:t>Williams 2003</a:t>
            </a:r>
            <a:r>
              <a:rPr lang="en-US" sz="2400" dirty="0"/>
              <a:t>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In the long-run, growth driven by innovations that are in the public domain for anybody to use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058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59481F-F774-6166-8AF8-C2B5FD27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68"/>
            <a:ext cx="91440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17D00-91ED-2E9B-F336-FCD87E65C968}"/>
              </a:ext>
            </a:extLst>
          </p:cNvPr>
          <p:cNvSpPr txBox="1"/>
          <p:nvPr/>
        </p:nvSpPr>
        <p:spPr>
          <a:xfrm>
            <a:off x="175260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Genes sequenced by Celera with Intellectual Property led to reductions in later scientific research and product development by 20–30 percent relative to Genes sequenced in the public domain.</a:t>
            </a:r>
          </a:p>
          <a:p>
            <a:r>
              <a:rPr lang="en-US" sz="2400" dirty="0"/>
              <a:t>Source is </a:t>
            </a:r>
            <a:r>
              <a:rPr lang="en-US" sz="2400" dirty="0">
                <a:hlinkClick r:id="rId4"/>
              </a:rPr>
              <a:t>Williams 2003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B8231-29ED-FECF-94C6-B4CC2FC635AA}"/>
              </a:ext>
            </a:extLst>
          </p:cNvPr>
          <p:cNvSpPr txBox="1"/>
          <p:nvPr/>
        </p:nvSpPr>
        <p:spPr>
          <a:xfrm>
            <a:off x="281940" y="64805"/>
            <a:ext cx="858012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rgbClr val="003399"/>
                </a:solidFill>
              </a:rPr>
              <a:t>Sequencing of Human Genome: Private vs. Public</a:t>
            </a:r>
          </a:p>
        </p:txBody>
      </p:sp>
    </p:spTree>
    <p:extLst>
      <p:ext uri="{BB962C8B-B14F-4D97-AF65-F5344CB8AC3E}">
        <p14:creationId xmlns:p14="http://schemas.microsoft.com/office/powerpoint/2010/main" val="172621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Historical Context 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Industrial revolution of 1800s: many industries (railroads, shipping, oil, etc.) consolidated into monopolies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US Gilded Age (late 1800s): monopolized industry and wealth concentration (Robber Barons) squeezing customers, workers, buying competitors and politicians.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US developed antitrust laws in early 1900s: successful at dismantling monopolies of the Gilded Age. Utilities (water, electricity, gas, telecom, airlines) were regulated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Since late 1970s, wave of deregulation (e.g., telecom and airlines). Resurgence of monopoly power in new utilities such as cable/broadband and new tech sectors.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676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BDF966-0AB4-38D7-195C-BC8C9104D27B}"/>
              </a:ext>
            </a:extLst>
          </p:cNvPr>
          <p:cNvSpPr txBox="1"/>
          <p:nvPr/>
        </p:nvSpPr>
        <p:spPr>
          <a:xfrm>
            <a:off x="152399" y="56576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Robber Barons</a:t>
            </a:r>
            <a:r>
              <a:rPr lang="en-US" sz="2400" dirty="0"/>
              <a:t> illustration: Standard Oil became the US monopoly of oil industry making owner </a:t>
            </a:r>
            <a:r>
              <a:rPr lang="en-US" sz="2400" dirty="0">
                <a:hlinkClick r:id="rId3"/>
              </a:rPr>
              <a:t>John D. Rockefeller</a:t>
            </a:r>
            <a:r>
              <a:rPr lang="en-US" sz="2400" dirty="0"/>
              <a:t> immensely wealthy. Was broken in 1911 into many companies through antitrust.</a:t>
            </a:r>
          </a:p>
        </p:txBody>
      </p:sp>
      <p:pic>
        <p:nvPicPr>
          <p:cNvPr id="3" name="Picture 2" descr="A cartoon of a giant octopus&#10;&#10;Description automatically generated">
            <a:extLst>
              <a:ext uri="{FF2B5EF4-FFF2-40B4-BE49-F238E27FC236}">
                <a16:creationId xmlns:a16="http://schemas.microsoft.com/office/drawing/2014/main" id="{3382BF17-91D7-4760-60A1-1D1A74CF0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3" y="191869"/>
            <a:ext cx="8950933" cy="54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"/>
            <a:ext cx="7741920" cy="66294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Markets function well under key assumptions</a:t>
            </a:r>
            <a:endParaRPr lang="en-US" sz="2800" dirty="0">
              <a:solidFill>
                <a:srgbClr val="003399"/>
              </a:solidFill>
            </a:endParaRP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rgbClr val="C00000"/>
                </a:solidFill>
              </a:rPr>
              <a:t>Economic agents are rational: </a:t>
            </a:r>
            <a:r>
              <a:rPr lang="en-US" sz="2800" dirty="0"/>
              <a:t>firms maximize profits, people maximize their own utility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400" dirty="0"/>
              <a:t>	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rgbClr val="C00000"/>
                </a:solidFill>
              </a:rPr>
              <a:t>Perfect competition:</a:t>
            </a:r>
            <a:r>
              <a:rPr lang="en-US" sz="2800" dirty="0"/>
              <a:t> firms and consumers are price takers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rgbClr val="C00000"/>
                </a:solidFill>
              </a:rPr>
              <a:t>No externalities:</a:t>
            </a:r>
            <a:r>
              <a:rPr lang="en-US" sz="2800" dirty="0"/>
              <a:t> economic activity does not create external harm</a:t>
            </a:r>
          </a:p>
        </p:txBody>
      </p:sp>
    </p:spTree>
    <p:extLst>
      <p:ext uri="{BB962C8B-B14F-4D97-AF65-F5344CB8AC3E}">
        <p14:creationId xmlns:p14="http://schemas.microsoft.com/office/powerpoint/2010/main" val="1325823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New Gilded Age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Today: large tech companies have redeveloped monopoly power (GAFAM: Google, Amazon, Facebook, Apple, Microsoft)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Apple brand gives it market power, Microsoft has monopoly on operating system of PCs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Google, Facebook don’t charge users but make money by charging advertisers on platform. Network effect leads to monopoly power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Amazon doesn’t squeeze consumers (yet) but squeezes suppliers to increase consumer base.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376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A5799-927F-0473-0D65-A2272DBFE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6" y="304799"/>
            <a:ext cx="8270864" cy="5997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DF966-0AB4-38D7-195C-BC8C9104D27B}"/>
              </a:ext>
            </a:extLst>
          </p:cNvPr>
          <p:cNvSpPr txBox="1"/>
          <p:nvPr/>
        </p:nvSpPr>
        <p:spPr>
          <a:xfrm>
            <a:off x="685800" y="6433805"/>
            <a:ext cx="401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Piketty, </a:t>
            </a:r>
            <a:r>
              <a:rPr lang="en-US" dirty="0" err="1">
                <a:hlinkClick r:id="rId3"/>
              </a:rPr>
              <a:t>Saez</a:t>
            </a:r>
            <a:r>
              <a:rPr lang="en-US" dirty="0">
                <a:hlinkClick r:id="rId3"/>
              </a:rPr>
              <a:t>, and Zucman (2022)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3A0E7-50A4-8C14-6FB5-F64143F631E0}"/>
              </a:ext>
            </a:extLst>
          </p:cNvPr>
          <p:cNvSpPr txBox="1"/>
          <p:nvPr/>
        </p:nvSpPr>
        <p:spPr>
          <a:xfrm>
            <a:off x="2057400" y="1066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Top .00001% = top 20 wealthiest Americans today</a:t>
            </a:r>
          </a:p>
        </p:txBody>
      </p:sp>
    </p:spTree>
    <p:extLst>
      <p:ext uri="{BB962C8B-B14F-4D97-AF65-F5344CB8AC3E}">
        <p14:creationId xmlns:p14="http://schemas.microsoft.com/office/powerpoint/2010/main" val="3709037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2286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Current Debate on Antitrust Policy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Consumer welfare standard has come to dominate US antitrust thinking since late 1970s (</a:t>
            </a:r>
            <a:r>
              <a:rPr lang="en-US" sz="2400" dirty="0" err="1"/>
              <a:t>law&amp;economics</a:t>
            </a:r>
            <a:r>
              <a:rPr lang="en-US" sz="2400" dirty="0"/>
              <a:t>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As long as price is low and consumer is not harmed, no concern for industry concentration per-se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Has allowed new monopolies to rise: Walmart, Amazon, Google, Facebook, etc.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New monopolies develop market share by pricing low and staying dominant by acquiring potential competitors (e.g. Facebook bought Instagram and WhatsApp)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European Union and US under Biden (</a:t>
            </a:r>
            <a:r>
              <a:rPr lang="en-US" sz="2400" dirty="0">
                <a:hlinkClick r:id="rId3"/>
              </a:rPr>
              <a:t>Lina Kahn at FTC</a:t>
            </a:r>
            <a:r>
              <a:rPr lang="en-US" sz="2400" dirty="0"/>
              <a:t>) have become tougher in antitrust in recent years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00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Quiz:</a:t>
            </a:r>
          </a:p>
          <a:p>
            <a:pPr marL="0" lvl="1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dirty="0"/>
              <a:t>Question: What is your view about GAFAM: Google, Amazon, Facebook, Apple, Microsoft: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A. They provide great new products at low cost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B. It’s great for the US to have such dominant companies 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C. I am concerned that they are too dominant in their industry and stifle innovation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D. I am concerned that they have too much power to influence society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E. All of A, B, C, D</a:t>
            </a:r>
          </a:p>
          <a:p>
            <a:pPr marL="365760" lvl="1" indent="-365760">
              <a:spcBef>
                <a:spcPts val="2400"/>
              </a:spcBef>
              <a:buClr>
                <a:srgbClr val="003399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86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15240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Monopoly Sum-up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Businesses make more profits if they have monopoly power and hence have strong incentives to become monopolists.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Historically, even industries with standard products (e.g. oil with Standard oil) become monopolized. Perfect competition is rare.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Requires constant vigilance from governments to regulate monopoly power.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Analogous to how a democracies can devolve into tyrannies when rulers concentrate power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074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References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hlinkClick r:id="rId3"/>
              </a:rPr>
              <a:t>CORE-The Economy</a:t>
            </a:r>
            <a:r>
              <a:rPr lang="en-US" sz="2800" dirty="0"/>
              <a:t>, Unit 7.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Principles of Economics, Chapter 8.</a:t>
            </a:r>
          </a:p>
        </p:txBody>
      </p:sp>
    </p:spTree>
    <p:extLst>
      <p:ext uri="{BB962C8B-B14F-4D97-AF65-F5344CB8AC3E}">
        <p14:creationId xmlns:p14="http://schemas.microsoft.com/office/powerpoint/2010/main" val="25687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52400"/>
            <a:ext cx="7741920" cy="662940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Markets function well under key assumptions</a:t>
            </a:r>
            <a:endParaRPr lang="en-US" sz="2800" dirty="0">
              <a:solidFill>
                <a:srgbClr val="003399"/>
              </a:solidFill>
            </a:endParaRP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rgbClr val="C00000"/>
                </a:solidFill>
              </a:rPr>
              <a:t>Economic agents are rational: </a:t>
            </a:r>
            <a:r>
              <a:rPr lang="en-US" sz="2800" dirty="0"/>
              <a:t>firms maximize profits, people maximize utility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400" dirty="0"/>
              <a:t>	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rgbClr val="C00000"/>
                </a:solidFill>
              </a:rPr>
              <a:t>Perfect competition:</a:t>
            </a:r>
            <a:r>
              <a:rPr lang="en-US" sz="2800" dirty="0"/>
              <a:t> firms and consumers are price takers </a:t>
            </a:r>
          </a:p>
          <a:p>
            <a:pPr marL="0" indent="0">
              <a:spcBef>
                <a:spcPts val="2400"/>
              </a:spcBef>
              <a:buClr>
                <a:srgbClr val="003399"/>
              </a:buClr>
              <a:buNone/>
            </a:pPr>
            <a:r>
              <a:rPr lang="en-US" sz="2800" b="1" dirty="0"/>
              <a:t>Monopoly: perfect competition assumption fails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>
                <a:solidFill>
                  <a:srgbClr val="C00000"/>
                </a:solidFill>
              </a:rPr>
              <a:t>No externalities:</a:t>
            </a:r>
            <a:r>
              <a:rPr lang="en-US" sz="2800" dirty="0"/>
              <a:t> economic activity does not create external harm</a:t>
            </a:r>
          </a:p>
        </p:txBody>
      </p:sp>
    </p:spTree>
    <p:extLst>
      <p:ext uri="{BB962C8B-B14F-4D97-AF65-F5344CB8AC3E}">
        <p14:creationId xmlns:p14="http://schemas.microsoft.com/office/powerpoint/2010/main" val="152286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Monopoly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There is only one producer of a good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Most goods are specific to a brand/company where monopoly reasoning applies:</a:t>
            </a:r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Only Apple makes and sells I-phones or </a:t>
            </a:r>
            <a:r>
              <a:rPr lang="en-US" sz="2400" dirty="0" err="1"/>
              <a:t>Macbooks</a:t>
            </a:r>
            <a:endParaRPr lang="en-US" sz="2400" dirty="0"/>
          </a:p>
          <a:p>
            <a:pPr marL="765810" lvl="1" indent="-365760">
              <a:spcBef>
                <a:spcPts val="2400"/>
              </a:spcBef>
              <a:buClr>
                <a:srgbClr val="003399"/>
              </a:buClr>
            </a:pPr>
            <a:r>
              <a:rPr lang="en-US" sz="2400" dirty="0"/>
              <a:t>Monopoly power stronger when there are no close substitutes 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The monopoly chooses the price to maximize profits and taking into account that demand falls with the price</a:t>
            </a:r>
          </a:p>
        </p:txBody>
      </p:sp>
    </p:spTree>
    <p:extLst>
      <p:ext uri="{BB962C8B-B14F-4D97-AF65-F5344CB8AC3E}">
        <p14:creationId xmlns:p14="http://schemas.microsoft.com/office/powerpoint/2010/main" val="355038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sz="2800" dirty="0">
                <a:solidFill>
                  <a:srgbClr val="003399"/>
                </a:solidFill>
              </a:rPr>
              <a:t>Natural monopoly</a:t>
            </a:r>
          </a:p>
          <a:p>
            <a:pPr>
              <a:spcBef>
                <a:spcPts val="1800"/>
              </a:spcBef>
              <a:buClr>
                <a:srgbClr val="0000FF"/>
              </a:buClr>
            </a:pPr>
            <a:r>
              <a:rPr lang="en-US" sz="2400" dirty="0"/>
              <a:t>A natural monopoly is a situation in which one single producer can supply the whole market at a lower average cost than multiple firms</a:t>
            </a:r>
          </a:p>
          <a:p>
            <a:pPr>
              <a:spcBef>
                <a:spcPts val="1800"/>
              </a:spcBef>
              <a:buClr>
                <a:srgbClr val="0000FF"/>
              </a:buClr>
            </a:pPr>
            <a:r>
              <a:rPr lang="en-US" sz="2400" dirty="0"/>
              <a:t>Marginal cost pretty low so efficient to price low; fixed costs high so efficient pricing cannot recoup fix costs. Examples:</a:t>
            </a:r>
          </a:p>
          <a:p>
            <a:pPr lvl="1">
              <a:spcBef>
                <a:spcPts val="1800"/>
              </a:spcBef>
              <a:buClr>
                <a:srgbClr val="0000FF"/>
              </a:buClr>
            </a:pPr>
            <a:r>
              <a:rPr lang="en-US" sz="2400" dirty="0"/>
              <a:t>utility companies like PG&amp;E (gas and electricity)</a:t>
            </a:r>
          </a:p>
          <a:p>
            <a:pPr lvl="1">
              <a:spcBef>
                <a:spcPts val="1800"/>
              </a:spcBef>
              <a:buClr>
                <a:srgbClr val="0000FF"/>
              </a:buClr>
            </a:pPr>
            <a:r>
              <a:rPr lang="en-US" sz="2400" dirty="0"/>
              <a:t>Railways</a:t>
            </a:r>
          </a:p>
          <a:p>
            <a:pPr lvl="1">
              <a:spcBef>
                <a:spcPts val="1800"/>
              </a:spcBef>
              <a:buClr>
                <a:srgbClr val="0000FF"/>
              </a:buClr>
            </a:pPr>
            <a:r>
              <a:rPr lang="en-US" sz="2400" dirty="0"/>
              <a:t>Software, digital books/news/music (zero marginal cost)</a:t>
            </a:r>
          </a:p>
          <a:p>
            <a:pPr>
              <a:spcBef>
                <a:spcPts val="1800"/>
              </a:spcBef>
              <a:buClr>
                <a:srgbClr val="0000FF"/>
              </a:buClr>
            </a:pPr>
            <a:r>
              <a:rPr lang="en-US" sz="2400" dirty="0"/>
              <a:t>Facebook, rideshare (UBER/Lyft) also natural monopolies as value increases with larger customer base.</a:t>
            </a:r>
          </a:p>
        </p:txBody>
      </p:sp>
    </p:spTree>
    <p:extLst>
      <p:ext uri="{BB962C8B-B14F-4D97-AF65-F5344CB8AC3E}">
        <p14:creationId xmlns:p14="http://schemas.microsoft.com/office/powerpoint/2010/main" val="87588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  <a:solidFill>
            <a:schemeClr val="bg1"/>
          </a:solidFill>
        </p:spPr>
        <p:txBody>
          <a:bodyPr tIns="0" bIns="0">
            <a:noAutofit/>
          </a:bodyPr>
          <a:lstStyle/>
          <a:p>
            <a:pPr marL="0" indent="0" algn="ctr">
              <a:spcBef>
                <a:spcPts val="1800"/>
              </a:spcBef>
              <a:buClr>
                <a:srgbClr val="0000FF"/>
              </a:buClr>
              <a:buNone/>
            </a:pPr>
            <a:r>
              <a:rPr lang="en-US" dirty="0">
                <a:solidFill>
                  <a:srgbClr val="003399"/>
                </a:solidFill>
              </a:rPr>
              <a:t>Barriers to Entry</a:t>
            </a:r>
            <a:endParaRPr lang="en-US" sz="2800" dirty="0"/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A barrier to entry is any force that prevents firms from entering a market.</a:t>
            </a:r>
          </a:p>
          <a:p>
            <a:pPr marL="365760" indent="-365760">
              <a:spcBef>
                <a:spcPts val="2400"/>
              </a:spcBef>
              <a:buClr>
                <a:srgbClr val="003399"/>
              </a:buClr>
            </a:pPr>
            <a:r>
              <a:rPr lang="en-US" sz="2800" dirty="0"/>
              <a:t>Main types of barriers to entry: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/>
              <a:t>High fixed costs (railway construction)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/>
              <a:t>Patents and other legal protections (medical drugs)</a:t>
            </a:r>
          </a:p>
          <a:p>
            <a:pPr marL="1097280" indent="-365760">
              <a:spcBef>
                <a:spcPts val="1200"/>
              </a:spcBef>
              <a:buClr>
                <a:srgbClr val="003399"/>
              </a:buClr>
            </a:pPr>
            <a:r>
              <a:rPr lang="en-US" sz="2800" dirty="0"/>
              <a:t>Anti-competitive practices (sink/buy competitors)</a:t>
            </a:r>
          </a:p>
        </p:txBody>
      </p:sp>
    </p:spTree>
    <p:extLst>
      <p:ext uri="{BB962C8B-B14F-4D97-AF65-F5344CB8AC3E}">
        <p14:creationId xmlns:p14="http://schemas.microsoft.com/office/powerpoint/2010/main" val="3950490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411480"/>
            <a:ext cx="7863840" cy="6035040"/>
          </a:xfrm>
        </p:spPr>
        <p:txBody>
          <a:bodyPr/>
          <a:lstStyle/>
          <a:p>
            <a:pPr marL="571500" indent="-571500" algn="ctr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en-US" cap="smal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cap="small" dirty="0">
                <a:solidFill>
                  <a:srgbClr val="CC0000"/>
                </a:solidFill>
              </a:rPr>
              <a:t>II. Profit Maximization for a Monopolist</a:t>
            </a:r>
            <a:endParaRPr lang="en-US" sz="3200" i="1" cap="small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5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2384</Words>
  <Application>Microsoft Macintosh PowerPoint</Application>
  <PresentationFormat>On-screen Show (4:3)</PresentationFormat>
  <Paragraphs>350</Paragraphs>
  <Slides>45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Lecture 8 Monopoly and Market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2011-01-19T08:19:55Z</dcterms:created>
  <dcterms:modified xsi:type="dcterms:W3CDTF">2024-09-28T19:17:26Z</dcterms:modified>
</cp:coreProperties>
</file>