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8" r:id="rId1"/>
  </p:sldMasterIdLst>
  <p:notesMasterIdLst>
    <p:notesMasterId r:id="rId53"/>
  </p:notesMasterIdLst>
  <p:handoutMasterIdLst>
    <p:handoutMasterId r:id="rId54"/>
  </p:handoutMasterIdLst>
  <p:sldIdLst>
    <p:sldId id="778" r:id="rId2"/>
    <p:sldId id="1199" r:id="rId3"/>
    <p:sldId id="1232" r:id="rId4"/>
    <p:sldId id="1233" r:id="rId5"/>
    <p:sldId id="1237" r:id="rId6"/>
    <p:sldId id="1259" r:id="rId7"/>
    <p:sldId id="1235" r:id="rId8"/>
    <p:sldId id="1238" r:id="rId9"/>
    <p:sldId id="1239" r:id="rId10"/>
    <p:sldId id="1245" r:id="rId11"/>
    <p:sldId id="1236" r:id="rId12"/>
    <p:sldId id="1253" r:id="rId13"/>
    <p:sldId id="1263" r:id="rId14"/>
    <p:sldId id="1262" r:id="rId15"/>
    <p:sldId id="1284" r:id="rId16"/>
    <p:sldId id="1247" r:id="rId17"/>
    <p:sldId id="1255" r:id="rId18"/>
    <p:sldId id="1248" r:id="rId19"/>
    <p:sldId id="1242" r:id="rId20"/>
    <p:sldId id="1243" r:id="rId21"/>
    <p:sldId id="1249" r:id="rId22"/>
    <p:sldId id="1250" r:id="rId23"/>
    <p:sldId id="1244" r:id="rId24"/>
    <p:sldId id="1282" r:id="rId25"/>
    <p:sldId id="1275" r:id="rId26"/>
    <p:sldId id="1257" r:id="rId27"/>
    <p:sldId id="1285" r:id="rId28"/>
    <p:sldId id="1254" r:id="rId29"/>
    <p:sldId id="1273" r:id="rId30"/>
    <p:sldId id="1314" r:id="rId31"/>
    <p:sldId id="1338" r:id="rId32"/>
    <p:sldId id="1344" r:id="rId33"/>
    <p:sldId id="1348" r:id="rId34"/>
    <p:sldId id="1379" r:id="rId35"/>
    <p:sldId id="1293" r:id="rId36"/>
    <p:sldId id="1318" r:id="rId37"/>
    <p:sldId id="1370" r:id="rId38"/>
    <p:sldId id="1349" r:id="rId39"/>
    <p:sldId id="1347" r:id="rId40"/>
    <p:sldId id="1386" r:id="rId41"/>
    <p:sldId id="1350" r:id="rId42"/>
    <p:sldId id="1353" r:id="rId43"/>
    <p:sldId id="1326" r:id="rId44"/>
    <p:sldId id="1388" r:id="rId45"/>
    <p:sldId id="1387" r:id="rId46"/>
    <p:sldId id="1380" r:id="rId47"/>
    <p:sldId id="1258" r:id="rId48"/>
    <p:sldId id="1390" r:id="rId49"/>
    <p:sldId id="1352" r:id="rId50"/>
    <p:sldId id="1389" r:id="rId51"/>
    <p:sldId id="1304" r:id="rId5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0000"/>
    <a:srgbClr val="0000FF"/>
    <a:srgbClr val="00863D"/>
    <a:srgbClr val="CC3300"/>
    <a:srgbClr val="660066"/>
    <a:srgbClr val="FF0066"/>
    <a:srgbClr val="1F497D"/>
    <a:srgbClr val="0000CC"/>
    <a:srgbClr val="C705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04" autoAdjust="0"/>
  </p:normalViewPr>
  <p:slideViewPr>
    <p:cSldViewPr>
      <p:cViewPr varScale="1">
        <p:scale>
          <a:sx n="128" d="100"/>
          <a:sy n="128" d="100"/>
        </p:scale>
        <p:origin x="17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E5A66F56-A5C5-4E5C-98EA-3FFA400B1030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9B30214C-2DF2-4DBB-A967-E418902A82A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3069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/>
          <a:lstStyle>
            <a:lvl1pPr algn="r">
              <a:defRPr sz="1200"/>
            </a:lvl1pPr>
          </a:lstStyle>
          <a:p>
            <a:fld id="{9C68A976-CB51-4B99-8C3F-8CD9B0C35D47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6" tIns="46583" rIns="93166" bIns="4658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6" tIns="46583" rIns="93166" bIns="4658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6"/>
            <a:ext cx="3037840" cy="464820"/>
          </a:xfrm>
          <a:prstGeom prst="rect">
            <a:avLst/>
          </a:prstGeom>
        </p:spPr>
        <p:txBody>
          <a:bodyPr vert="horz" lIns="93166" tIns="46583" rIns="93166" bIns="46583" rtlCol="0" anchor="b"/>
          <a:lstStyle>
            <a:lvl1pPr algn="r">
              <a:defRPr sz="1200"/>
            </a:lvl1pPr>
          </a:lstStyle>
          <a:p>
            <a:fld id="{D3291083-C2A9-40DF-A677-C5772AEAFE4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14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2146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306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38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4848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7427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47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1795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49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070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910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941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91083-C2A9-40DF-A677-C5772AEAFE4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D1625-AA3B-46DA-BA66-9D7F7C02BD33}" type="datetimeFigureOut">
              <a:rPr lang="en-US" smtClean="0"/>
              <a:pPr/>
              <a:t>9/8/24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058D-C55E-4EC3-9ACB-26470E640C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core-econ.org/the-economy/index.html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" y="1905003"/>
            <a:ext cx="7863840" cy="1523999"/>
          </a:xfrm>
        </p:spPr>
        <p:txBody>
          <a:bodyPr>
            <a:normAutofit/>
          </a:bodyPr>
          <a:lstStyle/>
          <a:p>
            <a:r>
              <a:rPr lang="en-US" sz="4000" cap="small" dirty="0">
                <a:solidFill>
                  <a:srgbClr val="003399"/>
                </a:solidFill>
              </a:rPr>
              <a:t>Lecture 2</a:t>
            </a:r>
            <a:br>
              <a:rPr lang="en-US" sz="4000" dirty="0"/>
            </a:br>
            <a:r>
              <a:rPr lang="en-US" sz="3600" dirty="0"/>
              <a:t>Scarcity and Choice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1" y="4114800"/>
            <a:ext cx="1282763" cy="128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640080" y="411480"/>
            <a:ext cx="786384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Economics</a:t>
            </a:r>
            <a:r>
              <a:rPr kumimoji="0" lang="en-US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                                                                                                Emmanuel </a:t>
            </a:r>
            <a:r>
              <a:rPr kumimoji="0" lang="en-US" b="0" i="0" u="none" strike="noStrike" kern="1200" cap="none" spc="0" normalizeH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Saez</a:t>
            </a:r>
            <a:endParaRPr kumimoji="0" lang="en-US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+mj-lt"/>
                <a:ea typeface="+mj-ea"/>
                <a:cs typeface="+mj-cs"/>
              </a:rPr>
              <a:t>Fall</a:t>
            </a:r>
            <a:r>
              <a:rPr lang="en-US" baseline="0" dirty="0">
                <a:latin typeface="+mj-lt"/>
                <a:ea typeface="+mj-ea"/>
                <a:cs typeface="+mj-cs"/>
              </a:rPr>
              <a:t> 2024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B693CBD-6A8E-1DAC-1304-7EF3AB5922C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932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261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PPC for Consumption and Investment Goods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6597" y="5661775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Consumption Goods (</a:t>
            </a:r>
            <a:r>
              <a:rPr lang="en-US" sz="2800" dirty="0">
                <a:cs typeface="Times New Roman" panose="02020603050405020304" pitchFamily="18" charset="0"/>
              </a:rPr>
              <a:t>C</a:t>
            </a:r>
            <a:r>
              <a:rPr lang="en-US" sz="2800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1034648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Investment Goods (</a:t>
            </a:r>
            <a:r>
              <a:rPr lang="en-US" sz="2800" dirty="0">
                <a:latin typeface="Garamond" panose="02020404030301010803" pitchFamily="18" charset="0"/>
              </a:rPr>
              <a:t>I</a:t>
            </a:r>
            <a:r>
              <a:rPr lang="en-US" sz="2800" dirty="0"/>
              <a:t>)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72576" y="3611086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79981" y="5703254"/>
            <a:ext cx="43891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040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261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PPC for Consumption and Investment Goods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76597" y="5661775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Consumption Goods (</a:t>
            </a:r>
            <a:r>
              <a:rPr lang="en-US" sz="2800" dirty="0">
                <a:cs typeface="Times New Roman" panose="02020603050405020304" pitchFamily="18" charset="0"/>
              </a:rPr>
              <a:t>C</a:t>
            </a:r>
            <a:r>
              <a:rPr lang="en-US" sz="2800" dirty="0"/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38200" y="1034648"/>
            <a:ext cx="533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Investment Goods (</a:t>
            </a:r>
            <a:r>
              <a:rPr lang="en-US" sz="2800" dirty="0">
                <a:latin typeface="Garamond" panose="02020404030301010803" pitchFamily="18" charset="0"/>
              </a:rPr>
              <a:t>I</a:t>
            </a:r>
            <a:r>
              <a:rPr lang="en-US" sz="2800" dirty="0"/>
              <a:t>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74900" y="1508760"/>
            <a:ext cx="4394201" cy="4206240"/>
            <a:chOff x="2438398" y="1388531"/>
            <a:chExt cx="4394201" cy="4206240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336074" y="3490857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443479" y="5583025"/>
              <a:ext cx="438912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reeform 27"/>
            <p:cNvSpPr>
              <a:spLocks/>
            </p:cNvSpPr>
            <p:nvPr/>
          </p:nvSpPr>
          <p:spPr>
            <a:xfrm>
              <a:off x="2438398" y="1918579"/>
              <a:ext cx="3794760" cy="3664843"/>
            </a:xfrm>
            <a:custGeom>
              <a:avLst/>
              <a:gdLst>
                <a:gd name="connsiteX0" fmla="*/ 0 w 3263774"/>
                <a:gd name="connsiteY0" fmla="*/ 0 h 3186820"/>
                <a:gd name="connsiteX1" fmla="*/ 239917 w 3263774"/>
                <a:gd name="connsiteY1" fmla="*/ 54321 h 3186820"/>
                <a:gd name="connsiteX2" fmla="*/ 588475 w 3263774"/>
                <a:gd name="connsiteY2" fmla="*/ 167489 h 3186820"/>
                <a:gd name="connsiteX3" fmla="*/ 864606 w 3263774"/>
                <a:gd name="connsiteY3" fmla="*/ 280657 h 3186820"/>
                <a:gd name="connsiteX4" fmla="*/ 1140737 w 3263774"/>
                <a:gd name="connsiteY4" fmla="*/ 411933 h 3186820"/>
                <a:gd name="connsiteX5" fmla="*/ 1466661 w 3263774"/>
                <a:gd name="connsiteY5" fmla="*/ 602055 h 3186820"/>
                <a:gd name="connsiteX6" fmla="*/ 1751845 w 3263774"/>
                <a:gd name="connsiteY6" fmla="*/ 805758 h 3186820"/>
                <a:gd name="connsiteX7" fmla="*/ 2168305 w 3263774"/>
                <a:gd name="connsiteY7" fmla="*/ 1172424 h 3186820"/>
                <a:gd name="connsiteX8" fmla="*/ 2403695 w 3263774"/>
                <a:gd name="connsiteY8" fmla="*/ 1444028 h 3186820"/>
                <a:gd name="connsiteX9" fmla="*/ 2521390 w 3263774"/>
                <a:gd name="connsiteY9" fmla="*/ 1593410 h 3186820"/>
                <a:gd name="connsiteX10" fmla="*/ 2675299 w 3263774"/>
                <a:gd name="connsiteY10" fmla="*/ 1806166 h 3186820"/>
                <a:gd name="connsiteX11" fmla="*/ 2815628 w 3263774"/>
                <a:gd name="connsiteY11" fmla="*/ 2027976 h 3186820"/>
                <a:gd name="connsiteX12" fmla="*/ 2942376 w 3263774"/>
                <a:gd name="connsiteY12" fmla="*/ 2267893 h 3186820"/>
                <a:gd name="connsiteX13" fmla="*/ 3046491 w 3263774"/>
                <a:gd name="connsiteY13" fmla="*/ 2507810 h 3186820"/>
                <a:gd name="connsiteX14" fmla="*/ 3146079 w 3263774"/>
                <a:gd name="connsiteY14" fmla="*/ 2779414 h 3186820"/>
                <a:gd name="connsiteX15" fmla="*/ 3200400 w 3263774"/>
                <a:gd name="connsiteY15" fmla="*/ 2946903 h 3186820"/>
                <a:gd name="connsiteX16" fmla="*/ 3263774 w 3263774"/>
                <a:gd name="connsiteY16" fmla="*/ 3186820 h 3186820"/>
                <a:gd name="connsiteX17" fmla="*/ 3263774 w 3263774"/>
                <a:gd name="connsiteY17" fmla="*/ 3186820 h 3186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63774" h="3186820">
                  <a:moveTo>
                    <a:pt x="0" y="0"/>
                  </a:moveTo>
                  <a:cubicBezTo>
                    <a:pt x="70919" y="13203"/>
                    <a:pt x="141838" y="26406"/>
                    <a:pt x="239917" y="54321"/>
                  </a:cubicBezTo>
                  <a:cubicBezTo>
                    <a:pt x="337996" y="82236"/>
                    <a:pt x="484360" y="129766"/>
                    <a:pt x="588475" y="167489"/>
                  </a:cubicBezTo>
                  <a:cubicBezTo>
                    <a:pt x="692590" y="205212"/>
                    <a:pt x="772562" y="239916"/>
                    <a:pt x="864606" y="280657"/>
                  </a:cubicBezTo>
                  <a:cubicBezTo>
                    <a:pt x="956650" y="321398"/>
                    <a:pt x="1040395" y="358367"/>
                    <a:pt x="1140737" y="411933"/>
                  </a:cubicBezTo>
                  <a:cubicBezTo>
                    <a:pt x="1241079" y="465499"/>
                    <a:pt x="1364810" y="536418"/>
                    <a:pt x="1466661" y="602055"/>
                  </a:cubicBezTo>
                  <a:cubicBezTo>
                    <a:pt x="1568512" y="667692"/>
                    <a:pt x="1634904" y="710697"/>
                    <a:pt x="1751845" y="805758"/>
                  </a:cubicBezTo>
                  <a:cubicBezTo>
                    <a:pt x="1868786" y="900819"/>
                    <a:pt x="2059663" y="1066046"/>
                    <a:pt x="2168305" y="1172424"/>
                  </a:cubicBezTo>
                  <a:cubicBezTo>
                    <a:pt x="2276947" y="1278802"/>
                    <a:pt x="2344848" y="1373864"/>
                    <a:pt x="2403695" y="1444028"/>
                  </a:cubicBezTo>
                  <a:cubicBezTo>
                    <a:pt x="2462542" y="1514192"/>
                    <a:pt x="2476123" y="1533054"/>
                    <a:pt x="2521390" y="1593410"/>
                  </a:cubicBezTo>
                  <a:cubicBezTo>
                    <a:pt x="2566657" y="1653766"/>
                    <a:pt x="2626259" y="1733738"/>
                    <a:pt x="2675299" y="1806166"/>
                  </a:cubicBezTo>
                  <a:cubicBezTo>
                    <a:pt x="2724339" y="1878594"/>
                    <a:pt x="2771115" y="1951021"/>
                    <a:pt x="2815628" y="2027976"/>
                  </a:cubicBezTo>
                  <a:cubicBezTo>
                    <a:pt x="2860141" y="2104931"/>
                    <a:pt x="2903899" y="2187921"/>
                    <a:pt x="2942376" y="2267893"/>
                  </a:cubicBezTo>
                  <a:cubicBezTo>
                    <a:pt x="2980853" y="2347865"/>
                    <a:pt x="3012541" y="2422557"/>
                    <a:pt x="3046491" y="2507810"/>
                  </a:cubicBezTo>
                  <a:cubicBezTo>
                    <a:pt x="3080441" y="2593063"/>
                    <a:pt x="3120428" y="2706232"/>
                    <a:pt x="3146079" y="2779414"/>
                  </a:cubicBezTo>
                  <a:cubicBezTo>
                    <a:pt x="3171730" y="2852596"/>
                    <a:pt x="3180784" y="2879002"/>
                    <a:pt x="3200400" y="2946903"/>
                  </a:cubicBezTo>
                  <a:cubicBezTo>
                    <a:pt x="3220016" y="3014804"/>
                    <a:pt x="3263774" y="3186820"/>
                    <a:pt x="3263774" y="3186820"/>
                  </a:cubicBezTo>
                  <a:lnTo>
                    <a:pt x="3263774" y="3186820"/>
                  </a:lnTo>
                </a:path>
              </a:pathLst>
            </a:custGeom>
            <a:noFill/>
            <a:ln w="31750"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943600" y="46482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PPC</a:t>
            </a:r>
          </a:p>
        </p:txBody>
      </p:sp>
    </p:spTree>
    <p:extLst>
      <p:ext uri="{BB962C8B-B14F-4D97-AF65-F5344CB8AC3E}">
        <p14:creationId xmlns:p14="http://schemas.microsoft.com/office/powerpoint/2010/main" val="4261603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261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Using the PPC to Visualize Scarcity and Choice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797" y="5215983"/>
            <a:ext cx="457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15071" y="100584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I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74900" y="1082018"/>
            <a:ext cx="4394201" cy="4206240"/>
            <a:chOff x="2438398" y="1388531"/>
            <a:chExt cx="4394201" cy="4206240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336074" y="3490857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443479" y="5583025"/>
              <a:ext cx="438912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reeform 27"/>
            <p:cNvSpPr>
              <a:spLocks/>
            </p:cNvSpPr>
            <p:nvPr/>
          </p:nvSpPr>
          <p:spPr>
            <a:xfrm>
              <a:off x="2438398" y="1918579"/>
              <a:ext cx="3794760" cy="3664843"/>
            </a:xfrm>
            <a:custGeom>
              <a:avLst/>
              <a:gdLst>
                <a:gd name="connsiteX0" fmla="*/ 0 w 3263774"/>
                <a:gd name="connsiteY0" fmla="*/ 0 h 3186820"/>
                <a:gd name="connsiteX1" fmla="*/ 239917 w 3263774"/>
                <a:gd name="connsiteY1" fmla="*/ 54321 h 3186820"/>
                <a:gd name="connsiteX2" fmla="*/ 588475 w 3263774"/>
                <a:gd name="connsiteY2" fmla="*/ 167489 h 3186820"/>
                <a:gd name="connsiteX3" fmla="*/ 864606 w 3263774"/>
                <a:gd name="connsiteY3" fmla="*/ 280657 h 3186820"/>
                <a:gd name="connsiteX4" fmla="*/ 1140737 w 3263774"/>
                <a:gd name="connsiteY4" fmla="*/ 411933 h 3186820"/>
                <a:gd name="connsiteX5" fmla="*/ 1466661 w 3263774"/>
                <a:gd name="connsiteY5" fmla="*/ 602055 h 3186820"/>
                <a:gd name="connsiteX6" fmla="*/ 1751845 w 3263774"/>
                <a:gd name="connsiteY6" fmla="*/ 805758 h 3186820"/>
                <a:gd name="connsiteX7" fmla="*/ 2168305 w 3263774"/>
                <a:gd name="connsiteY7" fmla="*/ 1172424 h 3186820"/>
                <a:gd name="connsiteX8" fmla="*/ 2403695 w 3263774"/>
                <a:gd name="connsiteY8" fmla="*/ 1444028 h 3186820"/>
                <a:gd name="connsiteX9" fmla="*/ 2521390 w 3263774"/>
                <a:gd name="connsiteY9" fmla="*/ 1593410 h 3186820"/>
                <a:gd name="connsiteX10" fmla="*/ 2675299 w 3263774"/>
                <a:gd name="connsiteY10" fmla="*/ 1806166 h 3186820"/>
                <a:gd name="connsiteX11" fmla="*/ 2815628 w 3263774"/>
                <a:gd name="connsiteY11" fmla="*/ 2027976 h 3186820"/>
                <a:gd name="connsiteX12" fmla="*/ 2942376 w 3263774"/>
                <a:gd name="connsiteY12" fmla="*/ 2267893 h 3186820"/>
                <a:gd name="connsiteX13" fmla="*/ 3046491 w 3263774"/>
                <a:gd name="connsiteY13" fmla="*/ 2507810 h 3186820"/>
                <a:gd name="connsiteX14" fmla="*/ 3146079 w 3263774"/>
                <a:gd name="connsiteY14" fmla="*/ 2779414 h 3186820"/>
                <a:gd name="connsiteX15" fmla="*/ 3200400 w 3263774"/>
                <a:gd name="connsiteY15" fmla="*/ 2946903 h 3186820"/>
                <a:gd name="connsiteX16" fmla="*/ 3263774 w 3263774"/>
                <a:gd name="connsiteY16" fmla="*/ 3186820 h 3186820"/>
                <a:gd name="connsiteX17" fmla="*/ 3263774 w 3263774"/>
                <a:gd name="connsiteY17" fmla="*/ 3186820 h 3186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63774" h="3186820">
                  <a:moveTo>
                    <a:pt x="0" y="0"/>
                  </a:moveTo>
                  <a:cubicBezTo>
                    <a:pt x="70919" y="13203"/>
                    <a:pt x="141838" y="26406"/>
                    <a:pt x="239917" y="54321"/>
                  </a:cubicBezTo>
                  <a:cubicBezTo>
                    <a:pt x="337996" y="82236"/>
                    <a:pt x="484360" y="129766"/>
                    <a:pt x="588475" y="167489"/>
                  </a:cubicBezTo>
                  <a:cubicBezTo>
                    <a:pt x="692590" y="205212"/>
                    <a:pt x="772562" y="239916"/>
                    <a:pt x="864606" y="280657"/>
                  </a:cubicBezTo>
                  <a:cubicBezTo>
                    <a:pt x="956650" y="321398"/>
                    <a:pt x="1040395" y="358367"/>
                    <a:pt x="1140737" y="411933"/>
                  </a:cubicBezTo>
                  <a:cubicBezTo>
                    <a:pt x="1241079" y="465499"/>
                    <a:pt x="1364810" y="536418"/>
                    <a:pt x="1466661" y="602055"/>
                  </a:cubicBezTo>
                  <a:cubicBezTo>
                    <a:pt x="1568512" y="667692"/>
                    <a:pt x="1634904" y="710697"/>
                    <a:pt x="1751845" y="805758"/>
                  </a:cubicBezTo>
                  <a:cubicBezTo>
                    <a:pt x="1868786" y="900819"/>
                    <a:pt x="2059663" y="1066046"/>
                    <a:pt x="2168305" y="1172424"/>
                  </a:cubicBezTo>
                  <a:cubicBezTo>
                    <a:pt x="2276947" y="1278802"/>
                    <a:pt x="2344848" y="1373864"/>
                    <a:pt x="2403695" y="1444028"/>
                  </a:cubicBezTo>
                  <a:cubicBezTo>
                    <a:pt x="2462542" y="1514192"/>
                    <a:pt x="2476123" y="1533054"/>
                    <a:pt x="2521390" y="1593410"/>
                  </a:cubicBezTo>
                  <a:cubicBezTo>
                    <a:pt x="2566657" y="1653766"/>
                    <a:pt x="2626259" y="1733738"/>
                    <a:pt x="2675299" y="1806166"/>
                  </a:cubicBezTo>
                  <a:cubicBezTo>
                    <a:pt x="2724339" y="1878594"/>
                    <a:pt x="2771115" y="1951021"/>
                    <a:pt x="2815628" y="2027976"/>
                  </a:cubicBezTo>
                  <a:cubicBezTo>
                    <a:pt x="2860141" y="2104931"/>
                    <a:pt x="2903899" y="2187921"/>
                    <a:pt x="2942376" y="2267893"/>
                  </a:cubicBezTo>
                  <a:cubicBezTo>
                    <a:pt x="2980853" y="2347865"/>
                    <a:pt x="3012541" y="2422557"/>
                    <a:pt x="3046491" y="2507810"/>
                  </a:cubicBezTo>
                  <a:cubicBezTo>
                    <a:pt x="3080441" y="2593063"/>
                    <a:pt x="3120428" y="2706232"/>
                    <a:pt x="3146079" y="2779414"/>
                  </a:cubicBezTo>
                  <a:cubicBezTo>
                    <a:pt x="3171730" y="2852596"/>
                    <a:pt x="3180784" y="2879002"/>
                    <a:pt x="3200400" y="2946903"/>
                  </a:cubicBezTo>
                  <a:cubicBezTo>
                    <a:pt x="3220016" y="3014804"/>
                    <a:pt x="3263774" y="3186820"/>
                    <a:pt x="3263774" y="3186820"/>
                  </a:cubicBezTo>
                  <a:lnTo>
                    <a:pt x="3263774" y="3186820"/>
                  </a:lnTo>
                </a:path>
              </a:pathLst>
            </a:custGeom>
            <a:noFill/>
            <a:ln w="31750"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943600" y="4221458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PPC</a:t>
            </a:r>
          </a:p>
        </p:txBody>
      </p:sp>
    </p:spTree>
    <p:extLst>
      <p:ext uri="{BB962C8B-B14F-4D97-AF65-F5344CB8AC3E}">
        <p14:creationId xmlns:p14="http://schemas.microsoft.com/office/powerpoint/2010/main" val="2572483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261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Using the PPC to Visualize Scarcity and Choice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797" y="5215983"/>
            <a:ext cx="457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15071" y="100584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I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74900" y="1082018"/>
            <a:ext cx="4394201" cy="4206240"/>
            <a:chOff x="2438398" y="1388531"/>
            <a:chExt cx="4394201" cy="4206240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336074" y="3490857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443479" y="5583025"/>
              <a:ext cx="438912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reeform 27"/>
            <p:cNvSpPr>
              <a:spLocks/>
            </p:cNvSpPr>
            <p:nvPr/>
          </p:nvSpPr>
          <p:spPr>
            <a:xfrm>
              <a:off x="2438398" y="1918579"/>
              <a:ext cx="3794760" cy="3664843"/>
            </a:xfrm>
            <a:custGeom>
              <a:avLst/>
              <a:gdLst>
                <a:gd name="connsiteX0" fmla="*/ 0 w 3263774"/>
                <a:gd name="connsiteY0" fmla="*/ 0 h 3186820"/>
                <a:gd name="connsiteX1" fmla="*/ 239917 w 3263774"/>
                <a:gd name="connsiteY1" fmla="*/ 54321 h 3186820"/>
                <a:gd name="connsiteX2" fmla="*/ 588475 w 3263774"/>
                <a:gd name="connsiteY2" fmla="*/ 167489 h 3186820"/>
                <a:gd name="connsiteX3" fmla="*/ 864606 w 3263774"/>
                <a:gd name="connsiteY3" fmla="*/ 280657 h 3186820"/>
                <a:gd name="connsiteX4" fmla="*/ 1140737 w 3263774"/>
                <a:gd name="connsiteY4" fmla="*/ 411933 h 3186820"/>
                <a:gd name="connsiteX5" fmla="*/ 1466661 w 3263774"/>
                <a:gd name="connsiteY5" fmla="*/ 602055 h 3186820"/>
                <a:gd name="connsiteX6" fmla="*/ 1751845 w 3263774"/>
                <a:gd name="connsiteY6" fmla="*/ 805758 h 3186820"/>
                <a:gd name="connsiteX7" fmla="*/ 2168305 w 3263774"/>
                <a:gd name="connsiteY7" fmla="*/ 1172424 h 3186820"/>
                <a:gd name="connsiteX8" fmla="*/ 2403695 w 3263774"/>
                <a:gd name="connsiteY8" fmla="*/ 1444028 h 3186820"/>
                <a:gd name="connsiteX9" fmla="*/ 2521390 w 3263774"/>
                <a:gd name="connsiteY9" fmla="*/ 1593410 h 3186820"/>
                <a:gd name="connsiteX10" fmla="*/ 2675299 w 3263774"/>
                <a:gd name="connsiteY10" fmla="*/ 1806166 h 3186820"/>
                <a:gd name="connsiteX11" fmla="*/ 2815628 w 3263774"/>
                <a:gd name="connsiteY11" fmla="*/ 2027976 h 3186820"/>
                <a:gd name="connsiteX12" fmla="*/ 2942376 w 3263774"/>
                <a:gd name="connsiteY12" fmla="*/ 2267893 h 3186820"/>
                <a:gd name="connsiteX13" fmla="*/ 3046491 w 3263774"/>
                <a:gd name="connsiteY13" fmla="*/ 2507810 h 3186820"/>
                <a:gd name="connsiteX14" fmla="*/ 3146079 w 3263774"/>
                <a:gd name="connsiteY14" fmla="*/ 2779414 h 3186820"/>
                <a:gd name="connsiteX15" fmla="*/ 3200400 w 3263774"/>
                <a:gd name="connsiteY15" fmla="*/ 2946903 h 3186820"/>
                <a:gd name="connsiteX16" fmla="*/ 3263774 w 3263774"/>
                <a:gd name="connsiteY16" fmla="*/ 3186820 h 3186820"/>
                <a:gd name="connsiteX17" fmla="*/ 3263774 w 3263774"/>
                <a:gd name="connsiteY17" fmla="*/ 3186820 h 3186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63774" h="3186820">
                  <a:moveTo>
                    <a:pt x="0" y="0"/>
                  </a:moveTo>
                  <a:cubicBezTo>
                    <a:pt x="70919" y="13203"/>
                    <a:pt x="141838" y="26406"/>
                    <a:pt x="239917" y="54321"/>
                  </a:cubicBezTo>
                  <a:cubicBezTo>
                    <a:pt x="337996" y="82236"/>
                    <a:pt x="484360" y="129766"/>
                    <a:pt x="588475" y="167489"/>
                  </a:cubicBezTo>
                  <a:cubicBezTo>
                    <a:pt x="692590" y="205212"/>
                    <a:pt x="772562" y="239916"/>
                    <a:pt x="864606" y="280657"/>
                  </a:cubicBezTo>
                  <a:cubicBezTo>
                    <a:pt x="956650" y="321398"/>
                    <a:pt x="1040395" y="358367"/>
                    <a:pt x="1140737" y="411933"/>
                  </a:cubicBezTo>
                  <a:cubicBezTo>
                    <a:pt x="1241079" y="465499"/>
                    <a:pt x="1364810" y="536418"/>
                    <a:pt x="1466661" y="602055"/>
                  </a:cubicBezTo>
                  <a:cubicBezTo>
                    <a:pt x="1568512" y="667692"/>
                    <a:pt x="1634904" y="710697"/>
                    <a:pt x="1751845" y="805758"/>
                  </a:cubicBezTo>
                  <a:cubicBezTo>
                    <a:pt x="1868786" y="900819"/>
                    <a:pt x="2059663" y="1066046"/>
                    <a:pt x="2168305" y="1172424"/>
                  </a:cubicBezTo>
                  <a:cubicBezTo>
                    <a:pt x="2276947" y="1278802"/>
                    <a:pt x="2344848" y="1373864"/>
                    <a:pt x="2403695" y="1444028"/>
                  </a:cubicBezTo>
                  <a:cubicBezTo>
                    <a:pt x="2462542" y="1514192"/>
                    <a:pt x="2476123" y="1533054"/>
                    <a:pt x="2521390" y="1593410"/>
                  </a:cubicBezTo>
                  <a:cubicBezTo>
                    <a:pt x="2566657" y="1653766"/>
                    <a:pt x="2626259" y="1733738"/>
                    <a:pt x="2675299" y="1806166"/>
                  </a:cubicBezTo>
                  <a:cubicBezTo>
                    <a:pt x="2724339" y="1878594"/>
                    <a:pt x="2771115" y="1951021"/>
                    <a:pt x="2815628" y="2027976"/>
                  </a:cubicBezTo>
                  <a:cubicBezTo>
                    <a:pt x="2860141" y="2104931"/>
                    <a:pt x="2903899" y="2187921"/>
                    <a:pt x="2942376" y="2267893"/>
                  </a:cubicBezTo>
                  <a:cubicBezTo>
                    <a:pt x="2980853" y="2347865"/>
                    <a:pt x="3012541" y="2422557"/>
                    <a:pt x="3046491" y="2507810"/>
                  </a:cubicBezTo>
                  <a:cubicBezTo>
                    <a:pt x="3080441" y="2593063"/>
                    <a:pt x="3120428" y="2706232"/>
                    <a:pt x="3146079" y="2779414"/>
                  </a:cubicBezTo>
                  <a:cubicBezTo>
                    <a:pt x="3171730" y="2852596"/>
                    <a:pt x="3180784" y="2879002"/>
                    <a:pt x="3200400" y="2946903"/>
                  </a:cubicBezTo>
                  <a:cubicBezTo>
                    <a:pt x="3220016" y="3014804"/>
                    <a:pt x="3263774" y="3186820"/>
                    <a:pt x="3263774" y="3186820"/>
                  </a:cubicBezTo>
                  <a:lnTo>
                    <a:pt x="3263774" y="3186820"/>
                  </a:lnTo>
                </a:path>
              </a:pathLst>
            </a:custGeom>
            <a:noFill/>
            <a:ln w="31750"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943600" y="4221458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PPC</a:t>
            </a:r>
          </a:p>
        </p:txBody>
      </p:sp>
      <p:sp>
        <p:nvSpPr>
          <p:cNvPr id="13" name="Oval 12"/>
          <p:cNvSpPr/>
          <p:nvPr/>
        </p:nvSpPr>
        <p:spPr>
          <a:xfrm>
            <a:off x="5070345" y="2082101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5400" y="181863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9913775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261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Using the PPC to Visualize Scarcity and Choice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797" y="5215983"/>
            <a:ext cx="457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15071" y="100584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I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74900" y="1082018"/>
            <a:ext cx="4394201" cy="4206240"/>
            <a:chOff x="2438398" y="1388531"/>
            <a:chExt cx="4394201" cy="4206240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336074" y="3490857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443479" y="5583025"/>
              <a:ext cx="438912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reeform 27"/>
            <p:cNvSpPr>
              <a:spLocks/>
            </p:cNvSpPr>
            <p:nvPr/>
          </p:nvSpPr>
          <p:spPr>
            <a:xfrm>
              <a:off x="2438398" y="1918579"/>
              <a:ext cx="3794760" cy="3664843"/>
            </a:xfrm>
            <a:custGeom>
              <a:avLst/>
              <a:gdLst>
                <a:gd name="connsiteX0" fmla="*/ 0 w 3263774"/>
                <a:gd name="connsiteY0" fmla="*/ 0 h 3186820"/>
                <a:gd name="connsiteX1" fmla="*/ 239917 w 3263774"/>
                <a:gd name="connsiteY1" fmla="*/ 54321 h 3186820"/>
                <a:gd name="connsiteX2" fmla="*/ 588475 w 3263774"/>
                <a:gd name="connsiteY2" fmla="*/ 167489 h 3186820"/>
                <a:gd name="connsiteX3" fmla="*/ 864606 w 3263774"/>
                <a:gd name="connsiteY3" fmla="*/ 280657 h 3186820"/>
                <a:gd name="connsiteX4" fmla="*/ 1140737 w 3263774"/>
                <a:gd name="connsiteY4" fmla="*/ 411933 h 3186820"/>
                <a:gd name="connsiteX5" fmla="*/ 1466661 w 3263774"/>
                <a:gd name="connsiteY5" fmla="*/ 602055 h 3186820"/>
                <a:gd name="connsiteX6" fmla="*/ 1751845 w 3263774"/>
                <a:gd name="connsiteY6" fmla="*/ 805758 h 3186820"/>
                <a:gd name="connsiteX7" fmla="*/ 2168305 w 3263774"/>
                <a:gd name="connsiteY7" fmla="*/ 1172424 h 3186820"/>
                <a:gd name="connsiteX8" fmla="*/ 2403695 w 3263774"/>
                <a:gd name="connsiteY8" fmla="*/ 1444028 h 3186820"/>
                <a:gd name="connsiteX9" fmla="*/ 2521390 w 3263774"/>
                <a:gd name="connsiteY9" fmla="*/ 1593410 h 3186820"/>
                <a:gd name="connsiteX10" fmla="*/ 2675299 w 3263774"/>
                <a:gd name="connsiteY10" fmla="*/ 1806166 h 3186820"/>
                <a:gd name="connsiteX11" fmla="*/ 2815628 w 3263774"/>
                <a:gd name="connsiteY11" fmla="*/ 2027976 h 3186820"/>
                <a:gd name="connsiteX12" fmla="*/ 2942376 w 3263774"/>
                <a:gd name="connsiteY12" fmla="*/ 2267893 h 3186820"/>
                <a:gd name="connsiteX13" fmla="*/ 3046491 w 3263774"/>
                <a:gd name="connsiteY13" fmla="*/ 2507810 h 3186820"/>
                <a:gd name="connsiteX14" fmla="*/ 3146079 w 3263774"/>
                <a:gd name="connsiteY14" fmla="*/ 2779414 h 3186820"/>
                <a:gd name="connsiteX15" fmla="*/ 3200400 w 3263774"/>
                <a:gd name="connsiteY15" fmla="*/ 2946903 h 3186820"/>
                <a:gd name="connsiteX16" fmla="*/ 3263774 w 3263774"/>
                <a:gd name="connsiteY16" fmla="*/ 3186820 h 3186820"/>
                <a:gd name="connsiteX17" fmla="*/ 3263774 w 3263774"/>
                <a:gd name="connsiteY17" fmla="*/ 3186820 h 3186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63774" h="3186820">
                  <a:moveTo>
                    <a:pt x="0" y="0"/>
                  </a:moveTo>
                  <a:cubicBezTo>
                    <a:pt x="70919" y="13203"/>
                    <a:pt x="141838" y="26406"/>
                    <a:pt x="239917" y="54321"/>
                  </a:cubicBezTo>
                  <a:cubicBezTo>
                    <a:pt x="337996" y="82236"/>
                    <a:pt x="484360" y="129766"/>
                    <a:pt x="588475" y="167489"/>
                  </a:cubicBezTo>
                  <a:cubicBezTo>
                    <a:pt x="692590" y="205212"/>
                    <a:pt x="772562" y="239916"/>
                    <a:pt x="864606" y="280657"/>
                  </a:cubicBezTo>
                  <a:cubicBezTo>
                    <a:pt x="956650" y="321398"/>
                    <a:pt x="1040395" y="358367"/>
                    <a:pt x="1140737" y="411933"/>
                  </a:cubicBezTo>
                  <a:cubicBezTo>
                    <a:pt x="1241079" y="465499"/>
                    <a:pt x="1364810" y="536418"/>
                    <a:pt x="1466661" y="602055"/>
                  </a:cubicBezTo>
                  <a:cubicBezTo>
                    <a:pt x="1568512" y="667692"/>
                    <a:pt x="1634904" y="710697"/>
                    <a:pt x="1751845" y="805758"/>
                  </a:cubicBezTo>
                  <a:cubicBezTo>
                    <a:pt x="1868786" y="900819"/>
                    <a:pt x="2059663" y="1066046"/>
                    <a:pt x="2168305" y="1172424"/>
                  </a:cubicBezTo>
                  <a:cubicBezTo>
                    <a:pt x="2276947" y="1278802"/>
                    <a:pt x="2344848" y="1373864"/>
                    <a:pt x="2403695" y="1444028"/>
                  </a:cubicBezTo>
                  <a:cubicBezTo>
                    <a:pt x="2462542" y="1514192"/>
                    <a:pt x="2476123" y="1533054"/>
                    <a:pt x="2521390" y="1593410"/>
                  </a:cubicBezTo>
                  <a:cubicBezTo>
                    <a:pt x="2566657" y="1653766"/>
                    <a:pt x="2626259" y="1733738"/>
                    <a:pt x="2675299" y="1806166"/>
                  </a:cubicBezTo>
                  <a:cubicBezTo>
                    <a:pt x="2724339" y="1878594"/>
                    <a:pt x="2771115" y="1951021"/>
                    <a:pt x="2815628" y="2027976"/>
                  </a:cubicBezTo>
                  <a:cubicBezTo>
                    <a:pt x="2860141" y="2104931"/>
                    <a:pt x="2903899" y="2187921"/>
                    <a:pt x="2942376" y="2267893"/>
                  </a:cubicBezTo>
                  <a:cubicBezTo>
                    <a:pt x="2980853" y="2347865"/>
                    <a:pt x="3012541" y="2422557"/>
                    <a:pt x="3046491" y="2507810"/>
                  </a:cubicBezTo>
                  <a:cubicBezTo>
                    <a:pt x="3080441" y="2593063"/>
                    <a:pt x="3120428" y="2706232"/>
                    <a:pt x="3146079" y="2779414"/>
                  </a:cubicBezTo>
                  <a:cubicBezTo>
                    <a:pt x="3171730" y="2852596"/>
                    <a:pt x="3180784" y="2879002"/>
                    <a:pt x="3200400" y="2946903"/>
                  </a:cubicBezTo>
                  <a:cubicBezTo>
                    <a:pt x="3220016" y="3014804"/>
                    <a:pt x="3263774" y="3186820"/>
                    <a:pt x="3263774" y="3186820"/>
                  </a:cubicBezTo>
                  <a:lnTo>
                    <a:pt x="3263774" y="3186820"/>
                  </a:lnTo>
                </a:path>
              </a:pathLst>
            </a:custGeom>
            <a:noFill/>
            <a:ln w="31750"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943600" y="4221458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PPC</a:t>
            </a:r>
          </a:p>
        </p:txBody>
      </p:sp>
      <p:sp>
        <p:nvSpPr>
          <p:cNvPr id="12" name="Oval 11"/>
          <p:cNvSpPr/>
          <p:nvPr/>
        </p:nvSpPr>
        <p:spPr>
          <a:xfrm>
            <a:off x="3886200" y="2155253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070345" y="2082101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387847" y="3535658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62400" y="1886372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5400" y="181863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27128" y="3257947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668283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261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Using the PPC to Visualize Scarcity and Choice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797" y="5215983"/>
            <a:ext cx="457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15071" y="100584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I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74900" y="1082018"/>
            <a:ext cx="4394201" cy="4206240"/>
            <a:chOff x="2438398" y="1388531"/>
            <a:chExt cx="4394201" cy="4206240"/>
          </a:xfrm>
        </p:grpSpPr>
        <p:cxnSp>
          <p:nvCxnSpPr>
            <p:cNvPr id="6" name="Straight Connector 5"/>
            <p:cNvCxnSpPr/>
            <p:nvPr/>
          </p:nvCxnSpPr>
          <p:spPr>
            <a:xfrm rot="5400000">
              <a:off x="336074" y="3490857"/>
              <a:ext cx="420624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443479" y="5583025"/>
              <a:ext cx="4389120" cy="1588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Freeform 27"/>
            <p:cNvSpPr>
              <a:spLocks/>
            </p:cNvSpPr>
            <p:nvPr/>
          </p:nvSpPr>
          <p:spPr>
            <a:xfrm>
              <a:off x="2438398" y="1918579"/>
              <a:ext cx="3794760" cy="3664843"/>
            </a:xfrm>
            <a:custGeom>
              <a:avLst/>
              <a:gdLst>
                <a:gd name="connsiteX0" fmla="*/ 0 w 3263774"/>
                <a:gd name="connsiteY0" fmla="*/ 0 h 3186820"/>
                <a:gd name="connsiteX1" fmla="*/ 239917 w 3263774"/>
                <a:gd name="connsiteY1" fmla="*/ 54321 h 3186820"/>
                <a:gd name="connsiteX2" fmla="*/ 588475 w 3263774"/>
                <a:gd name="connsiteY2" fmla="*/ 167489 h 3186820"/>
                <a:gd name="connsiteX3" fmla="*/ 864606 w 3263774"/>
                <a:gd name="connsiteY3" fmla="*/ 280657 h 3186820"/>
                <a:gd name="connsiteX4" fmla="*/ 1140737 w 3263774"/>
                <a:gd name="connsiteY4" fmla="*/ 411933 h 3186820"/>
                <a:gd name="connsiteX5" fmla="*/ 1466661 w 3263774"/>
                <a:gd name="connsiteY5" fmla="*/ 602055 h 3186820"/>
                <a:gd name="connsiteX6" fmla="*/ 1751845 w 3263774"/>
                <a:gd name="connsiteY6" fmla="*/ 805758 h 3186820"/>
                <a:gd name="connsiteX7" fmla="*/ 2168305 w 3263774"/>
                <a:gd name="connsiteY7" fmla="*/ 1172424 h 3186820"/>
                <a:gd name="connsiteX8" fmla="*/ 2403695 w 3263774"/>
                <a:gd name="connsiteY8" fmla="*/ 1444028 h 3186820"/>
                <a:gd name="connsiteX9" fmla="*/ 2521390 w 3263774"/>
                <a:gd name="connsiteY9" fmla="*/ 1593410 h 3186820"/>
                <a:gd name="connsiteX10" fmla="*/ 2675299 w 3263774"/>
                <a:gd name="connsiteY10" fmla="*/ 1806166 h 3186820"/>
                <a:gd name="connsiteX11" fmla="*/ 2815628 w 3263774"/>
                <a:gd name="connsiteY11" fmla="*/ 2027976 h 3186820"/>
                <a:gd name="connsiteX12" fmla="*/ 2942376 w 3263774"/>
                <a:gd name="connsiteY12" fmla="*/ 2267893 h 3186820"/>
                <a:gd name="connsiteX13" fmla="*/ 3046491 w 3263774"/>
                <a:gd name="connsiteY13" fmla="*/ 2507810 h 3186820"/>
                <a:gd name="connsiteX14" fmla="*/ 3146079 w 3263774"/>
                <a:gd name="connsiteY14" fmla="*/ 2779414 h 3186820"/>
                <a:gd name="connsiteX15" fmla="*/ 3200400 w 3263774"/>
                <a:gd name="connsiteY15" fmla="*/ 2946903 h 3186820"/>
                <a:gd name="connsiteX16" fmla="*/ 3263774 w 3263774"/>
                <a:gd name="connsiteY16" fmla="*/ 3186820 h 3186820"/>
                <a:gd name="connsiteX17" fmla="*/ 3263774 w 3263774"/>
                <a:gd name="connsiteY17" fmla="*/ 3186820 h 3186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63774" h="3186820">
                  <a:moveTo>
                    <a:pt x="0" y="0"/>
                  </a:moveTo>
                  <a:cubicBezTo>
                    <a:pt x="70919" y="13203"/>
                    <a:pt x="141838" y="26406"/>
                    <a:pt x="239917" y="54321"/>
                  </a:cubicBezTo>
                  <a:cubicBezTo>
                    <a:pt x="337996" y="82236"/>
                    <a:pt x="484360" y="129766"/>
                    <a:pt x="588475" y="167489"/>
                  </a:cubicBezTo>
                  <a:cubicBezTo>
                    <a:pt x="692590" y="205212"/>
                    <a:pt x="772562" y="239916"/>
                    <a:pt x="864606" y="280657"/>
                  </a:cubicBezTo>
                  <a:cubicBezTo>
                    <a:pt x="956650" y="321398"/>
                    <a:pt x="1040395" y="358367"/>
                    <a:pt x="1140737" y="411933"/>
                  </a:cubicBezTo>
                  <a:cubicBezTo>
                    <a:pt x="1241079" y="465499"/>
                    <a:pt x="1364810" y="536418"/>
                    <a:pt x="1466661" y="602055"/>
                  </a:cubicBezTo>
                  <a:cubicBezTo>
                    <a:pt x="1568512" y="667692"/>
                    <a:pt x="1634904" y="710697"/>
                    <a:pt x="1751845" y="805758"/>
                  </a:cubicBezTo>
                  <a:cubicBezTo>
                    <a:pt x="1868786" y="900819"/>
                    <a:pt x="2059663" y="1066046"/>
                    <a:pt x="2168305" y="1172424"/>
                  </a:cubicBezTo>
                  <a:cubicBezTo>
                    <a:pt x="2276947" y="1278802"/>
                    <a:pt x="2344848" y="1373864"/>
                    <a:pt x="2403695" y="1444028"/>
                  </a:cubicBezTo>
                  <a:cubicBezTo>
                    <a:pt x="2462542" y="1514192"/>
                    <a:pt x="2476123" y="1533054"/>
                    <a:pt x="2521390" y="1593410"/>
                  </a:cubicBezTo>
                  <a:cubicBezTo>
                    <a:pt x="2566657" y="1653766"/>
                    <a:pt x="2626259" y="1733738"/>
                    <a:pt x="2675299" y="1806166"/>
                  </a:cubicBezTo>
                  <a:cubicBezTo>
                    <a:pt x="2724339" y="1878594"/>
                    <a:pt x="2771115" y="1951021"/>
                    <a:pt x="2815628" y="2027976"/>
                  </a:cubicBezTo>
                  <a:cubicBezTo>
                    <a:pt x="2860141" y="2104931"/>
                    <a:pt x="2903899" y="2187921"/>
                    <a:pt x="2942376" y="2267893"/>
                  </a:cubicBezTo>
                  <a:cubicBezTo>
                    <a:pt x="2980853" y="2347865"/>
                    <a:pt x="3012541" y="2422557"/>
                    <a:pt x="3046491" y="2507810"/>
                  </a:cubicBezTo>
                  <a:cubicBezTo>
                    <a:pt x="3080441" y="2593063"/>
                    <a:pt x="3120428" y="2706232"/>
                    <a:pt x="3146079" y="2779414"/>
                  </a:cubicBezTo>
                  <a:cubicBezTo>
                    <a:pt x="3171730" y="2852596"/>
                    <a:pt x="3180784" y="2879002"/>
                    <a:pt x="3200400" y="2946903"/>
                  </a:cubicBezTo>
                  <a:cubicBezTo>
                    <a:pt x="3220016" y="3014804"/>
                    <a:pt x="3263774" y="3186820"/>
                    <a:pt x="3263774" y="3186820"/>
                  </a:cubicBezTo>
                  <a:lnTo>
                    <a:pt x="3263774" y="3186820"/>
                  </a:lnTo>
                </a:path>
              </a:pathLst>
            </a:custGeom>
            <a:noFill/>
            <a:ln w="31750">
              <a:solidFill>
                <a:srgbClr val="00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5943600" y="4221458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PPC</a:t>
            </a:r>
          </a:p>
        </p:txBody>
      </p:sp>
      <p:sp>
        <p:nvSpPr>
          <p:cNvPr id="12" name="Oval 11"/>
          <p:cNvSpPr/>
          <p:nvPr/>
        </p:nvSpPr>
        <p:spPr>
          <a:xfrm>
            <a:off x="3886200" y="2155253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070345" y="2082101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387847" y="3535658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62400" y="1886372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5400" y="1818639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27128" y="3257947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b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0080" y="5577840"/>
            <a:ext cx="7863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Scarcity is reflected by the fact that some combinations (such as c) are unattainable.  Choice is reflected by the fact that a country has to choose which attainable combination to actually produce.</a:t>
            </a:r>
          </a:p>
        </p:txBody>
      </p:sp>
    </p:spTree>
    <p:extLst>
      <p:ext uri="{BB962C8B-B14F-4D97-AF65-F5344CB8AC3E}">
        <p14:creationId xmlns:p14="http://schemas.microsoft.com/office/powerpoint/2010/main" val="1190570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261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Opportunity Cost and the PPC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15071" y="1097280"/>
            <a:ext cx="4842929" cy="4733363"/>
            <a:chOff x="2015071" y="1432582"/>
            <a:chExt cx="4842929" cy="4733363"/>
          </a:xfrm>
        </p:grpSpPr>
        <p:sp>
          <p:nvSpPr>
            <p:cNvPr id="8" name="TextBox 7"/>
            <p:cNvSpPr txBox="1"/>
            <p:nvPr/>
          </p:nvSpPr>
          <p:spPr>
            <a:xfrm>
              <a:off x="6400797" y="5642725"/>
              <a:ext cx="457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15071" y="1432582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aramond" panose="02020404030301010803" pitchFamily="18" charset="0"/>
                </a:rPr>
                <a:t>I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74900" y="1508760"/>
              <a:ext cx="4394201" cy="4206240"/>
              <a:chOff x="2438398" y="1388531"/>
              <a:chExt cx="4394201" cy="420624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36074" y="3490857"/>
                <a:ext cx="42062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43479" y="5583025"/>
                <a:ext cx="438912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>
                <a:spLocks/>
              </p:cNvSpPr>
              <p:nvPr/>
            </p:nvSpPr>
            <p:spPr>
              <a:xfrm>
                <a:off x="2438398" y="1918579"/>
                <a:ext cx="3794760" cy="3664843"/>
              </a:xfrm>
              <a:custGeom>
                <a:avLst/>
                <a:gdLst>
                  <a:gd name="connsiteX0" fmla="*/ 0 w 3263774"/>
                  <a:gd name="connsiteY0" fmla="*/ 0 h 3186820"/>
                  <a:gd name="connsiteX1" fmla="*/ 239917 w 3263774"/>
                  <a:gd name="connsiteY1" fmla="*/ 54321 h 3186820"/>
                  <a:gd name="connsiteX2" fmla="*/ 588475 w 3263774"/>
                  <a:gd name="connsiteY2" fmla="*/ 167489 h 3186820"/>
                  <a:gd name="connsiteX3" fmla="*/ 864606 w 3263774"/>
                  <a:gd name="connsiteY3" fmla="*/ 280657 h 3186820"/>
                  <a:gd name="connsiteX4" fmla="*/ 1140737 w 3263774"/>
                  <a:gd name="connsiteY4" fmla="*/ 411933 h 3186820"/>
                  <a:gd name="connsiteX5" fmla="*/ 1466661 w 3263774"/>
                  <a:gd name="connsiteY5" fmla="*/ 602055 h 3186820"/>
                  <a:gd name="connsiteX6" fmla="*/ 1751845 w 3263774"/>
                  <a:gd name="connsiteY6" fmla="*/ 805758 h 3186820"/>
                  <a:gd name="connsiteX7" fmla="*/ 2168305 w 3263774"/>
                  <a:gd name="connsiteY7" fmla="*/ 1172424 h 3186820"/>
                  <a:gd name="connsiteX8" fmla="*/ 2403695 w 3263774"/>
                  <a:gd name="connsiteY8" fmla="*/ 1444028 h 3186820"/>
                  <a:gd name="connsiteX9" fmla="*/ 2521390 w 3263774"/>
                  <a:gd name="connsiteY9" fmla="*/ 1593410 h 3186820"/>
                  <a:gd name="connsiteX10" fmla="*/ 2675299 w 3263774"/>
                  <a:gd name="connsiteY10" fmla="*/ 1806166 h 3186820"/>
                  <a:gd name="connsiteX11" fmla="*/ 2815628 w 3263774"/>
                  <a:gd name="connsiteY11" fmla="*/ 2027976 h 3186820"/>
                  <a:gd name="connsiteX12" fmla="*/ 2942376 w 3263774"/>
                  <a:gd name="connsiteY12" fmla="*/ 2267893 h 3186820"/>
                  <a:gd name="connsiteX13" fmla="*/ 3046491 w 3263774"/>
                  <a:gd name="connsiteY13" fmla="*/ 2507810 h 3186820"/>
                  <a:gd name="connsiteX14" fmla="*/ 3146079 w 3263774"/>
                  <a:gd name="connsiteY14" fmla="*/ 2779414 h 3186820"/>
                  <a:gd name="connsiteX15" fmla="*/ 3200400 w 3263774"/>
                  <a:gd name="connsiteY15" fmla="*/ 2946903 h 3186820"/>
                  <a:gd name="connsiteX16" fmla="*/ 3263774 w 3263774"/>
                  <a:gd name="connsiteY16" fmla="*/ 3186820 h 3186820"/>
                  <a:gd name="connsiteX17" fmla="*/ 3263774 w 3263774"/>
                  <a:gd name="connsiteY17" fmla="*/ 3186820 h 318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63774" h="3186820">
                    <a:moveTo>
                      <a:pt x="0" y="0"/>
                    </a:moveTo>
                    <a:cubicBezTo>
                      <a:pt x="70919" y="13203"/>
                      <a:pt x="141838" y="26406"/>
                      <a:pt x="239917" y="54321"/>
                    </a:cubicBezTo>
                    <a:cubicBezTo>
                      <a:pt x="337996" y="82236"/>
                      <a:pt x="484360" y="129766"/>
                      <a:pt x="588475" y="167489"/>
                    </a:cubicBezTo>
                    <a:cubicBezTo>
                      <a:pt x="692590" y="205212"/>
                      <a:pt x="772562" y="239916"/>
                      <a:pt x="864606" y="280657"/>
                    </a:cubicBezTo>
                    <a:cubicBezTo>
                      <a:pt x="956650" y="321398"/>
                      <a:pt x="1040395" y="358367"/>
                      <a:pt x="1140737" y="411933"/>
                    </a:cubicBezTo>
                    <a:cubicBezTo>
                      <a:pt x="1241079" y="465499"/>
                      <a:pt x="1364810" y="536418"/>
                      <a:pt x="1466661" y="602055"/>
                    </a:cubicBezTo>
                    <a:cubicBezTo>
                      <a:pt x="1568512" y="667692"/>
                      <a:pt x="1634904" y="710697"/>
                      <a:pt x="1751845" y="805758"/>
                    </a:cubicBezTo>
                    <a:cubicBezTo>
                      <a:pt x="1868786" y="900819"/>
                      <a:pt x="2059663" y="1066046"/>
                      <a:pt x="2168305" y="1172424"/>
                    </a:cubicBezTo>
                    <a:cubicBezTo>
                      <a:pt x="2276947" y="1278802"/>
                      <a:pt x="2344848" y="1373864"/>
                      <a:pt x="2403695" y="1444028"/>
                    </a:cubicBezTo>
                    <a:cubicBezTo>
                      <a:pt x="2462542" y="1514192"/>
                      <a:pt x="2476123" y="1533054"/>
                      <a:pt x="2521390" y="1593410"/>
                    </a:cubicBezTo>
                    <a:cubicBezTo>
                      <a:pt x="2566657" y="1653766"/>
                      <a:pt x="2626259" y="1733738"/>
                      <a:pt x="2675299" y="1806166"/>
                    </a:cubicBezTo>
                    <a:cubicBezTo>
                      <a:pt x="2724339" y="1878594"/>
                      <a:pt x="2771115" y="1951021"/>
                      <a:pt x="2815628" y="2027976"/>
                    </a:cubicBezTo>
                    <a:cubicBezTo>
                      <a:pt x="2860141" y="2104931"/>
                      <a:pt x="2903899" y="2187921"/>
                      <a:pt x="2942376" y="2267893"/>
                    </a:cubicBezTo>
                    <a:cubicBezTo>
                      <a:pt x="2980853" y="2347865"/>
                      <a:pt x="3012541" y="2422557"/>
                      <a:pt x="3046491" y="2507810"/>
                    </a:cubicBezTo>
                    <a:cubicBezTo>
                      <a:pt x="3080441" y="2593063"/>
                      <a:pt x="3120428" y="2706232"/>
                      <a:pt x="3146079" y="2779414"/>
                    </a:cubicBezTo>
                    <a:cubicBezTo>
                      <a:pt x="3171730" y="2852596"/>
                      <a:pt x="3180784" y="2879002"/>
                      <a:pt x="3200400" y="2946903"/>
                    </a:cubicBezTo>
                    <a:cubicBezTo>
                      <a:pt x="3220016" y="3014804"/>
                      <a:pt x="3263774" y="3186820"/>
                      <a:pt x="3263774" y="3186820"/>
                    </a:cubicBezTo>
                    <a:lnTo>
                      <a:pt x="3263774" y="3186820"/>
                    </a:lnTo>
                  </a:path>
                </a:pathLst>
              </a:custGeom>
              <a:noFill/>
              <a:ln w="31750"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943600" y="46482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PPC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61737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261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Opportunity Cost and the PPC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15071" y="1097280"/>
            <a:ext cx="4842929" cy="4733363"/>
            <a:chOff x="2015071" y="1432582"/>
            <a:chExt cx="4842929" cy="4733363"/>
          </a:xfrm>
        </p:grpSpPr>
        <p:sp>
          <p:nvSpPr>
            <p:cNvPr id="8" name="TextBox 7"/>
            <p:cNvSpPr txBox="1"/>
            <p:nvPr/>
          </p:nvSpPr>
          <p:spPr>
            <a:xfrm>
              <a:off x="6400797" y="5642725"/>
              <a:ext cx="457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15071" y="1432582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aramond" panose="02020404030301010803" pitchFamily="18" charset="0"/>
                </a:rPr>
                <a:t>I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74900" y="1508760"/>
              <a:ext cx="4394201" cy="4206240"/>
              <a:chOff x="2438398" y="1388531"/>
              <a:chExt cx="4394201" cy="420624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36074" y="3490857"/>
                <a:ext cx="42062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43479" y="5583025"/>
                <a:ext cx="438912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>
                <a:spLocks/>
              </p:cNvSpPr>
              <p:nvPr/>
            </p:nvSpPr>
            <p:spPr>
              <a:xfrm>
                <a:off x="2438398" y="1918579"/>
                <a:ext cx="3794760" cy="3664843"/>
              </a:xfrm>
              <a:custGeom>
                <a:avLst/>
                <a:gdLst>
                  <a:gd name="connsiteX0" fmla="*/ 0 w 3263774"/>
                  <a:gd name="connsiteY0" fmla="*/ 0 h 3186820"/>
                  <a:gd name="connsiteX1" fmla="*/ 239917 w 3263774"/>
                  <a:gd name="connsiteY1" fmla="*/ 54321 h 3186820"/>
                  <a:gd name="connsiteX2" fmla="*/ 588475 w 3263774"/>
                  <a:gd name="connsiteY2" fmla="*/ 167489 h 3186820"/>
                  <a:gd name="connsiteX3" fmla="*/ 864606 w 3263774"/>
                  <a:gd name="connsiteY3" fmla="*/ 280657 h 3186820"/>
                  <a:gd name="connsiteX4" fmla="*/ 1140737 w 3263774"/>
                  <a:gd name="connsiteY4" fmla="*/ 411933 h 3186820"/>
                  <a:gd name="connsiteX5" fmla="*/ 1466661 w 3263774"/>
                  <a:gd name="connsiteY5" fmla="*/ 602055 h 3186820"/>
                  <a:gd name="connsiteX6" fmla="*/ 1751845 w 3263774"/>
                  <a:gd name="connsiteY6" fmla="*/ 805758 h 3186820"/>
                  <a:gd name="connsiteX7" fmla="*/ 2168305 w 3263774"/>
                  <a:gd name="connsiteY7" fmla="*/ 1172424 h 3186820"/>
                  <a:gd name="connsiteX8" fmla="*/ 2403695 w 3263774"/>
                  <a:gd name="connsiteY8" fmla="*/ 1444028 h 3186820"/>
                  <a:gd name="connsiteX9" fmla="*/ 2521390 w 3263774"/>
                  <a:gd name="connsiteY9" fmla="*/ 1593410 h 3186820"/>
                  <a:gd name="connsiteX10" fmla="*/ 2675299 w 3263774"/>
                  <a:gd name="connsiteY10" fmla="*/ 1806166 h 3186820"/>
                  <a:gd name="connsiteX11" fmla="*/ 2815628 w 3263774"/>
                  <a:gd name="connsiteY11" fmla="*/ 2027976 h 3186820"/>
                  <a:gd name="connsiteX12" fmla="*/ 2942376 w 3263774"/>
                  <a:gd name="connsiteY12" fmla="*/ 2267893 h 3186820"/>
                  <a:gd name="connsiteX13" fmla="*/ 3046491 w 3263774"/>
                  <a:gd name="connsiteY13" fmla="*/ 2507810 h 3186820"/>
                  <a:gd name="connsiteX14" fmla="*/ 3146079 w 3263774"/>
                  <a:gd name="connsiteY14" fmla="*/ 2779414 h 3186820"/>
                  <a:gd name="connsiteX15" fmla="*/ 3200400 w 3263774"/>
                  <a:gd name="connsiteY15" fmla="*/ 2946903 h 3186820"/>
                  <a:gd name="connsiteX16" fmla="*/ 3263774 w 3263774"/>
                  <a:gd name="connsiteY16" fmla="*/ 3186820 h 3186820"/>
                  <a:gd name="connsiteX17" fmla="*/ 3263774 w 3263774"/>
                  <a:gd name="connsiteY17" fmla="*/ 3186820 h 318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63774" h="3186820">
                    <a:moveTo>
                      <a:pt x="0" y="0"/>
                    </a:moveTo>
                    <a:cubicBezTo>
                      <a:pt x="70919" y="13203"/>
                      <a:pt x="141838" y="26406"/>
                      <a:pt x="239917" y="54321"/>
                    </a:cubicBezTo>
                    <a:cubicBezTo>
                      <a:pt x="337996" y="82236"/>
                      <a:pt x="484360" y="129766"/>
                      <a:pt x="588475" y="167489"/>
                    </a:cubicBezTo>
                    <a:cubicBezTo>
                      <a:pt x="692590" y="205212"/>
                      <a:pt x="772562" y="239916"/>
                      <a:pt x="864606" y="280657"/>
                    </a:cubicBezTo>
                    <a:cubicBezTo>
                      <a:pt x="956650" y="321398"/>
                      <a:pt x="1040395" y="358367"/>
                      <a:pt x="1140737" y="411933"/>
                    </a:cubicBezTo>
                    <a:cubicBezTo>
                      <a:pt x="1241079" y="465499"/>
                      <a:pt x="1364810" y="536418"/>
                      <a:pt x="1466661" y="602055"/>
                    </a:cubicBezTo>
                    <a:cubicBezTo>
                      <a:pt x="1568512" y="667692"/>
                      <a:pt x="1634904" y="710697"/>
                      <a:pt x="1751845" y="805758"/>
                    </a:cubicBezTo>
                    <a:cubicBezTo>
                      <a:pt x="1868786" y="900819"/>
                      <a:pt x="2059663" y="1066046"/>
                      <a:pt x="2168305" y="1172424"/>
                    </a:cubicBezTo>
                    <a:cubicBezTo>
                      <a:pt x="2276947" y="1278802"/>
                      <a:pt x="2344848" y="1373864"/>
                      <a:pt x="2403695" y="1444028"/>
                    </a:cubicBezTo>
                    <a:cubicBezTo>
                      <a:pt x="2462542" y="1514192"/>
                      <a:pt x="2476123" y="1533054"/>
                      <a:pt x="2521390" y="1593410"/>
                    </a:cubicBezTo>
                    <a:cubicBezTo>
                      <a:pt x="2566657" y="1653766"/>
                      <a:pt x="2626259" y="1733738"/>
                      <a:pt x="2675299" y="1806166"/>
                    </a:cubicBezTo>
                    <a:cubicBezTo>
                      <a:pt x="2724339" y="1878594"/>
                      <a:pt x="2771115" y="1951021"/>
                      <a:pt x="2815628" y="2027976"/>
                    </a:cubicBezTo>
                    <a:cubicBezTo>
                      <a:pt x="2860141" y="2104931"/>
                      <a:pt x="2903899" y="2187921"/>
                      <a:pt x="2942376" y="2267893"/>
                    </a:cubicBezTo>
                    <a:cubicBezTo>
                      <a:pt x="2980853" y="2347865"/>
                      <a:pt x="3012541" y="2422557"/>
                      <a:pt x="3046491" y="2507810"/>
                    </a:cubicBezTo>
                    <a:cubicBezTo>
                      <a:pt x="3080441" y="2593063"/>
                      <a:pt x="3120428" y="2706232"/>
                      <a:pt x="3146079" y="2779414"/>
                    </a:cubicBezTo>
                    <a:cubicBezTo>
                      <a:pt x="3171730" y="2852596"/>
                      <a:pt x="3180784" y="2879002"/>
                      <a:pt x="3200400" y="2946903"/>
                    </a:cubicBezTo>
                    <a:cubicBezTo>
                      <a:pt x="3220016" y="3014804"/>
                      <a:pt x="3263774" y="3186820"/>
                      <a:pt x="3263774" y="3186820"/>
                    </a:cubicBezTo>
                    <a:lnTo>
                      <a:pt x="3263774" y="3186820"/>
                    </a:lnTo>
                  </a:path>
                </a:pathLst>
              </a:custGeom>
              <a:noFill/>
              <a:ln w="31750"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943600" y="46482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PPC</a:t>
              </a:r>
            </a:p>
          </p:txBody>
        </p:sp>
      </p:grpSp>
      <p:cxnSp>
        <p:nvCxnSpPr>
          <p:cNvPr id="20" name="Straight Connector 19"/>
          <p:cNvCxnSpPr/>
          <p:nvPr/>
        </p:nvCxnSpPr>
        <p:spPr>
          <a:xfrm>
            <a:off x="2379981" y="2133600"/>
            <a:ext cx="1201419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387600" y="2286000"/>
            <a:ext cx="1481328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1980523" y="3742944"/>
            <a:ext cx="3218688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350007" y="3822192"/>
            <a:ext cx="3072384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581400" y="533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55808" y="2018266"/>
            <a:ext cx="452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</a:t>
            </a:r>
            <a:r>
              <a:rPr lang="en-US" dirty="0"/>
              <a:t> </a:t>
            </a:r>
            <a:r>
              <a:rPr lang="en-US" dirty="0">
                <a:latin typeface="Cambria" panose="02040503050406030204" pitchFamily="18" charset="0"/>
              </a:rPr>
              <a:t>I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0080" y="5669280"/>
            <a:ext cx="7863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The slope of the PPC is (minus) the opportunity cost of the good on the horizontal axis.</a:t>
            </a:r>
          </a:p>
        </p:txBody>
      </p:sp>
    </p:spTree>
    <p:extLst>
      <p:ext uri="{BB962C8B-B14F-4D97-AF65-F5344CB8AC3E}">
        <p14:creationId xmlns:p14="http://schemas.microsoft.com/office/powerpoint/2010/main" val="265150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261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What Does It Mean If the </a:t>
            </a:r>
            <a:r>
              <a:rPr lang="en-US" sz="3200" dirty="0" err="1">
                <a:solidFill>
                  <a:srgbClr val="003399"/>
                </a:solidFill>
              </a:rPr>
              <a:t>PPC</a:t>
            </a:r>
            <a:r>
              <a:rPr lang="en-US" sz="3200" dirty="0">
                <a:solidFill>
                  <a:srgbClr val="003399"/>
                </a:solidFill>
              </a:rPr>
              <a:t> Is Curved?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15071" y="1097280"/>
            <a:ext cx="4842929" cy="4733363"/>
            <a:chOff x="2015071" y="1432582"/>
            <a:chExt cx="4842929" cy="4733363"/>
          </a:xfrm>
        </p:grpSpPr>
        <p:sp>
          <p:nvSpPr>
            <p:cNvPr id="8" name="TextBox 7"/>
            <p:cNvSpPr txBox="1"/>
            <p:nvPr/>
          </p:nvSpPr>
          <p:spPr>
            <a:xfrm>
              <a:off x="6400797" y="5642725"/>
              <a:ext cx="457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15071" y="1432582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aramond" panose="02020404030301010803" pitchFamily="18" charset="0"/>
                </a:rPr>
                <a:t>I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74900" y="1508760"/>
              <a:ext cx="4394201" cy="4206240"/>
              <a:chOff x="2438398" y="1388531"/>
              <a:chExt cx="4394201" cy="420624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36074" y="3490857"/>
                <a:ext cx="42062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43479" y="5583025"/>
                <a:ext cx="438912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>
                <a:spLocks/>
              </p:cNvSpPr>
              <p:nvPr/>
            </p:nvSpPr>
            <p:spPr>
              <a:xfrm>
                <a:off x="2438398" y="1918579"/>
                <a:ext cx="3794760" cy="3664843"/>
              </a:xfrm>
              <a:custGeom>
                <a:avLst/>
                <a:gdLst>
                  <a:gd name="connsiteX0" fmla="*/ 0 w 3263774"/>
                  <a:gd name="connsiteY0" fmla="*/ 0 h 3186820"/>
                  <a:gd name="connsiteX1" fmla="*/ 239917 w 3263774"/>
                  <a:gd name="connsiteY1" fmla="*/ 54321 h 3186820"/>
                  <a:gd name="connsiteX2" fmla="*/ 588475 w 3263774"/>
                  <a:gd name="connsiteY2" fmla="*/ 167489 h 3186820"/>
                  <a:gd name="connsiteX3" fmla="*/ 864606 w 3263774"/>
                  <a:gd name="connsiteY3" fmla="*/ 280657 h 3186820"/>
                  <a:gd name="connsiteX4" fmla="*/ 1140737 w 3263774"/>
                  <a:gd name="connsiteY4" fmla="*/ 411933 h 3186820"/>
                  <a:gd name="connsiteX5" fmla="*/ 1466661 w 3263774"/>
                  <a:gd name="connsiteY5" fmla="*/ 602055 h 3186820"/>
                  <a:gd name="connsiteX6" fmla="*/ 1751845 w 3263774"/>
                  <a:gd name="connsiteY6" fmla="*/ 805758 h 3186820"/>
                  <a:gd name="connsiteX7" fmla="*/ 2168305 w 3263774"/>
                  <a:gd name="connsiteY7" fmla="*/ 1172424 h 3186820"/>
                  <a:gd name="connsiteX8" fmla="*/ 2403695 w 3263774"/>
                  <a:gd name="connsiteY8" fmla="*/ 1444028 h 3186820"/>
                  <a:gd name="connsiteX9" fmla="*/ 2521390 w 3263774"/>
                  <a:gd name="connsiteY9" fmla="*/ 1593410 h 3186820"/>
                  <a:gd name="connsiteX10" fmla="*/ 2675299 w 3263774"/>
                  <a:gd name="connsiteY10" fmla="*/ 1806166 h 3186820"/>
                  <a:gd name="connsiteX11" fmla="*/ 2815628 w 3263774"/>
                  <a:gd name="connsiteY11" fmla="*/ 2027976 h 3186820"/>
                  <a:gd name="connsiteX12" fmla="*/ 2942376 w 3263774"/>
                  <a:gd name="connsiteY12" fmla="*/ 2267893 h 3186820"/>
                  <a:gd name="connsiteX13" fmla="*/ 3046491 w 3263774"/>
                  <a:gd name="connsiteY13" fmla="*/ 2507810 h 3186820"/>
                  <a:gd name="connsiteX14" fmla="*/ 3146079 w 3263774"/>
                  <a:gd name="connsiteY14" fmla="*/ 2779414 h 3186820"/>
                  <a:gd name="connsiteX15" fmla="*/ 3200400 w 3263774"/>
                  <a:gd name="connsiteY15" fmla="*/ 2946903 h 3186820"/>
                  <a:gd name="connsiteX16" fmla="*/ 3263774 w 3263774"/>
                  <a:gd name="connsiteY16" fmla="*/ 3186820 h 3186820"/>
                  <a:gd name="connsiteX17" fmla="*/ 3263774 w 3263774"/>
                  <a:gd name="connsiteY17" fmla="*/ 3186820 h 318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63774" h="3186820">
                    <a:moveTo>
                      <a:pt x="0" y="0"/>
                    </a:moveTo>
                    <a:cubicBezTo>
                      <a:pt x="70919" y="13203"/>
                      <a:pt x="141838" y="26406"/>
                      <a:pt x="239917" y="54321"/>
                    </a:cubicBezTo>
                    <a:cubicBezTo>
                      <a:pt x="337996" y="82236"/>
                      <a:pt x="484360" y="129766"/>
                      <a:pt x="588475" y="167489"/>
                    </a:cubicBezTo>
                    <a:cubicBezTo>
                      <a:pt x="692590" y="205212"/>
                      <a:pt x="772562" y="239916"/>
                      <a:pt x="864606" y="280657"/>
                    </a:cubicBezTo>
                    <a:cubicBezTo>
                      <a:pt x="956650" y="321398"/>
                      <a:pt x="1040395" y="358367"/>
                      <a:pt x="1140737" y="411933"/>
                    </a:cubicBezTo>
                    <a:cubicBezTo>
                      <a:pt x="1241079" y="465499"/>
                      <a:pt x="1364810" y="536418"/>
                      <a:pt x="1466661" y="602055"/>
                    </a:cubicBezTo>
                    <a:cubicBezTo>
                      <a:pt x="1568512" y="667692"/>
                      <a:pt x="1634904" y="710697"/>
                      <a:pt x="1751845" y="805758"/>
                    </a:cubicBezTo>
                    <a:cubicBezTo>
                      <a:pt x="1868786" y="900819"/>
                      <a:pt x="2059663" y="1066046"/>
                      <a:pt x="2168305" y="1172424"/>
                    </a:cubicBezTo>
                    <a:cubicBezTo>
                      <a:pt x="2276947" y="1278802"/>
                      <a:pt x="2344848" y="1373864"/>
                      <a:pt x="2403695" y="1444028"/>
                    </a:cubicBezTo>
                    <a:cubicBezTo>
                      <a:pt x="2462542" y="1514192"/>
                      <a:pt x="2476123" y="1533054"/>
                      <a:pt x="2521390" y="1593410"/>
                    </a:cubicBezTo>
                    <a:cubicBezTo>
                      <a:pt x="2566657" y="1653766"/>
                      <a:pt x="2626259" y="1733738"/>
                      <a:pt x="2675299" y="1806166"/>
                    </a:cubicBezTo>
                    <a:cubicBezTo>
                      <a:pt x="2724339" y="1878594"/>
                      <a:pt x="2771115" y="1951021"/>
                      <a:pt x="2815628" y="2027976"/>
                    </a:cubicBezTo>
                    <a:cubicBezTo>
                      <a:pt x="2860141" y="2104931"/>
                      <a:pt x="2903899" y="2187921"/>
                      <a:pt x="2942376" y="2267893"/>
                    </a:cubicBezTo>
                    <a:cubicBezTo>
                      <a:pt x="2980853" y="2347865"/>
                      <a:pt x="3012541" y="2422557"/>
                      <a:pt x="3046491" y="2507810"/>
                    </a:cubicBezTo>
                    <a:cubicBezTo>
                      <a:pt x="3080441" y="2593063"/>
                      <a:pt x="3120428" y="2706232"/>
                      <a:pt x="3146079" y="2779414"/>
                    </a:cubicBezTo>
                    <a:cubicBezTo>
                      <a:pt x="3171730" y="2852596"/>
                      <a:pt x="3180784" y="2879002"/>
                      <a:pt x="3200400" y="2946903"/>
                    </a:cubicBezTo>
                    <a:cubicBezTo>
                      <a:pt x="3220016" y="3014804"/>
                      <a:pt x="3263774" y="3186820"/>
                      <a:pt x="3263774" y="3186820"/>
                    </a:cubicBezTo>
                    <a:lnTo>
                      <a:pt x="3263774" y="3186820"/>
                    </a:lnTo>
                  </a:path>
                </a:pathLst>
              </a:custGeom>
              <a:noFill/>
              <a:ln w="31750"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943600" y="46482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PPC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097779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261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What Does It Mean If the </a:t>
            </a:r>
            <a:r>
              <a:rPr lang="en-US" sz="3200" dirty="0" err="1">
                <a:solidFill>
                  <a:srgbClr val="003399"/>
                </a:solidFill>
              </a:rPr>
              <a:t>PPC</a:t>
            </a:r>
            <a:r>
              <a:rPr lang="en-US" sz="3200" dirty="0">
                <a:solidFill>
                  <a:srgbClr val="003399"/>
                </a:solidFill>
              </a:rPr>
              <a:t> Is Curved?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15071" y="1097280"/>
            <a:ext cx="4842929" cy="4733363"/>
            <a:chOff x="2015071" y="1432582"/>
            <a:chExt cx="4842929" cy="4733363"/>
          </a:xfrm>
        </p:grpSpPr>
        <p:sp>
          <p:nvSpPr>
            <p:cNvPr id="8" name="TextBox 7"/>
            <p:cNvSpPr txBox="1"/>
            <p:nvPr/>
          </p:nvSpPr>
          <p:spPr>
            <a:xfrm>
              <a:off x="6400797" y="5642725"/>
              <a:ext cx="457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15071" y="1432582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aramond" panose="02020404030301010803" pitchFamily="18" charset="0"/>
                </a:rPr>
                <a:t>I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74900" y="1508760"/>
              <a:ext cx="4394201" cy="4206240"/>
              <a:chOff x="2438398" y="1388531"/>
              <a:chExt cx="4394201" cy="420624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36074" y="3490857"/>
                <a:ext cx="42062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43479" y="5583025"/>
                <a:ext cx="438912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>
                <a:spLocks/>
              </p:cNvSpPr>
              <p:nvPr/>
            </p:nvSpPr>
            <p:spPr>
              <a:xfrm>
                <a:off x="2438398" y="1918579"/>
                <a:ext cx="3794760" cy="3664843"/>
              </a:xfrm>
              <a:custGeom>
                <a:avLst/>
                <a:gdLst>
                  <a:gd name="connsiteX0" fmla="*/ 0 w 3263774"/>
                  <a:gd name="connsiteY0" fmla="*/ 0 h 3186820"/>
                  <a:gd name="connsiteX1" fmla="*/ 239917 w 3263774"/>
                  <a:gd name="connsiteY1" fmla="*/ 54321 h 3186820"/>
                  <a:gd name="connsiteX2" fmla="*/ 588475 w 3263774"/>
                  <a:gd name="connsiteY2" fmla="*/ 167489 h 3186820"/>
                  <a:gd name="connsiteX3" fmla="*/ 864606 w 3263774"/>
                  <a:gd name="connsiteY3" fmla="*/ 280657 h 3186820"/>
                  <a:gd name="connsiteX4" fmla="*/ 1140737 w 3263774"/>
                  <a:gd name="connsiteY4" fmla="*/ 411933 h 3186820"/>
                  <a:gd name="connsiteX5" fmla="*/ 1466661 w 3263774"/>
                  <a:gd name="connsiteY5" fmla="*/ 602055 h 3186820"/>
                  <a:gd name="connsiteX6" fmla="*/ 1751845 w 3263774"/>
                  <a:gd name="connsiteY6" fmla="*/ 805758 h 3186820"/>
                  <a:gd name="connsiteX7" fmla="*/ 2168305 w 3263774"/>
                  <a:gd name="connsiteY7" fmla="*/ 1172424 h 3186820"/>
                  <a:gd name="connsiteX8" fmla="*/ 2403695 w 3263774"/>
                  <a:gd name="connsiteY8" fmla="*/ 1444028 h 3186820"/>
                  <a:gd name="connsiteX9" fmla="*/ 2521390 w 3263774"/>
                  <a:gd name="connsiteY9" fmla="*/ 1593410 h 3186820"/>
                  <a:gd name="connsiteX10" fmla="*/ 2675299 w 3263774"/>
                  <a:gd name="connsiteY10" fmla="*/ 1806166 h 3186820"/>
                  <a:gd name="connsiteX11" fmla="*/ 2815628 w 3263774"/>
                  <a:gd name="connsiteY11" fmla="*/ 2027976 h 3186820"/>
                  <a:gd name="connsiteX12" fmla="*/ 2942376 w 3263774"/>
                  <a:gd name="connsiteY12" fmla="*/ 2267893 h 3186820"/>
                  <a:gd name="connsiteX13" fmla="*/ 3046491 w 3263774"/>
                  <a:gd name="connsiteY13" fmla="*/ 2507810 h 3186820"/>
                  <a:gd name="connsiteX14" fmla="*/ 3146079 w 3263774"/>
                  <a:gd name="connsiteY14" fmla="*/ 2779414 h 3186820"/>
                  <a:gd name="connsiteX15" fmla="*/ 3200400 w 3263774"/>
                  <a:gd name="connsiteY15" fmla="*/ 2946903 h 3186820"/>
                  <a:gd name="connsiteX16" fmla="*/ 3263774 w 3263774"/>
                  <a:gd name="connsiteY16" fmla="*/ 3186820 h 3186820"/>
                  <a:gd name="connsiteX17" fmla="*/ 3263774 w 3263774"/>
                  <a:gd name="connsiteY17" fmla="*/ 3186820 h 318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63774" h="3186820">
                    <a:moveTo>
                      <a:pt x="0" y="0"/>
                    </a:moveTo>
                    <a:cubicBezTo>
                      <a:pt x="70919" y="13203"/>
                      <a:pt x="141838" y="26406"/>
                      <a:pt x="239917" y="54321"/>
                    </a:cubicBezTo>
                    <a:cubicBezTo>
                      <a:pt x="337996" y="82236"/>
                      <a:pt x="484360" y="129766"/>
                      <a:pt x="588475" y="167489"/>
                    </a:cubicBezTo>
                    <a:cubicBezTo>
                      <a:pt x="692590" y="205212"/>
                      <a:pt x="772562" y="239916"/>
                      <a:pt x="864606" y="280657"/>
                    </a:cubicBezTo>
                    <a:cubicBezTo>
                      <a:pt x="956650" y="321398"/>
                      <a:pt x="1040395" y="358367"/>
                      <a:pt x="1140737" y="411933"/>
                    </a:cubicBezTo>
                    <a:cubicBezTo>
                      <a:pt x="1241079" y="465499"/>
                      <a:pt x="1364810" y="536418"/>
                      <a:pt x="1466661" y="602055"/>
                    </a:cubicBezTo>
                    <a:cubicBezTo>
                      <a:pt x="1568512" y="667692"/>
                      <a:pt x="1634904" y="710697"/>
                      <a:pt x="1751845" y="805758"/>
                    </a:cubicBezTo>
                    <a:cubicBezTo>
                      <a:pt x="1868786" y="900819"/>
                      <a:pt x="2059663" y="1066046"/>
                      <a:pt x="2168305" y="1172424"/>
                    </a:cubicBezTo>
                    <a:cubicBezTo>
                      <a:pt x="2276947" y="1278802"/>
                      <a:pt x="2344848" y="1373864"/>
                      <a:pt x="2403695" y="1444028"/>
                    </a:cubicBezTo>
                    <a:cubicBezTo>
                      <a:pt x="2462542" y="1514192"/>
                      <a:pt x="2476123" y="1533054"/>
                      <a:pt x="2521390" y="1593410"/>
                    </a:cubicBezTo>
                    <a:cubicBezTo>
                      <a:pt x="2566657" y="1653766"/>
                      <a:pt x="2626259" y="1733738"/>
                      <a:pt x="2675299" y="1806166"/>
                    </a:cubicBezTo>
                    <a:cubicBezTo>
                      <a:pt x="2724339" y="1878594"/>
                      <a:pt x="2771115" y="1951021"/>
                      <a:pt x="2815628" y="2027976"/>
                    </a:cubicBezTo>
                    <a:cubicBezTo>
                      <a:pt x="2860141" y="2104931"/>
                      <a:pt x="2903899" y="2187921"/>
                      <a:pt x="2942376" y="2267893"/>
                    </a:cubicBezTo>
                    <a:cubicBezTo>
                      <a:pt x="2980853" y="2347865"/>
                      <a:pt x="3012541" y="2422557"/>
                      <a:pt x="3046491" y="2507810"/>
                    </a:cubicBezTo>
                    <a:cubicBezTo>
                      <a:pt x="3080441" y="2593063"/>
                      <a:pt x="3120428" y="2706232"/>
                      <a:pt x="3146079" y="2779414"/>
                    </a:cubicBezTo>
                    <a:cubicBezTo>
                      <a:pt x="3171730" y="2852596"/>
                      <a:pt x="3180784" y="2879002"/>
                      <a:pt x="3200400" y="2946903"/>
                    </a:cubicBezTo>
                    <a:cubicBezTo>
                      <a:pt x="3220016" y="3014804"/>
                      <a:pt x="3263774" y="3186820"/>
                      <a:pt x="3263774" y="3186820"/>
                    </a:cubicBezTo>
                    <a:lnTo>
                      <a:pt x="3263774" y="3186820"/>
                    </a:lnTo>
                  </a:path>
                </a:pathLst>
              </a:custGeom>
              <a:noFill/>
              <a:ln w="31750"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943600" y="46482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PPC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40080" y="5669280"/>
            <a:ext cx="7863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CC0000"/>
                </a:solidFill>
              </a:rPr>
              <a:t>A curved PPC implies that the opportunity cost of the good on the horizontal axis is rising as more is produced (e.g., it becomes harder and harder to produce oil in a country)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379981" y="2133600"/>
            <a:ext cx="1201419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387600" y="2286000"/>
            <a:ext cx="1481328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387938" y="3395135"/>
            <a:ext cx="2798064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1980523" y="3742944"/>
            <a:ext cx="3218688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>
            <a:off x="2350007" y="3822192"/>
            <a:ext cx="3072384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4202356" y="4373880"/>
            <a:ext cx="1975104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4700016" y="4553712"/>
            <a:ext cx="1572768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379134" y="3784602"/>
            <a:ext cx="3108960" cy="0"/>
          </a:xfrm>
          <a:prstGeom prst="line">
            <a:avLst/>
          </a:prstGeom>
          <a:ln w="12700">
            <a:solidFill>
              <a:srgbClr val="CC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581400" y="533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190064" y="5334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55808" y="2018266"/>
            <a:ext cx="452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</a:t>
            </a:r>
            <a:r>
              <a:rPr lang="en-US" dirty="0"/>
              <a:t> </a:t>
            </a:r>
            <a:r>
              <a:rPr lang="en-US" dirty="0">
                <a:latin typeface="Cambria" panose="02040503050406030204" pitchFamily="18" charset="0"/>
              </a:rPr>
              <a:t>I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55799" y="3389866"/>
            <a:ext cx="4529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Δ</a:t>
            </a:r>
            <a:r>
              <a:rPr lang="en-US" dirty="0"/>
              <a:t> </a:t>
            </a:r>
            <a:r>
              <a:rPr lang="en-US" dirty="0">
                <a:latin typeface="Cambria" panose="02040503050406030204" pitchFamily="18" charset="0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241316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cap="small" dirty="0">
                <a:solidFill>
                  <a:srgbClr val="CC0000"/>
                </a:solidFill>
              </a:rPr>
              <a:t>I.  Scarcity, Choice, and Opportunity Cost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178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293495"/>
            <a:ext cx="7863840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PPC for Consumption and Investment Goods</a:t>
            </a:r>
          </a:p>
          <a:p>
            <a:pPr algn="ctr"/>
            <a:r>
              <a:rPr lang="en-US" sz="3200" dirty="0">
                <a:solidFill>
                  <a:srgbClr val="00863D"/>
                </a:solidFill>
              </a:rPr>
              <a:t>Immigration or Other Labor Force Growth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797" y="5673183"/>
            <a:ext cx="457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15071" y="1463040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aramond" panose="02020404030301010803" pitchFamily="18" charset="0"/>
              </a:rPr>
              <a:t>I</a:t>
            </a: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72576" y="3641544"/>
            <a:ext cx="420624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379981" y="5733712"/>
            <a:ext cx="438912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Freeform 27"/>
          <p:cNvSpPr>
            <a:spLocks/>
          </p:cNvSpPr>
          <p:nvPr/>
        </p:nvSpPr>
        <p:spPr>
          <a:xfrm>
            <a:off x="2374900" y="2069266"/>
            <a:ext cx="3794760" cy="3664843"/>
          </a:xfrm>
          <a:custGeom>
            <a:avLst/>
            <a:gdLst>
              <a:gd name="connsiteX0" fmla="*/ 0 w 3263774"/>
              <a:gd name="connsiteY0" fmla="*/ 0 h 3186820"/>
              <a:gd name="connsiteX1" fmla="*/ 239917 w 3263774"/>
              <a:gd name="connsiteY1" fmla="*/ 54321 h 3186820"/>
              <a:gd name="connsiteX2" fmla="*/ 588475 w 3263774"/>
              <a:gd name="connsiteY2" fmla="*/ 167489 h 3186820"/>
              <a:gd name="connsiteX3" fmla="*/ 864606 w 3263774"/>
              <a:gd name="connsiteY3" fmla="*/ 280657 h 3186820"/>
              <a:gd name="connsiteX4" fmla="*/ 1140737 w 3263774"/>
              <a:gd name="connsiteY4" fmla="*/ 411933 h 3186820"/>
              <a:gd name="connsiteX5" fmla="*/ 1466661 w 3263774"/>
              <a:gd name="connsiteY5" fmla="*/ 602055 h 3186820"/>
              <a:gd name="connsiteX6" fmla="*/ 1751845 w 3263774"/>
              <a:gd name="connsiteY6" fmla="*/ 805758 h 3186820"/>
              <a:gd name="connsiteX7" fmla="*/ 2168305 w 3263774"/>
              <a:gd name="connsiteY7" fmla="*/ 1172424 h 3186820"/>
              <a:gd name="connsiteX8" fmla="*/ 2403695 w 3263774"/>
              <a:gd name="connsiteY8" fmla="*/ 1444028 h 3186820"/>
              <a:gd name="connsiteX9" fmla="*/ 2521390 w 3263774"/>
              <a:gd name="connsiteY9" fmla="*/ 1593410 h 3186820"/>
              <a:gd name="connsiteX10" fmla="*/ 2675299 w 3263774"/>
              <a:gd name="connsiteY10" fmla="*/ 1806166 h 3186820"/>
              <a:gd name="connsiteX11" fmla="*/ 2815628 w 3263774"/>
              <a:gd name="connsiteY11" fmla="*/ 2027976 h 3186820"/>
              <a:gd name="connsiteX12" fmla="*/ 2942376 w 3263774"/>
              <a:gd name="connsiteY12" fmla="*/ 2267893 h 3186820"/>
              <a:gd name="connsiteX13" fmla="*/ 3046491 w 3263774"/>
              <a:gd name="connsiteY13" fmla="*/ 2507810 h 3186820"/>
              <a:gd name="connsiteX14" fmla="*/ 3146079 w 3263774"/>
              <a:gd name="connsiteY14" fmla="*/ 2779414 h 3186820"/>
              <a:gd name="connsiteX15" fmla="*/ 3200400 w 3263774"/>
              <a:gd name="connsiteY15" fmla="*/ 2946903 h 3186820"/>
              <a:gd name="connsiteX16" fmla="*/ 3263774 w 3263774"/>
              <a:gd name="connsiteY16" fmla="*/ 3186820 h 3186820"/>
              <a:gd name="connsiteX17" fmla="*/ 3263774 w 3263774"/>
              <a:gd name="connsiteY17" fmla="*/ 3186820 h 3186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263774" h="3186820">
                <a:moveTo>
                  <a:pt x="0" y="0"/>
                </a:moveTo>
                <a:cubicBezTo>
                  <a:pt x="70919" y="13203"/>
                  <a:pt x="141838" y="26406"/>
                  <a:pt x="239917" y="54321"/>
                </a:cubicBezTo>
                <a:cubicBezTo>
                  <a:pt x="337996" y="82236"/>
                  <a:pt x="484360" y="129766"/>
                  <a:pt x="588475" y="167489"/>
                </a:cubicBezTo>
                <a:cubicBezTo>
                  <a:pt x="692590" y="205212"/>
                  <a:pt x="772562" y="239916"/>
                  <a:pt x="864606" y="280657"/>
                </a:cubicBezTo>
                <a:cubicBezTo>
                  <a:pt x="956650" y="321398"/>
                  <a:pt x="1040395" y="358367"/>
                  <a:pt x="1140737" y="411933"/>
                </a:cubicBezTo>
                <a:cubicBezTo>
                  <a:pt x="1241079" y="465499"/>
                  <a:pt x="1364810" y="536418"/>
                  <a:pt x="1466661" y="602055"/>
                </a:cubicBezTo>
                <a:cubicBezTo>
                  <a:pt x="1568512" y="667692"/>
                  <a:pt x="1634904" y="710697"/>
                  <a:pt x="1751845" y="805758"/>
                </a:cubicBezTo>
                <a:cubicBezTo>
                  <a:pt x="1868786" y="900819"/>
                  <a:pt x="2059663" y="1066046"/>
                  <a:pt x="2168305" y="1172424"/>
                </a:cubicBezTo>
                <a:cubicBezTo>
                  <a:pt x="2276947" y="1278802"/>
                  <a:pt x="2344848" y="1373864"/>
                  <a:pt x="2403695" y="1444028"/>
                </a:cubicBezTo>
                <a:cubicBezTo>
                  <a:pt x="2462542" y="1514192"/>
                  <a:pt x="2476123" y="1533054"/>
                  <a:pt x="2521390" y="1593410"/>
                </a:cubicBezTo>
                <a:cubicBezTo>
                  <a:pt x="2566657" y="1653766"/>
                  <a:pt x="2626259" y="1733738"/>
                  <a:pt x="2675299" y="1806166"/>
                </a:cubicBezTo>
                <a:cubicBezTo>
                  <a:pt x="2724339" y="1878594"/>
                  <a:pt x="2771115" y="1951021"/>
                  <a:pt x="2815628" y="2027976"/>
                </a:cubicBezTo>
                <a:cubicBezTo>
                  <a:pt x="2860141" y="2104931"/>
                  <a:pt x="2903899" y="2187921"/>
                  <a:pt x="2942376" y="2267893"/>
                </a:cubicBezTo>
                <a:cubicBezTo>
                  <a:pt x="2980853" y="2347865"/>
                  <a:pt x="3012541" y="2422557"/>
                  <a:pt x="3046491" y="2507810"/>
                </a:cubicBezTo>
                <a:cubicBezTo>
                  <a:pt x="3080441" y="2593063"/>
                  <a:pt x="3120428" y="2706232"/>
                  <a:pt x="3146079" y="2779414"/>
                </a:cubicBezTo>
                <a:cubicBezTo>
                  <a:pt x="3171730" y="2852596"/>
                  <a:pt x="3180784" y="2879002"/>
                  <a:pt x="3200400" y="2946903"/>
                </a:cubicBezTo>
                <a:cubicBezTo>
                  <a:pt x="3220016" y="3014804"/>
                  <a:pt x="3263774" y="3186820"/>
                  <a:pt x="3263774" y="3186820"/>
                </a:cubicBezTo>
                <a:lnTo>
                  <a:pt x="3263774" y="3186820"/>
                </a:lnTo>
              </a:path>
            </a:pathLst>
          </a:custGeom>
          <a:noFill/>
          <a:ln w="3175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05400" y="4680541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PPC</a:t>
            </a:r>
            <a:r>
              <a:rPr lang="en-US" sz="2800" baseline="-25000" dirty="0">
                <a:solidFill>
                  <a:srgbClr val="003399"/>
                </a:solidFill>
              </a:rPr>
              <a:t>1</a:t>
            </a:r>
            <a:endParaRPr lang="en-US" sz="2800" dirty="0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465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293495"/>
            <a:ext cx="7863840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PPC for Consumption and Investment Goods</a:t>
            </a:r>
          </a:p>
          <a:p>
            <a:pPr algn="ctr"/>
            <a:r>
              <a:rPr lang="en-US" sz="3200" dirty="0">
                <a:solidFill>
                  <a:srgbClr val="00863D"/>
                </a:solidFill>
              </a:rPr>
              <a:t>Immigration or Other Labor Force Growth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15071" y="1463040"/>
            <a:ext cx="4842929" cy="4733363"/>
            <a:chOff x="2015071" y="1432582"/>
            <a:chExt cx="4842929" cy="4733363"/>
          </a:xfrm>
        </p:grpSpPr>
        <p:sp>
          <p:nvSpPr>
            <p:cNvPr id="8" name="TextBox 7"/>
            <p:cNvSpPr txBox="1"/>
            <p:nvPr/>
          </p:nvSpPr>
          <p:spPr>
            <a:xfrm>
              <a:off x="6400797" y="5642725"/>
              <a:ext cx="457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15071" y="1432582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aramond" panose="02020404030301010803" pitchFamily="18" charset="0"/>
                </a:rPr>
                <a:t>I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74900" y="1508760"/>
              <a:ext cx="4394201" cy="4206240"/>
              <a:chOff x="2438398" y="1388531"/>
              <a:chExt cx="4394201" cy="420624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36074" y="3490857"/>
                <a:ext cx="42062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43479" y="5583025"/>
                <a:ext cx="438912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>
                <a:spLocks/>
              </p:cNvSpPr>
              <p:nvPr/>
            </p:nvSpPr>
            <p:spPr>
              <a:xfrm>
                <a:off x="2438398" y="1918579"/>
                <a:ext cx="3794760" cy="3664843"/>
              </a:xfrm>
              <a:custGeom>
                <a:avLst/>
                <a:gdLst>
                  <a:gd name="connsiteX0" fmla="*/ 0 w 3263774"/>
                  <a:gd name="connsiteY0" fmla="*/ 0 h 3186820"/>
                  <a:gd name="connsiteX1" fmla="*/ 239917 w 3263774"/>
                  <a:gd name="connsiteY1" fmla="*/ 54321 h 3186820"/>
                  <a:gd name="connsiteX2" fmla="*/ 588475 w 3263774"/>
                  <a:gd name="connsiteY2" fmla="*/ 167489 h 3186820"/>
                  <a:gd name="connsiteX3" fmla="*/ 864606 w 3263774"/>
                  <a:gd name="connsiteY3" fmla="*/ 280657 h 3186820"/>
                  <a:gd name="connsiteX4" fmla="*/ 1140737 w 3263774"/>
                  <a:gd name="connsiteY4" fmla="*/ 411933 h 3186820"/>
                  <a:gd name="connsiteX5" fmla="*/ 1466661 w 3263774"/>
                  <a:gd name="connsiteY5" fmla="*/ 602055 h 3186820"/>
                  <a:gd name="connsiteX6" fmla="*/ 1751845 w 3263774"/>
                  <a:gd name="connsiteY6" fmla="*/ 805758 h 3186820"/>
                  <a:gd name="connsiteX7" fmla="*/ 2168305 w 3263774"/>
                  <a:gd name="connsiteY7" fmla="*/ 1172424 h 3186820"/>
                  <a:gd name="connsiteX8" fmla="*/ 2403695 w 3263774"/>
                  <a:gd name="connsiteY8" fmla="*/ 1444028 h 3186820"/>
                  <a:gd name="connsiteX9" fmla="*/ 2521390 w 3263774"/>
                  <a:gd name="connsiteY9" fmla="*/ 1593410 h 3186820"/>
                  <a:gd name="connsiteX10" fmla="*/ 2675299 w 3263774"/>
                  <a:gd name="connsiteY10" fmla="*/ 1806166 h 3186820"/>
                  <a:gd name="connsiteX11" fmla="*/ 2815628 w 3263774"/>
                  <a:gd name="connsiteY11" fmla="*/ 2027976 h 3186820"/>
                  <a:gd name="connsiteX12" fmla="*/ 2942376 w 3263774"/>
                  <a:gd name="connsiteY12" fmla="*/ 2267893 h 3186820"/>
                  <a:gd name="connsiteX13" fmla="*/ 3046491 w 3263774"/>
                  <a:gd name="connsiteY13" fmla="*/ 2507810 h 3186820"/>
                  <a:gd name="connsiteX14" fmla="*/ 3146079 w 3263774"/>
                  <a:gd name="connsiteY14" fmla="*/ 2779414 h 3186820"/>
                  <a:gd name="connsiteX15" fmla="*/ 3200400 w 3263774"/>
                  <a:gd name="connsiteY15" fmla="*/ 2946903 h 3186820"/>
                  <a:gd name="connsiteX16" fmla="*/ 3263774 w 3263774"/>
                  <a:gd name="connsiteY16" fmla="*/ 3186820 h 3186820"/>
                  <a:gd name="connsiteX17" fmla="*/ 3263774 w 3263774"/>
                  <a:gd name="connsiteY17" fmla="*/ 3186820 h 318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63774" h="3186820">
                    <a:moveTo>
                      <a:pt x="0" y="0"/>
                    </a:moveTo>
                    <a:cubicBezTo>
                      <a:pt x="70919" y="13203"/>
                      <a:pt x="141838" y="26406"/>
                      <a:pt x="239917" y="54321"/>
                    </a:cubicBezTo>
                    <a:cubicBezTo>
                      <a:pt x="337996" y="82236"/>
                      <a:pt x="484360" y="129766"/>
                      <a:pt x="588475" y="167489"/>
                    </a:cubicBezTo>
                    <a:cubicBezTo>
                      <a:pt x="692590" y="205212"/>
                      <a:pt x="772562" y="239916"/>
                      <a:pt x="864606" y="280657"/>
                    </a:cubicBezTo>
                    <a:cubicBezTo>
                      <a:pt x="956650" y="321398"/>
                      <a:pt x="1040395" y="358367"/>
                      <a:pt x="1140737" y="411933"/>
                    </a:cubicBezTo>
                    <a:cubicBezTo>
                      <a:pt x="1241079" y="465499"/>
                      <a:pt x="1364810" y="536418"/>
                      <a:pt x="1466661" y="602055"/>
                    </a:cubicBezTo>
                    <a:cubicBezTo>
                      <a:pt x="1568512" y="667692"/>
                      <a:pt x="1634904" y="710697"/>
                      <a:pt x="1751845" y="805758"/>
                    </a:cubicBezTo>
                    <a:cubicBezTo>
                      <a:pt x="1868786" y="900819"/>
                      <a:pt x="2059663" y="1066046"/>
                      <a:pt x="2168305" y="1172424"/>
                    </a:cubicBezTo>
                    <a:cubicBezTo>
                      <a:pt x="2276947" y="1278802"/>
                      <a:pt x="2344848" y="1373864"/>
                      <a:pt x="2403695" y="1444028"/>
                    </a:cubicBezTo>
                    <a:cubicBezTo>
                      <a:pt x="2462542" y="1514192"/>
                      <a:pt x="2476123" y="1533054"/>
                      <a:pt x="2521390" y="1593410"/>
                    </a:cubicBezTo>
                    <a:cubicBezTo>
                      <a:pt x="2566657" y="1653766"/>
                      <a:pt x="2626259" y="1733738"/>
                      <a:pt x="2675299" y="1806166"/>
                    </a:cubicBezTo>
                    <a:cubicBezTo>
                      <a:pt x="2724339" y="1878594"/>
                      <a:pt x="2771115" y="1951021"/>
                      <a:pt x="2815628" y="2027976"/>
                    </a:cubicBezTo>
                    <a:cubicBezTo>
                      <a:pt x="2860141" y="2104931"/>
                      <a:pt x="2903899" y="2187921"/>
                      <a:pt x="2942376" y="2267893"/>
                    </a:cubicBezTo>
                    <a:cubicBezTo>
                      <a:pt x="2980853" y="2347865"/>
                      <a:pt x="3012541" y="2422557"/>
                      <a:pt x="3046491" y="2507810"/>
                    </a:cubicBezTo>
                    <a:cubicBezTo>
                      <a:pt x="3080441" y="2593063"/>
                      <a:pt x="3120428" y="2706232"/>
                      <a:pt x="3146079" y="2779414"/>
                    </a:cubicBezTo>
                    <a:cubicBezTo>
                      <a:pt x="3171730" y="2852596"/>
                      <a:pt x="3180784" y="2879002"/>
                      <a:pt x="3200400" y="2946903"/>
                    </a:cubicBezTo>
                    <a:cubicBezTo>
                      <a:pt x="3220016" y="3014804"/>
                      <a:pt x="3263774" y="3186820"/>
                      <a:pt x="3263774" y="3186820"/>
                    </a:cubicBezTo>
                    <a:lnTo>
                      <a:pt x="3263774" y="3186820"/>
                    </a:lnTo>
                  </a:path>
                </a:pathLst>
              </a:custGeom>
              <a:noFill/>
              <a:ln w="31750"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105400" y="4650083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PPC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1</a:t>
              </a:r>
              <a:endParaRPr lang="en-US" sz="28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8" name="Freeform 17"/>
          <p:cNvSpPr>
            <a:spLocks noChangeAspect="1"/>
          </p:cNvSpPr>
          <p:nvPr/>
        </p:nvSpPr>
        <p:spPr>
          <a:xfrm>
            <a:off x="2362200" y="1752600"/>
            <a:ext cx="4143119" cy="4001276"/>
          </a:xfrm>
          <a:custGeom>
            <a:avLst/>
            <a:gdLst>
              <a:gd name="connsiteX0" fmla="*/ 0 w 3263774"/>
              <a:gd name="connsiteY0" fmla="*/ 0 h 3186820"/>
              <a:gd name="connsiteX1" fmla="*/ 239917 w 3263774"/>
              <a:gd name="connsiteY1" fmla="*/ 54321 h 3186820"/>
              <a:gd name="connsiteX2" fmla="*/ 588475 w 3263774"/>
              <a:gd name="connsiteY2" fmla="*/ 167489 h 3186820"/>
              <a:gd name="connsiteX3" fmla="*/ 864606 w 3263774"/>
              <a:gd name="connsiteY3" fmla="*/ 280657 h 3186820"/>
              <a:gd name="connsiteX4" fmla="*/ 1140737 w 3263774"/>
              <a:gd name="connsiteY4" fmla="*/ 411933 h 3186820"/>
              <a:gd name="connsiteX5" fmla="*/ 1466661 w 3263774"/>
              <a:gd name="connsiteY5" fmla="*/ 602055 h 3186820"/>
              <a:gd name="connsiteX6" fmla="*/ 1751845 w 3263774"/>
              <a:gd name="connsiteY6" fmla="*/ 805758 h 3186820"/>
              <a:gd name="connsiteX7" fmla="*/ 2168305 w 3263774"/>
              <a:gd name="connsiteY7" fmla="*/ 1172424 h 3186820"/>
              <a:gd name="connsiteX8" fmla="*/ 2403695 w 3263774"/>
              <a:gd name="connsiteY8" fmla="*/ 1444028 h 3186820"/>
              <a:gd name="connsiteX9" fmla="*/ 2521390 w 3263774"/>
              <a:gd name="connsiteY9" fmla="*/ 1593410 h 3186820"/>
              <a:gd name="connsiteX10" fmla="*/ 2675299 w 3263774"/>
              <a:gd name="connsiteY10" fmla="*/ 1806166 h 3186820"/>
              <a:gd name="connsiteX11" fmla="*/ 2815628 w 3263774"/>
              <a:gd name="connsiteY11" fmla="*/ 2027976 h 3186820"/>
              <a:gd name="connsiteX12" fmla="*/ 2942376 w 3263774"/>
              <a:gd name="connsiteY12" fmla="*/ 2267893 h 3186820"/>
              <a:gd name="connsiteX13" fmla="*/ 3046491 w 3263774"/>
              <a:gd name="connsiteY13" fmla="*/ 2507810 h 3186820"/>
              <a:gd name="connsiteX14" fmla="*/ 3146079 w 3263774"/>
              <a:gd name="connsiteY14" fmla="*/ 2779414 h 3186820"/>
              <a:gd name="connsiteX15" fmla="*/ 3200400 w 3263774"/>
              <a:gd name="connsiteY15" fmla="*/ 2946903 h 3186820"/>
              <a:gd name="connsiteX16" fmla="*/ 3263774 w 3263774"/>
              <a:gd name="connsiteY16" fmla="*/ 3186820 h 3186820"/>
              <a:gd name="connsiteX17" fmla="*/ 3263774 w 3263774"/>
              <a:gd name="connsiteY17" fmla="*/ 3186820 h 3186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263774" h="3186820">
                <a:moveTo>
                  <a:pt x="0" y="0"/>
                </a:moveTo>
                <a:cubicBezTo>
                  <a:pt x="70919" y="13203"/>
                  <a:pt x="141838" y="26406"/>
                  <a:pt x="239917" y="54321"/>
                </a:cubicBezTo>
                <a:cubicBezTo>
                  <a:pt x="337996" y="82236"/>
                  <a:pt x="484360" y="129766"/>
                  <a:pt x="588475" y="167489"/>
                </a:cubicBezTo>
                <a:cubicBezTo>
                  <a:pt x="692590" y="205212"/>
                  <a:pt x="772562" y="239916"/>
                  <a:pt x="864606" y="280657"/>
                </a:cubicBezTo>
                <a:cubicBezTo>
                  <a:pt x="956650" y="321398"/>
                  <a:pt x="1040395" y="358367"/>
                  <a:pt x="1140737" y="411933"/>
                </a:cubicBezTo>
                <a:cubicBezTo>
                  <a:pt x="1241079" y="465499"/>
                  <a:pt x="1364810" y="536418"/>
                  <a:pt x="1466661" y="602055"/>
                </a:cubicBezTo>
                <a:cubicBezTo>
                  <a:pt x="1568512" y="667692"/>
                  <a:pt x="1634904" y="710697"/>
                  <a:pt x="1751845" y="805758"/>
                </a:cubicBezTo>
                <a:cubicBezTo>
                  <a:pt x="1868786" y="900819"/>
                  <a:pt x="2059663" y="1066046"/>
                  <a:pt x="2168305" y="1172424"/>
                </a:cubicBezTo>
                <a:cubicBezTo>
                  <a:pt x="2276947" y="1278802"/>
                  <a:pt x="2344848" y="1373864"/>
                  <a:pt x="2403695" y="1444028"/>
                </a:cubicBezTo>
                <a:cubicBezTo>
                  <a:pt x="2462542" y="1514192"/>
                  <a:pt x="2476123" y="1533054"/>
                  <a:pt x="2521390" y="1593410"/>
                </a:cubicBezTo>
                <a:cubicBezTo>
                  <a:pt x="2566657" y="1653766"/>
                  <a:pt x="2626259" y="1733738"/>
                  <a:pt x="2675299" y="1806166"/>
                </a:cubicBezTo>
                <a:cubicBezTo>
                  <a:pt x="2724339" y="1878594"/>
                  <a:pt x="2771115" y="1951021"/>
                  <a:pt x="2815628" y="2027976"/>
                </a:cubicBezTo>
                <a:cubicBezTo>
                  <a:pt x="2860141" y="2104931"/>
                  <a:pt x="2903899" y="2187921"/>
                  <a:pt x="2942376" y="2267893"/>
                </a:cubicBezTo>
                <a:cubicBezTo>
                  <a:pt x="2980853" y="2347865"/>
                  <a:pt x="3012541" y="2422557"/>
                  <a:pt x="3046491" y="2507810"/>
                </a:cubicBezTo>
                <a:cubicBezTo>
                  <a:pt x="3080441" y="2593063"/>
                  <a:pt x="3120428" y="2706232"/>
                  <a:pt x="3146079" y="2779414"/>
                </a:cubicBezTo>
                <a:cubicBezTo>
                  <a:pt x="3171730" y="2852596"/>
                  <a:pt x="3180784" y="2879002"/>
                  <a:pt x="3200400" y="2946903"/>
                </a:cubicBezTo>
                <a:cubicBezTo>
                  <a:pt x="3220016" y="3014804"/>
                  <a:pt x="3263774" y="3186820"/>
                  <a:pt x="3263774" y="3186820"/>
                </a:cubicBezTo>
                <a:lnTo>
                  <a:pt x="3263774" y="3186820"/>
                </a:lnTo>
              </a:path>
            </a:pathLst>
          </a:custGeom>
          <a:noFill/>
          <a:ln w="31750"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6172200" y="44196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863D"/>
                </a:solidFill>
              </a:rPr>
              <a:t>PPC</a:t>
            </a:r>
            <a:r>
              <a:rPr lang="en-US" sz="2800" baseline="-25000" dirty="0">
                <a:solidFill>
                  <a:srgbClr val="00863D"/>
                </a:solidFill>
              </a:rPr>
              <a:t>2</a:t>
            </a:r>
            <a:endParaRPr lang="en-US" sz="2800" dirty="0">
              <a:solidFill>
                <a:srgbClr val="0086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7309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293495"/>
            <a:ext cx="7863840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PPC for Consumption and Investment Goods</a:t>
            </a:r>
          </a:p>
          <a:p>
            <a:pPr algn="ctr"/>
            <a:r>
              <a:rPr lang="en-US" sz="3200" dirty="0">
                <a:solidFill>
                  <a:srgbClr val="00863D"/>
                </a:solidFill>
              </a:rPr>
              <a:t>Choices Today May Affect PPC in the Future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15071" y="1463040"/>
            <a:ext cx="4842929" cy="4733363"/>
            <a:chOff x="2015071" y="1432582"/>
            <a:chExt cx="4842929" cy="4733363"/>
          </a:xfrm>
        </p:grpSpPr>
        <p:sp>
          <p:nvSpPr>
            <p:cNvPr id="8" name="TextBox 7"/>
            <p:cNvSpPr txBox="1"/>
            <p:nvPr/>
          </p:nvSpPr>
          <p:spPr>
            <a:xfrm>
              <a:off x="6400797" y="5642725"/>
              <a:ext cx="457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15071" y="1432582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aramond" panose="02020404030301010803" pitchFamily="18" charset="0"/>
                </a:rPr>
                <a:t>I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74900" y="1508760"/>
              <a:ext cx="4394201" cy="4206240"/>
              <a:chOff x="2438398" y="1388531"/>
              <a:chExt cx="4394201" cy="420624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36074" y="3490857"/>
                <a:ext cx="42062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43479" y="5583025"/>
                <a:ext cx="438912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>
                <a:spLocks/>
              </p:cNvSpPr>
              <p:nvPr/>
            </p:nvSpPr>
            <p:spPr>
              <a:xfrm>
                <a:off x="2438398" y="1918579"/>
                <a:ext cx="3794760" cy="3664843"/>
              </a:xfrm>
              <a:custGeom>
                <a:avLst/>
                <a:gdLst>
                  <a:gd name="connsiteX0" fmla="*/ 0 w 3263774"/>
                  <a:gd name="connsiteY0" fmla="*/ 0 h 3186820"/>
                  <a:gd name="connsiteX1" fmla="*/ 239917 w 3263774"/>
                  <a:gd name="connsiteY1" fmla="*/ 54321 h 3186820"/>
                  <a:gd name="connsiteX2" fmla="*/ 588475 w 3263774"/>
                  <a:gd name="connsiteY2" fmla="*/ 167489 h 3186820"/>
                  <a:gd name="connsiteX3" fmla="*/ 864606 w 3263774"/>
                  <a:gd name="connsiteY3" fmla="*/ 280657 h 3186820"/>
                  <a:gd name="connsiteX4" fmla="*/ 1140737 w 3263774"/>
                  <a:gd name="connsiteY4" fmla="*/ 411933 h 3186820"/>
                  <a:gd name="connsiteX5" fmla="*/ 1466661 w 3263774"/>
                  <a:gd name="connsiteY5" fmla="*/ 602055 h 3186820"/>
                  <a:gd name="connsiteX6" fmla="*/ 1751845 w 3263774"/>
                  <a:gd name="connsiteY6" fmla="*/ 805758 h 3186820"/>
                  <a:gd name="connsiteX7" fmla="*/ 2168305 w 3263774"/>
                  <a:gd name="connsiteY7" fmla="*/ 1172424 h 3186820"/>
                  <a:gd name="connsiteX8" fmla="*/ 2403695 w 3263774"/>
                  <a:gd name="connsiteY8" fmla="*/ 1444028 h 3186820"/>
                  <a:gd name="connsiteX9" fmla="*/ 2521390 w 3263774"/>
                  <a:gd name="connsiteY9" fmla="*/ 1593410 h 3186820"/>
                  <a:gd name="connsiteX10" fmla="*/ 2675299 w 3263774"/>
                  <a:gd name="connsiteY10" fmla="*/ 1806166 h 3186820"/>
                  <a:gd name="connsiteX11" fmla="*/ 2815628 w 3263774"/>
                  <a:gd name="connsiteY11" fmla="*/ 2027976 h 3186820"/>
                  <a:gd name="connsiteX12" fmla="*/ 2942376 w 3263774"/>
                  <a:gd name="connsiteY12" fmla="*/ 2267893 h 3186820"/>
                  <a:gd name="connsiteX13" fmla="*/ 3046491 w 3263774"/>
                  <a:gd name="connsiteY13" fmla="*/ 2507810 h 3186820"/>
                  <a:gd name="connsiteX14" fmla="*/ 3146079 w 3263774"/>
                  <a:gd name="connsiteY14" fmla="*/ 2779414 h 3186820"/>
                  <a:gd name="connsiteX15" fmla="*/ 3200400 w 3263774"/>
                  <a:gd name="connsiteY15" fmla="*/ 2946903 h 3186820"/>
                  <a:gd name="connsiteX16" fmla="*/ 3263774 w 3263774"/>
                  <a:gd name="connsiteY16" fmla="*/ 3186820 h 3186820"/>
                  <a:gd name="connsiteX17" fmla="*/ 3263774 w 3263774"/>
                  <a:gd name="connsiteY17" fmla="*/ 3186820 h 318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63774" h="3186820">
                    <a:moveTo>
                      <a:pt x="0" y="0"/>
                    </a:moveTo>
                    <a:cubicBezTo>
                      <a:pt x="70919" y="13203"/>
                      <a:pt x="141838" y="26406"/>
                      <a:pt x="239917" y="54321"/>
                    </a:cubicBezTo>
                    <a:cubicBezTo>
                      <a:pt x="337996" y="82236"/>
                      <a:pt x="484360" y="129766"/>
                      <a:pt x="588475" y="167489"/>
                    </a:cubicBezTo>
                    <a:cubicBezTo>
                      <a:pt x="692590" y="205212"/>
                      <a:pt x="772562" y="239916"/>
                      <a:pt x="864606" y="280657"/>
                    </a:cubicBezTo>
                    <a:cubicBezTo>
                      <a:pt x="956650" y="321398"/>
                      <a:pt x="1040395" y="358367"/>
                      <a:pt x="1140737" y="411933"/>
                    </a:cubicBezTo>
                    <a:cubicBezTo>
                      <a:pt x="1241079" y="465499"/>
                      <a:pt x="1364810" y="536418"/>
                      <a:pt x="1466661" y="602055"/>
                    </a:cubicBezTo>
                    <a:cubicBezTo>
                      <a:pt x="1568512" y="667692"/>
                      <a:pt x="1634904" y="710697"/>
                      <a:pt x="1751845" y="805758"/>
                    </a:cubicBezTo>
                    <a:cubicBezTo>
                      <a:pt x="1868786" y="900819"/>
                      <a:pt x="2059663" y="1066046"/>
                      <a:pt x="2168305" y="1172424"/>
                    </a:cubicBezTo>
                    <a:cubicBezTo>
                      <a:pt x="2276947" y="1278802"/>
                      <a:pt x="2344848" y="1373864"/>
                      <a:pt x="2403695" y="1444028"/>
                    </a:cubicBezTo>
                    <a:cubicBezTo>
                      <a:pt x="2462542" y="1514192"/>
                      <a:pt x="2476123" y="1533054"/>
                      <a:pt x="2521390" y="1593410"/>
                    </a:cubicBezTo>
                    <a:cubicBezTo>
                      <a:pt x="2566657" y="1653766"/>
                      <a:pt x="2626259" y="1733738"/>
                      <a:pt x="2675299" y="1806166"/>
                    </a:cubicBezTo>
                    <a:cubicBezTo>
                      <a:pt x="2724339" y="1878594"/>
                      <a:pt x="2771115" y="1951021"/>
                      <a:pt x="2815628" y="2027976"/>
                    </a:cubicBezTo>
                    <a:cubicBezTo>
                      <a:pt x="2860141" y="2104931"/>
                      <a:pt x="2903899" y="2187921"/>
                      <a:pt x="2942376" y="2267893"/>
                    </a:cubicBezTo>
                    <a:cubicBezTo>
                      <a:pt x="2980853" y="2347865"/>
                      <a:pt x="3012541" y="2422557"/>
                      <a:pt x="3046491" y="2507810"/>
                    </a:cubicBezTo>
                    <a:cubicBezTo>
                      <a:pt x="3080441" y="2593063"/>
                      <a:pt x="3120428" y="2706232"/>
                      <a:pt x="3146079" y="2779414"/>
                    </a:cubicBezTo>
                    <a:cubicBezTo>
                      <a:pt x="3171730" y="2852596"/>
                      <a:pt x="3180784" y="2879002"/>
                      <a:pt x="3200400" y="2946903"/>
                    </a:cubicBezTo>
                    <a:cubicBezTo>
                      <a:pt x="3220016" y="3014804"/>
                      <a:pt x="3263774" y="3186820"/>
                      <a:pt x="3263774" y="3186820"/>
                    </a:cubicBezTo>
                    <a:lnTo>
                      <a:pt x="3263774" y="3186820"/>
                    </a:lnTo>
                  </a:path>
                </a:pathLst>
              </a:custGeom>
              <a:noFill/>
              <a:ln w="31750"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4650741" y="4650083"/>
              <a:ext cx="14452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PPC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Today</a:t>
              </a:r>
              <a:endParaRPr lang="en-US" sz="28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3" name="Oval 12"/>
          <p:cNvSpPr/>
          <p:nvPr/>
        </p:nvSpPr>
        <p:spPr>
          <a:xfrm>
            <a:off x="3657600" y="2514600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384673" y="4041648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52800" y="228665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9299" y="379160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796580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293495"/>
            <a:ext cx="7863840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PPC for Consumption and Investment Goods</a:t>
            </a:r>
          </a:p>
          <a:p>
            <a:pPr algn="ctr"/>
            <a:r>
              <a:rPr lang="en-US" sz="3200" dirty="0">
                <a:solidFill>
                  <a:srgbClr val="00863D"/>
                </a:solidFill>
              </a:rPr>
              <a:t>Choices Today May Affect PPC in the Future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15071" y="1463040"/>
            <a:ext cx="4842929" cy="4733363"/>
            <a:chOff x="2015071" y="1432582"/>
            <a:chExt cx="4842929" cy="4733363"/>
          </a:xfrm>
        </p:grpSpPr>
        <p:sp>
          <p:nvSpPr>
            <p:cNvPr id="8" name="TextBox 7"/>
            <p:cNvSpPr txBox="1"/>
            <p:nvPr/>
          </p:nvSpPr>
          <p:spPr>
            <a:xfrm>
              <a:off x="6400797" y="5642725"/>
              <a:ext cx="457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15071" y="1432582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aramond" panose="02020404030301010803" pitchFamily="18" charset="0"/>
                </a:rPr>
                <a:t>I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74900" y="1508760"/>
              <a:ext cx="4394201" cy="4206240"/>
              <a:chOff x="2438398" y="1388531"/>
              <a:chExt cx="4394201" cy="420624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36074" y="3490857"/>
                <a:ext cx="42062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43479" y="5583025"/>
                <a:ext cx="438912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>
                <a:spLocks/>
              </p:cNvSpPr>
              <p:nvPr/>
            </p:nvSpPr>
            <p:spPr>
              <a:xfrm>
                <a:off x="2438398" y="1918579"/>
                <a:ext cx="3794760" cy="3664843"/>
              </a:xfrm>
              <a:custGeom>
                <a:avLst/>
                <a:gdLst>
                  <a:gd name="connsiteX0" fmla="*/ 0 w 3263774"/>
                  <a:gd name="connsiteY0" fmla="*/ 0 h 3186820"/>
                  <a:gd name="connsiteX1" fmla="*/ 239917 w 3263774"/>
                  <a:gd name="connsiteY1" fmla="*/ 54321 h 3186820"/>
                  <a:gd name="connsiteX2" fmla="*/ 588475 w 3263774"/>
                  <a:gd name="connsiteY2" fmla="*/ 167489 h 3186820"/>
                  <a:gd name="connsiteX3" fmla="*/ 864606 w 3263774"/>
                  <a:gd name="connsiteY3" fmla="*/ 280657 h 3186820"/>
                  <a:gd name="connsiteX4" fmla="*/ 1140737 w 3263774"/>
                  <a:gd name="connsiteY4" fmla="*/ 411933 h 3186820"/>
                  <a:gd name="connsiteX5" fmla="*/ 1466661 w 3263774"/>
                  <a:gd name="connsiteY5" fmla="*/ 602055 h 3186820"/>
                  <a:gd name="connsiteX6" fmla="*/ 1751845 w 3263774"/>
                  <a:gd name="connsiteY6" fmla="*/ 805758 h 3186820"/>
                  <a:gd name="connsiteX7" fmla="*/ 2168305 w 3263774"/>
                  <a:gd name="connsiteY7" fmla="*/ 1172424 h 3186820"/>
                  <a:gd name="connsiteX8" fmla="*/ 2403695 w 3263774"/>
                  <a:gd name="connsiteY8" fmla="*/ 1444028 h 3186820"/>
                  <a:gd name="connsiteX9" fmla="*/ 2521390 w 3263774"/>
                  <a:gd name="connsiteY9" fmla="*/ 1593410 h 3186820"/>
                  <a:gd name="connsiteX10" fmla="*/ 2675299 w 3263774"/>
                  <a:gd name="connsiteY10" fmla="*/ 1806166 h 3186820"/>
                  <a:gd name="connsiteX11" fmla="*/ 2815628 w 3263774"/>
                  <a:gd name="connsiteY11" fmla="*/ 2027976 h 3186820"/>
                  <a:gd name="connsiteX12" fmla="*/ 2942376 w 3263774"/>
                  <a:gd name="connsiteY12" fmla="*/ 2267893 h 3186820"/>
                  <a:gd name="connsiteX13" fmla="*/ 3046491 w 3263774"/>
                  <a:gd name="connsiteY13" fmla="*/ 2507810 h 3186820"/>
                  <a:gd name="connsiteX14" fmla="*/ 3146079 w 3263774"/>
                  <a:gd name="connsiteY14" fmla="*/ 2779414 h 3186820"/>
                  <a:gd name="connsiteX15" fmla="*/ 3200400 w 3263774"/>
                  <a:gd name="connsiteY15" fmla="*/ 2946903 h 3186820"/>
                  <a:gd name="connsiteX16" fmla="*/ 3263774 w 3263774"/>
                  <a:gd name="connsiteY16" fmla="*/ 3186820 h 3186820"/>
                  <a:gd name="connsiteX17" fmla="*/ 3263774 w 3263774"/>
                  <a:gd name="connsiteY17" fmla="*/ 3186820 h 318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63774" h="3186820">
                    <a:moveTo>
                      <a:pt x="0" y="0"/>
                    </a:moveTo>
                    <a:cubicBezTo>
                      <a:pt x="70919" y="13203"/>
                      <a:pt x="141838" y="26406"/>
                      <a:pt x="239917" y="54321"/>
                    </a:cubicBezTo>
                    <a:cubicBezTo>
                      <a:pt x="337996" y="82236"/>
                      <a:pt x="484360" y="129766"/>
                      <a:pt x="588475" y="167489"/>
                    </a:cubicBezTo>
                    <a:cubicBezTo>
                      <a:pt x="692590" y="205212"/>
                      <a:pt x="772562" y="239916"/>
                      <a:pt x="864606" y="280657"/>
                    </a:cubicBezTo>
                    <a:cubicBezTo>
                      <a:pt x="956650" y="321398"/>
                      <a:pt x="1040395" y="358367"/>
                      <a:pt x="1140737" y="411933"/>
                    </a:cubicBezTo>
                    <a:cubicBezTo>
                      <a:pt x="1241079" y="465499"/>
                      <a:pt x="1364810" y="536418"/>
                      <a:pt x="1466661" y="602055"/>
                    </a:cubicBezTo>
                    <a:cubicBezTo>
                      <a:pt x="1568512" y="667692"/>
                      <a:pt x="1634904" y="710697"/>
                      <a:pt x="1751845" y="805758"/>
                    </a:cubicBezTo>
                    <a:cubicBezTo>
                      <a:pt x="1868786" y="900819"/>
                      <a:pt x="2059663" y="1066046"/>
                      <a:pt x="2168305" y="1172424"/>
                    </a:cubicBezTo>
                    <a:cubicBezTo>
                      <a:pt x="2276947" y="1278802"/>
                      <a:pt x="2344848" y="1373864"/>
                      <a:pt x="2403695" y="1444028"/>
                    </a:cubicBezTo>
                    <a:cubicBezTo>
                      <a:pt x="2462542" y="1514192"/>
                      <a:pt x="2476123" y="1533054"/>
                      <a:pt x="2521390" y="1593410"/>
                    </a:cubicBezTo>
                    <a:cubicBezTo>
                      <a:pt x="2566657" y="1653766"/>
                      <a:pt x="2626259" y="1733738"/>
                      <a:pt x="2675299" y="1806166"/>
                    </a:cubicBezTo>
                    <a:cubicBezTo>
                      <a:pt x="2724339" y="1878594"/>
                      <a:pt x="2771115" y="1951021"/>
                      <a:pt x="2815628" y="2027976"/>
                    </a:cubicBezTo>
                    <a:cubicBezTo>
                      <a:pt x="2860141" y="2104931"/>
                      <a:pt x="2903899" y="2187921"/>
                      <a:pt x="2942376" y="2267893"/>
                    </a:cubicBezTo>
                    <a:cubicBezTo>
                      <a:pt x="2980853" y="2347865"/>
                      <a:pt x="3012541" y="2422557"/>
                      <a:pt x="3046491" y="2507810"/>
                    </a:cubicBezTo>
                    <a:cubicBezTo>
                      <a:pt x="3080441" y="2593063"/>
                      <a:pt x="3120428" y="2706232"/>
                      <a:pt x="3146079" y="2779414"/>
                    </a:cubicBezTo>
                    <a:cubicBezTo>
                      <a:pt x="3171730" y="2852596"/>
                      <a:pt x="3180784" y="2879002"/>
                      <a:pt x="3200400" y="2946903"/>
                    </a:cubicBezTo>
                    <a:cubicBezTo>
                      <a:pt x="3220016" y="3014804"/>
                      <a:pt x="3263774" y="3186820"/>
                      <a:pt x="3263774" y="3186820"/>
                    </a:cubicBezTo>
                    <a:lnTo>
                      <a:pt x="3263774" y="3186820"/>
                    </a:lnTo>
                  </a:path>
                </a:pathLst>
              </a:custGeom>
              <a:noFill/>
              <a:ln w="31750"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4650741" y="4650083"/>
              <a:ext cx="14452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PPC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Today</a:t>
              </a:r>
              <a:endParaRPr lang="en-US" sz="28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8" name="Freeform 17"/>
          <p:cNvSpPr>
            <a:spLocks noChangeAspect="1"/>
          </p:cNvSpPr>
          <p:nvPr/>
        </p:nvSpPr>
        <p:spPr>
          <a:xfrm>
            <a:off x="2362198" y="1600200"/>
            <a:ext cx="4267412" cy="4121314"/>
          </a:xfrm>
          <a:custGeom>
            <a:avLst/>
            <a:gdLst>
              <a:gd name="connsiteX0" fmla="*/ 0 w 3263774"/>
              <a:gd name="connsiteY0" fmla="*/ 0 h 3186820"/>
              <a:gd name="connsiteX1" fmla="*/ 239917 w 3263774"/>
              <a:gd name="connsiteY1" fmla="*/ 54321 h 3186820"/>
              <a:gd name="connsiteX2" fmla="*/ 588475 w 3263774"/>
              <a:gd name="connsiteY2" fmla="*/ 167489 h 3186820"/>
              <a:gd name="connsiteX3" fmla="*/ 864606 w 3263774"/>
              <a:gd name="connsiteY3" fmla="*/ 280657 h 3186820"/>
              <a:gd name="connsiteX4" fmla="*/ 1140737 w 3263774"/>
              <a:gd name="connsiteY4" fmla="*/ 411933 h 3186820"/>
              <a:gd name="connsiteX5" fmla="*/ 1466661 w 3263774"/>
              <a:gd name="connsiteY5" fmla="*/ 602055 h 3186820"/>
              <a:gd name="connsiteX6" fmla="*/ 1751845 w 3263774"/>
              <a:gd name="connsiteY6" fmla="*/ 805758 h 3186820"/>
              <a:gd name="connsiteX7" fmla="*/ 2168305 w 3263774"/>
              <a:gd name="connsiteY7" fmla="*/ 1172424 h 3186820"/>
              <a:gd name="connsiteX8" fmla="*/ 2403695 w 3263774"/>
              <a:gd name="connsiteY8" fmla="*/ 1444028 h 3186820"/>
              <a:gd name="connsiteX9" fmla="*/ 2521390 w 3263774"/>
              <a:gd name="connsiteY9" fmla="*/ 1593410 h 3186820"/>
              <a:gd name="connsiteX10" fmla="*/ 2675299 w 3263774"/>
              <a:gd name="connsiteY10" fmla="*/ 1806166 h 3186820"/>
              <a:gd name="connsiteX11" fmla="*/ 2815628 w 3263774"/>
              <a:gd name="connsiteY11" fmla="*/ 2027976 h 3186820"/>
              <a:gd name="connsiteX12" fmla="*/ 2942376 w 3263774"/>
              <a:gd name="connsiteY12" fmla="*/ 2267893 h 3186820"/>
              <a:gd name="connsiteX13" fmla="*/ 3046491 w 3263774"/>
              <a:gd name="connsiteY13" fmla="*/ 2507810 h 3186820"/>
              <a:gd name="connsiteX14" fmla="*/ 3146079 w 3263774"/>
              <a:gd name="connsiteY14" fmla="*/ 2779414 h 3186820"/>
              <a:gd name="connsiteX15" fmla="*/ 3200400 w 3263774"/>
              <a:gd name="connsiteY15" fmla="*/ 2946903 h 3186820"/>
              <a:gd name="connsiteX16" fmla="*/ 3263774 w 3263774"/>
              <a:gd name="connsiteY16" fmla="*/ 3186820 h 3186820"/>
              <a:gd name="connsiteX17" fmla="*/ 3263774 w 3263774"/>
              <a:gd name="connsiteY17" fmla="*/ 3186820 h 3186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263774" h="3186820">
                <a:moveTo>
                  <a:pt x="0" y="0"/>
                </a:moveTo>
                <a:cubicBezTo>
                  <a:pt x="70919" y="13203"/>
                  <a:pt x="141838" y="26406"/>
                  <a:pt x="239917" y="54321"/>
                </a:cubicBezTo>
                <a:cubicBezTo>
                  <a:pt x="337996" y="82236"/>
                  <a:pt x="484360" y="129766"/>
                  <a:pt x="588475" y="167489"/>
                </a:cubicBezTo>
                <a:cubicBezTo>
                  <a:pt x="692590" y="205212"/>
                  <a:pt x="772562" y="239916"/>
                  <a:pt x="864606" y="280657"/>
                </a:cubicBezTo>
                <a:cubicBezTo>
                  <a:pt x="956650" y="321398"/>
                  <a:pt x="1040395" y="358367"/>
                  <a:pt x="1140737" y="411933"/>
                </a:cubicBezTo>
                <a:cubicBezTo>
                  <a:pt x="1241079" y="465499"/>
                  <a:pt x="1364810" y="536418"/>
                  <a:pt x="1466661" y="602055"/>
                </a:cubicBezTo>
                <a:cubicBezTo>
                  <a:pt x="1568512" y="667692"/>
                  <a:pt x="1634904" y="710697"/>
                  <a:pt x="1751845" y="805758"/>
                </a:cubicBezTo>
                <a:cubicBezTo>
                  <a:pt x="1868786" y="900819"/>
                  <a:pt x="2059663" y="1066046"/>
                  <a:pt x="2168305" y="1172424"/>
                </a:cubicBezTo>
                <a:cubicBezTo>
                  <a:pt x="2276947" y="1278802"/>
                  <a:pt x="2344848" y="1373864"/>
                  <a:pt x="2403695" y="1444028"/>
                </a:cubicBezTo>
                <a:cubicBezTo>
                  <a:pt x="2462542" y="1514192"/>
                  <a:pt x="2476123" y="1533054"/>
                  <a:pt x="2521390" y="1593410"/>
                </a:cubicBezTo>
                <a:cubicBezTo>
                  <a:pt x="2566657" y="1653766"/>
                  <a:pt x="2626259" y="1733738"/>
                  <a:pt x="2675299" y="1806166"/>
                </a:cubicBezTo>
                <a:cubicBezTo>
                  <a:pt x="2724339" y="1878594"/>
                  <a:pt x="2771115" y="1951021"/>
                  <a:pt x="2815628" y="2027976"/>
                </a:cubicBezTo>
                <a:cubicBezTo>
                  <a:pt x="2860141" y="2104931"/>
                  <a:pt x="2903899" y="2187921"/>
                  <a:pt x="2942376" y="2267893"/>
                </a:cubicBezTo>
                <a:cubicBezTo>
                  <a:pt x="2980853" y="2347865"/>
                  <a:pt x="3012541" y="2422557"/>
                  <a:pt x="3046491" y="2507810"/>
                </a:cubicBezTo>
                <a:cubicBezTo>
                  <a:pt x="3080441" y="2593063"/>
                  <a:pt x="3120428" y="2706232"/>
                  <a:pt x="3146079" y="2779414"/>
                </a:cubicBezTo>
                <a:cubicBezTo>
                  <a:pt x="3171730" y="2852596"/>
                  <a:pt x="3180784" y="2879002"/>
                  <a:pt x="3200400" y="2946903"/>
                </a:cubicBezTo>
                <a:cubicBezTo>
                  <a:pt x="3220016" y="3014804"/>
                  <a:pt x="3263774" y="3186820"/>
                  <a:pt x="3263774" y="3186820"/>
                </a:cubicBezTo>
                <a:lnTo>
                  <a:pt x="3263774" y="3186820"/>
                </a:lnTo>
              </a:path>
            </a:pathLst>
          </a:custGeom>
          <a:noFill/>
          <a:ln w="31750">
            <a:solidFill>
              <a:srgbClr val="0086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85301" y="2702644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863D"/>
                </a:solidFill>
              </a:rPr>
              <a:t>PPC</a:t>
            </a:r>
            <a:r>
              <a:rPr lang="en-US" sz="2800" baseline="-25000" dirty="0">
                <a:solidFill>
                  <a:srgbClr val="00863D"/>
                </a:solidFill>
              </a:rPr>
              <a:t>Future (a)</a:t>
            </a:r>
            <a:endParaRPr lang="en-US" sz="2800" dirty="0">
              <a:solidFill>
                <a:srgbClr val="00863D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657600" y="2514600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384673" y="4041648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52800" y="228665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9299" y="379160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99093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293495"/>
            <a:ext cx="7863840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PPC for Consumption and Investment Goods</a:t>
            </a:r>
          </a:p>
          <a:p>
            <a:pPr algn="ctr"/>
            <a:r>
              <a:rPr lang="en-US" sz="3200" dirty="0">
                <a:solidFill>
                  <a:srgbClr val="00863D"/>
                </a:solidFill>
              </a:rPr>
              <a:t>Choices Today May Affect PPC in the Future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15071" y="1463040"/>
            <a:ext cx="4842929" cy="4733363"/>
            <a:chOff x="2015071" y="1432582"/>
            <a:chExt cx="4842929" cy="4733363"/>
          </a:xfrm>
        </p:grpSpPr>
        <p:sp>
          <p:nvSpPr>
            <p:cNvPr id="8" name="TextBox 7"/>
            <p:cNvSpPr txBox="1"/>
            <p:nvPr/>
          </p:nvSpPr>
          <p:spPr>
            <a:xfrm>
              <a:off x="6400797" y="5642725"/>
              <a:ext cx="457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15071" y="1432582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aramond" panose="02020404030301010803" pitchFamily="18" charset="0"/>
                </a:rPr>
                <a:t>I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74900" y="1508760"/>
              <a:ext cx="4394201" cy="4206240"/>
              <a:chOff x="2438398" y="1388531"/>
              <a:chExt cx="4394201" cy="420624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36074" y="3490857"/>
                <a:ext cx="42062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43479" y="5583025"/>
                <a:ext cx="438912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>
                <a:spLocks/>
              </p:cNvSpPr>
              <p:nvPr/>
            </p:nvSpPr>
            <p:spPr>
              <a:xfrm>
                <a:off x="2438398" y="1918579"/>
                <a:ext cx="3794760" cy="3664843"/>
              </a:xfrm>
              <a:custGeom>
                <a:avLst/>
                <a:gdLst>
                  <a:gd name="connsiteX0" fmla="*/ 0 w 3263774"/>
                  <a:gd name="connsiteY0" fmla="*/ 0 h 3186820"/>
                  <a:gd name="connsiteX1" fmla="*/ 239917 w 3263774"/>
                  <a:gd name="connsiteY1" fmla="*/ 54321 h 3186820"/>
                  <a:gd name="connsiteX2" fmla="*/ 588475 w 3263774"/>
                  <a:gd name="connsiteY2" fmla="*/ 167489 h 3186820"/>
                  <a:gd name="connsiteX3" fmla="*/ 864606 w 3263774"/>
                  <a:gd name="connsiteY3" fmla="*/ 280657 h 3186820"/>
                  <a:gd name="connsiteX4" fmla="*/ 1140737 w 3263774"/>
                  <a:gd name="connsiteY4" fmla="*/ 411933 h 3186820"/>
                  <a:gd name="connsiteX5" fmla="*/ 1466661 w 3263774"/>
                  <a:gd name="connsiteY5" fmla="*/ 602055 h 3186820"/>
                  <a:gd name="connsiteX6" fmla="*/ 1751845 w 3263774"/>
                  <a:gd name="connsiteY6" fmla="*/ 805758 h 3186820"/>
                  <a:gd name="connsiteX7" fmla="*/ 2168305 w 3263774"/>
                  <a:gd name="connsiteY7" fmla="*/ 1172424 h 3186820"/>
                  <a:gd name="connsiteX8" fmla="*/ 2403695 w 3263774"/>
                  <a:gd name="connsiteY8" fmla="*/ 1444028 h 3186820"/>
                  <a:gd name="connsiteX9" fmla="*/ 2521390 w 3263774"/>
                  <a:gd name="connsiteY9" fmla="*/ 1593410 h 3186820"/>
                  <a:gd name="connsiteX10" fmla="*/ 2675299 w 3263774"/>
                  <a:gd name="connsiteY10" fmla="*/ 1806166 h 3186820"/>
                  <a:gd name="connsiteX11" fmla="*/ 2815628 w 3263774"/>
                  <a:gd name="connsiteY11" fmla="*/ 2027976 h 3186820"/>
                  <a:gd name="connsiteX12" fmla="*/ 2942376 w 3263774"/>
                  <a:gd name="connsiteY12" fmla="*/ 2267893 h 3186820"/>
                  <a:gd name="connsiteX13" fmla="*/ 3046491 w 3263774"/>
                  <a:gd name="connsiteY13" fmla="*/ 2507810 h 3186820"/>
                  <a:gd name="connsiteX14" fmla="*/ 3146079 w 3263774"/>
                  <a:gd name="connsiteY14" fmla="*/ 2779414 h 3186820"/>
                  <a:gd name="connsiteX15" fmla="*/ 3200400 w 3263774"/>
                  <a:gd name="connsiteY15" fmla="*/ 2946903 h 3186820"/>
                  <a:gd name="connsiteX16" fmla="*/ 3263774 w 3263774"/>
                  <a:gd name="connsiteY16" fmla="*/ 3186820 h 3186820"/>
                  <a:gd name="connsiteX17" fmla="*/ 3263774 w 3263774"/>
                  <a:gd name="connsiteY17" fmla="*/ 3186820 h 318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63774" h="3186820">
                    <a:moveTo>
                      <a:pt x="0" y="0"/>
                    </a:moveTo>
                    <a:cubicBezTo>
                      <a:pt x="70919" y="13203"/>
                      <a:pt x="141838" y="26406"/>
                      <a:pt x="239917" y="54321"/>
                    </a:cubicBezTo>
                    <a:cubicBezTo>
                      <a:pt x="337996" y="82236"/>
                      <a:pt x="484360" y="129766"/>
                      <a:pt x="588475" y="167489"/>
                    </a:cubicBezTo>
                    <a:cubicBezTo>
                      <a:pt x="692590" y="205212"/>
                      <a:pt x="772562" y="239916"/>
                      <a:pt x="864606" y="280657"/>
                    </a:cubicBezTo>
                    <a:cubicBezTo>
                      <a:pt x="956650" y="321398"/>
                      <a:pt x="1040395" y="358367"/>
                      <a:pt x="1140737" y="411933"/>
                    </a:cubicBezTo>
                    <a:cubicBezTo>
                      <a:pt x="1241079" y="465499"/>
                      <a:pt x="1364810" y="536418"/>
                      <a:pt x="1466661" y="602055"/>
                    </a:cubicBezTo>
                    <a:cubicBezTo>
                      <a:pt x="1568512" y="667692"/>
                      <a:pt x="1634904" y="710697"/>
                      <a:pt x="1751845" y="805758"/>
                    </a:cubicBezTo>
                    <a:cubicBezTo>
                      <a:pt x="1868786" y="900819"/>
                      <a:pt x="2059663" y="1066046"/>
                      <a:pt x="2168305" y="1172424"/>
                    </a:cubicBezTo>
                    <a:cubicBezTo>
                      <a:pt x="2276947" y="1278802"/>
                      <a:pt x="2344848" y="1373864"/>
                      <a:pt x="2403695" y="1444028"/>
                    </a:cubicBezTo>
                    <a:cubicBezTo>
                      <a:pt x="2462542" y="1514192"/>
                      <a:pt x="2476123" y="1533054"/>
                      <a:pt x="2521390" y="1593410"/>
                    </a:cubicBezTo>
                    <a:cubicBezTo>
                      <a:pt x="2566657" y="1653766"/>
                      <a:pt x="2626259" y="1733738"/>
                      <a:pt x="2675299" y="1806166"/>
                    </a:cubicBezTo>
                    <a:cubicBezTo>
                      <a:pt x="2724339" y="1878594"/>
                      <a:pt x="2771115" y="1951021"/>
                      <a:pt x="2815628" y="2027976"/>
                    </a:cubicBezTo>
                    <a:cubicBezTo>
                      <a:pt x="2860141" y="2104931"/>
                      <a:pt x="2903899" y="2187921"/>
                      <a:pt x="2942376" y="2267893"/>
                    </a:cubicBezTo>
                    <a:cubicBezTo>
                      <a:pt x="2980853" y="2347865"/>
                      <a:pt x="3012541" y="2422557"/>
                      <a:pt x="3046491" y="2507810"/>
                    </a:cubicBezTo>
                    <a:cubicBezTo>
                      <a:pt x="3080441" y="2593063"/>
                      <a:pt x="3120428" y="2706232"/>
                      <a:pt x="3146079" y="2779414"/>
                    </a:cubicBezTo>
                    <a:cubicBezTo>
                      <a:pt x="3171730" y="2852596"/>
                      <a:pt x="3180784" y="2879002"/>
                      <a:pt x="3200400" y="2946903"/>
                    </a:cubicBezTo>
                    <a:cubicBezTo>
                      <a:pt x="3220016" y="3014804"/>
                      <a:pt x="3263774" y="3186820"/>
                      <a:pt x="3263774" y="3186820"/>
                    </a:cubicBezTo>
                    <a:lnTo>
                      <a:pt x="3263774" y="3186820"/>
                    </a:lnTo>
                  </a:path>
                </a:pathLst>
              </a:custGeom>
              <a:noFill/>
              <a:ln w="31750"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4650741" y="4650083"/>
              <a:ext cx="14452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PPC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Today</a:t>
              </a:r>
              <a:endParaRPr lang="en-US" sz="28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3" name="Oval 12"/>
          <p:cNvSpPr/>
          <p:nvPr/>
        </p:nvSpPr>
        <p:spPr>
          <a:xfrm>
            <a:off x="3657600" y="2514600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384673" y="4041648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52800" y="228665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9299" y="379160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3979168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293495"/>
            <a:ext cx="7863840" cy="1077218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PPC for Consumption and Investment Goods</a:t>
            </a:r>
          </a:p>
          <a:p>
            <a:pPr algn="ctr"/>
            <a:r>
              <a:rPr lang="en-US" sz="3200" dirty="0">
                <a:solidFill>
                  <a:srgbClr val="00863D"/>
                </a:solidFill>
              </a:rPr>
              <a:t>Choices Today May Affect PPC in the Future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15071" y="1463040"/>
            <a:ext cx="4842929" cy="4733363"/>
            <a:chOff x="2015071" y="1432582"/>
            <a:chExt cx="4842929" cy="4733363"/>
          </a:xfrm>
        </p:grpSpPr>
        <p:sp>
          <p:nvSpPr>
            <p:cNvPr id="8" name="TextBox 7"/>
            <p:cNvSpPr txBox="1"/>
            <p:nvPr/>
          </p:nvSpPr>
          <p:spPr>
            <a:xfrm>
              <a:off x="6400797" y="5642725"/>
              <a:ext cx="457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15071" y="1432582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aramond" panose="02020404030301010803" pitchFamily="18" charset="0"/>
                </a:rPr>
                <a:t>I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74900" y="1508760"/>
              <a:ext cx="4394201" cy="4206240"/>
              <a:chOff x="2438398" y="1388531"/>
              <a:chExt cx="4394201" cy="420624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36074" y="3490857"/>
                <a:ext cx="42062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43479" y="5583025"/>
                <a:ext cx="438912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>
                <a:spLocks/>
              </p:cNvSpPr>
              <p:nvPr/>
            </p:nvSpPr>
            <p:spPr>
              <a:xfrm>
                <a:off x="2438398" y="1918579"/>
                <a:ext cx="3794760" cy="3664843"/>
              </a:xfrm>
              <a:custGeom>
                <a:avLst/>
                <a:gdLst>
                  <a:gd name="connsiteX0" fmla="*/ 0 w 3263774"/>
                  <a:gd name="connsiteY0" fmla="*/ 0 h 3186820"/>
                  <a:gd name="connsiteX1" fmla="*/ 239917 w 3263774"/>
                  <a:gd name="connsiteY1" fmla="*/ 54321 h 3186820"/>
                  <a:gd name="connsiteX2" fmla="*/ 588475 w 3263774"/>
                  <a:gd name="connsiteY2" fmla="*/ 167489 h 3186820"/>
                  <a:gd name="connsiteX3" fmla="*/ 864606 w 3263774"/>
                  <a:gd name="connsiteY3" fmla="*/ 280657 h 3186820"/>
                  <a:gd name="connsiteX4" fmla="*/ 1140737 w 3263774"/>
                  <a:gd name="connsiteY4" fmla="*/ 411933 h 3186820"/>
                  <a:gd name="connsiteX5" fmla="*/ 1466661 w 3263774"/>
                  <a:gd name="connsiteY5" fmla="*/ 602055 h 3186820"/>
                  <a:gd name="connsiteX6" fmla="*/ 1751845 w 3263774"/>
                  <a:gd name="connsiteY6" fmla="*/ 805758 h 3186820"/>
                  <a:gd name="connsiteX7" fmla="*/ 2168305 w 3263774"/>
                  <a:gd name="connsiteY7" fmla="*/ 1172424 h 3186820"/>
                  <a:gd name="connsiteX8" fmla="*/ 2403695 w 3263774"/>
                  <a:gd name="connsiteY8" fmla="*/ 1444028 h 3186820"/>
                  <a:gd name="connsiteX9" fmla="*/ 2521390 w 3263774"/>
                  <a:gd name="connsiteY9" fmla="*/ 1593410 h 3186820"/>
                  <a:gd name="connsiteX10" fmla="*/ 2675299 w 3263774"/>
                  <a:gd name="connsiteY10" fmla="*/ 1806166 h 3186820"/>
                  <a:gd name="connsiteX11" fmla="*/ 2815628 w 3263774"/>
                  <a:gd name="connsiteY11" fmla="*/ 2027976 h 3186820"/>
                  <a:gd name="connsiteX12" fmla="*/ 2942376 w 3263774"/>
                  <a:gd name="connsiteY12" fmla="*/ 2267893 h 3186820"/>
                  <a:gd name="connsiteX13" fmla="*/ 3046491 w 3263774"/>
                  <a:gd name="connsiteY13" fmla="*/ 2507810 h 3186820"/>
                  <a:gd name="connsiteX14" fmla="*/ 3146079 w 3263774"/>
                  <a:gd name="connsiteY14" fmla="*/ 2779414 h 3186820"/>
                  <a:gd name="connsiteX15" fmla="*/ 3200400 w 3263774"/>
                  <a:gd name="connsiteY15" fmla="*/ 2946903 h 3186820"/>
                  <a:gd name="connsiteX16" fmla="*/ 3263774 w 3263774"/>
                  <a:gd name="connsiteY16" fmla="*/ 3186820 h 3186820"/>
                  <a:gd name="connsiteX17" fmla="*/ 3263774 w 3263774"/>
                  <a:gd name="connsiteY17" fmla="*/ 3186820 h 318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63774" h="3186820">
                    <a:moveTo>
                      <a:pt x="0" y="0"/>
                    </a:moveTo>
                    <a:cubicBezTo>
                      <a:pt x="70919" y="13203"/>
                      <a:pt x="141838" y="26406"/>
                      <a:pt x="239917" y="54321"/>
                    </a:cubicBezTo>
                    <a:cubicBezTo>
                      <a:pt x="337996" y="82236"/>
                      <a:pt x="484360" y="129766"/>
                      <a:pt x="588475" y="167489"/>
                    </a:cubicBezTo>
                    <a:cubicBezTo>
                      <a:pt x="692590" y="205212"/>
                      <a:pt x="772562" y="239916"/>
                      <a:pt x="864606" y="280657"/>
                    </a:cubicBezTo>
                    <a:cubicBezTo>
                      <a:pt x="956650" y="321398"/>
                      <a:pt x="1040395" y="358367"/>
                      <a:pt x="1140737" y="411933"/>
                    </a:cubicBezTo>
                    <a:cubicBezTo>
                      <a:pt x="1241079" y="465499"/>
                      <a:pt x="1364810" y="536418"/>
                      <a:pt x="1466661" y="602055"/>
                    </a:cubicBezTo>
                    <a:cubicBezTo>
                      <a:pt x="1568512" y="667692"/>
                      <a:pt x="1634904" y="710697"/>
                      <a:pt x="1751845" y="805758"/>
                    </a:cubicBezTo>
                    <a:cubicBezTo>
                      <a:pt x="1868786" y="900819"/>
                      <a:pt x="2059663" y="1066046"/>
                      <a:pt x="2168305" y="1172424"/>
                    </a:cubicBezTo>
                    <a:cubicBezTo>
                      <a:pt x="2276947" y="1278802"/>
                      <a:pt x="2344848" y="1373864"/>
                      <a:pt x="2403695" y="1444028"/>
                    </a:cubicBezTo>
                    <a:cubicBezTo>
                      <a:pt x="2462542" y="1514192"/>
                      <a:pt x="2476123" y="1533054"/>
                      <a:pt x="2521390" y="1593410"/>
                    </a:cubicBezTo>
                    <a:cubicBezTo>
                      <a:pt x="2566657" y="1653766"/>
                      <a:pt x="2626259" y="1733738"/>
                      <a:pt x="2675299" y="1806166"/>
                    </a:cubicBezTo>
                    <a:cubicBezTo>
                      <a:pt x="2724339" y="1878594"/>
                      <a:pt x="2771115" y="1951021"/>
                      <a:pt x="2815628" y="2027976"/>
                    </a:cubicBezTo>
                    <a:cubicBezTo>
                      <a:pt x="2860141" y="2104931"/>
                      <a:pt x="2903899" y="2187921"/>
                      <a:pt x="2942376" y="2267893"/>
                    </a:cubicBezTo>
                    <a:cubicBezTo>
                      <a:pt x="2980853" y="2347865"/>
                      <a:pt x="3012541" y="2422557"/>
                      <a:pt x="3046491" y="2507810"/>
                    </a:cubicBezTo>
                    <a:cubicBezTo>
                      <a:pt x="3080441" y="2593063"/>
                      <a:pt x="3120428" y="2706232"/>
                      <a:pt x="3146079" y="2779414"/>
                    </a:cubicBezTo>
                    <a:cubicBezTo>
                      <a:pt x="3171730" y="2852596"/>
                      <a:pt x="3180784" y="2879002"/>
                      <a:pt x="3200400" y="2946903"/>
                    </a:cubicBezTo>
                    <a:cubicBezTo>
                      <a:pt x="3220016" y="3014804"/>
                      <a:pt x="3263774" y="3186820"/>
                      <a:pt x="3263774" y="3186820"/>
                    </a:cubicBezTo>
                    <a:lnTo>
                      <a:pt x="3263774" y="3186820"/>
                    </a:lnTo>
                  </a:path>
                </a:pathLst>
              </a:custGeom>
              <a:noFill/>
              <a:ln w="31750"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4650741" y="4650083"/>
              <a:ext cx="144525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PPC</a:t>
              </a:r>
              <a:r>
                <a:rPr lang="en-US" sz="2800" baseline="-25000" dirty="0">
                  <a:solidFill>
                    <a:srgbClr val="003399"/>
                  </a:solidFill>
                </a:rPr>
                <a:t>Today</a:t>
              </a:r>
              <a:endParaRPr lang="en-US" sz="2800" dirty="0">
                <a:solidFill>
                  <a:srgbClr val="003399"/>
                </a:solidFill>
              </a:endParaRPr>
            </a:p>
          </p:txBody>
        </p:sp>
      </p:grpSp>
      <p:sp>
        <p:nvSpPr>
          <p:cNvPr id="13" name="Oval 12"/>
          <p:cNvSpPr/>
          <p:nvPr/>
        </p:nvSpPr>
        <p:spPr>
          <a:xfrm>
            <a:off x="3657600" y="2514600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384673" y="4041648"/>
            <a:ext cx="73152" cy="73152"/>
          </a:xfrm>
          <a:prstGeom prst="ellipse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C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52800" y="228665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059299" y="3791605"/>
            <a:ext cx="38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b</a:t>
            </a:r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22B12933-5D45-444E-9489-012EB9A5AE70}"/>
              </a:ext>
            </a:extLst>
          </p:cNvPr>
          <p:cNvSpPr>
            <a:spLocks noChangeAspect="1"/>
          </p:cNvSpPr>
          <p:nvPr/>
        </p:nvSpPr>
        <p:spPr>
          <a:xfrm>
            <a:off x="2362200" y="1981200"/>
            <a:ext cx="3908603" cy="3774788"/>
          </a:xfrm>
          <a:custGeom>
            <a:avLst/>
            <a:gdLst>
              <a:gd name="connsiteX0" fmla="*/ 0 w 3263774"/>
              <a:gd name="connsiteY0" fmla="*/ 0 h 3186820"/>
              <a:gd name="connsiteX1" fmla="*/ 239917 w 3263774"/>
              <a:gd name="connsiteY1" fmla="*/ 54321 h 3186820"/>
              <a:gd name="connsiteX2" fmla="*/ 588475 w 3263774"/>
              <a:gd name="connsiteY2" fmla="*/ 167489 h 3186820"/>
              <a:gd name="connsiteX3" fmla="*/ 864606 w 3263774"/>
              <a:gd name="connsiteY3" fmla="*/ 280657 h 3186820"/>
              <a:gd name="connsiteX4" fmla="*/ 1140737 w 3263774"/>
              <a:gd name="connsiteY4" fmla="*/ 411933 h 3186820"/>
              <a:gd name="connsiteX5" fmla="*/ 1466661 w 3263774"/>
              <a:gd name="connsiteY5" fmla="*/ 602055 h 3186820"/>
              <a:gd name="connsiteX6" fmla="*/ 1751845 w 3263774"/>
              <a:gd name="connsiteY6" fmla="*/ 805758 h 3186820"/>
              <a:gd name="connsiteX7" fmla="*/ 2168305 w 3263774"/>
              <a:gd name="connsiteY7" fmla="*/ 1172424 h 3186820"/>
              <a:gd name="connsiteX8" fmla="*/ 2403695 w 3263774"/>
              <a:gd name="connsiteY8" fmla="*/ 1444028 h 3186820"/>
              <a:gd name="connsiteX9" fmla="*/ 2521390 w 3263774"/>
              <a:gd name="connsiteY9" fmla="*/ 1593410 h 3186820"/>
              <a:gd name="connsiteX10" fmla="*/ 2675299 w 3263774"/>
              <a:gd name="connsiteY10" fmla="*/ 1806166 h 3186820"/>
              <a:gd name="connsiteX11" fmla="*/ 2815628 w 3263774"/>
              <a:gd name="connsiteY11" fmla="*/ 2027976 h 3186820"/>
              <a:gd name="connsiteX12" fmla="*/ 2942376 w 3263774"/>
              <a:gd name="connsiteY12" fmla="*/ 2267893 h 3186820"/>
              <a:gd name="connsiteX13" fmla="*/ 3046491 w 3263774"/>
              <a:gd name="connsiteY13" fmla="*/ 2507810 h 3186820"/>
              <a:gd name="connsiteX14" fmla="*/ 3146079 w 3263774"/>
              <a:gd name="connsiteY14" fmla="*/ 2779414 h 3186820"/>
              <a:gd name="connsiteX15" fmla="*/ 3200400 w 3263774"/>
              <a:gd name="connsiteY15" fmla="*/ 2946903 h 3186820"/>
              <a:gd name="connsiteX16" fmla="*/ 3263774 w 3263774"/>
              <a:gd name="connsiteY16" fmla="*/ 3186820 h 3186820"/>
              <a:gd name="connsiteX17" fmla="*/ 3263774 w 3263774"/>
              <a:gd name="connsiteY17" fmla="*/ 3186820 h 31868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263774" h="3186820">
                <a:moveTo>
                  <a:pt x="0" y="0"/>
                </a:moveTo>
                <a:cubicBezTo>
                  <a:pt x="70919" y="13203"/>
                  <a:pt x="141838" y="26406"/>
                  <a:pt x="239917" y="54321"/>
                </a:cubicBezTo>
                <a:cubicBezTo>
                  <a:pt x="337996" y="82236"/>
                  <a:pt x="484360" y="129766"/>
                  <a:pt x="588475" y="167489"/>
                </a:cubicBezTo>
                <a:cubicBezTo>
                  <a:pt x="692590" y="205212"/>
                  <a:pt x="772562" y="239916"/>
                  <a:pt x="864606" y="280657"/>
                </a:cubicBezTo>
                <a:cubicBezTo>
                  <a:pt x="956650" y="321398"/>
                  <a:pt x="1040395" y="358367"/>
                  <a:pt x="1140737" y="411933"/>
                </a:cubicBezTo>
                <a:cubicBezTo>
                  <a:pt x="1241079" y="465499"/>
                  <a:pt x="1364810" y="536418"/>
                  <a:pt x="1466661" y="602055"/>
                </a:cubicBezTo>
                <a:cubicBezTo>
                  <a:pt x="1568512" y="667692"/>
                  <a:pt x="1634904" y="710697"/>
                  <a:pt x="1751845" y="805758"/>
                </a:cubicBezTo>
                <a:cubicBezTo>
                  <a:pt x="1868786" y="900819"/>
                  <a:pt x="2059663" y="1066046"/>
                  <a:pt x="2168305" y="1172424"/>
                </a:cubicBezTo>
                <a:cubicBezTo>
                  <a:pt x="2276947" y="1278802"/>
                  <a:pt x="2344848" y="1373864"/>
                  <a:pt x="2403695" y="1444028"/>
                </a:cubicBezTo>
                <a:cubicBezTo>
                  <a:pt x="2462542" y="1514192"/>
                  <a:pt x="2476123" y="1533054"/>
                  <a:pt x="2521390" y="1593410"/>
                </a:cubicBezTo>
                <a:cubicBezTo>
                  <a:pt x="2566657" y="1653766"/>
                  <a:pt x="2626259" y="1733738"/>
                  <a:pt x="2675299" y="1806166"/>
                </a:cubicBezTo>
                <a:cubicBezTo>
                  <a:pt x="2724339" y="1878594"/>
                  <a:pt x="2771115" y="1951021"/>
                  <a:pt x="2815628" y="2027976"/>
                </a:cubicBezTo>
                <a:cubicBezTo>
                  <a:pt x="2860141" y="2104931"/>
                  <a:pt x="2903899" y="2187921"/>
                  <a:pt x="2942376" y="2267893"/>
                </a:cubicBezTo>
                <a:cubicBezTo>
                  <a:pt x="2980853" y="2347865"/>
                  <a:pt x="3012541" y="2422557"/>
                  <a:pt x="3046491" y="2507810"/>
                </a:cubicBezTo>
                <a:cubicBezTo>
                  <a:pt x="3080441" y="2593063"/>
                  <a:pt x="3120428" y="2706232"/>
                  <a:pt x="3146079" y="2779414"/>
                </a:cubicBezTo>
                <a:cubicBezTo>
                  <a:pt x="3171730" y="2852596"/>
                  <a:pt x="3180784" y="2879002"/>
                  <a:pt x="3200400" y="2946903"/>
                </a:cubicBezTo>
                <a:cubicBezTo>
                  <a:pt x="3220016" y="3014804"/>
                  <a:pt x="3263774" y="3186820"/>
                  <a:pt x="3263774" y="3186820"/>
                </a:cubicBezTo>
                <a:lnTo>
                  <a:pt x="3263774" y="3186820"/>
                </a:lnTo>
              </a:path>
            </a:pathLst>
          </a:custGeom>
          <a:noFill/>
          <a:ln w="317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4BC6F27-727D-4576-BF6E-748C7EB3CF61}"/>
              </a:ext>
            </a:extLst>
          </p:cNvPr>
          <p:cNvSpPr txBox="1"/>
          <p:nvPr/>
        </p:nvSpPr>
        <p:spPr>
          <a:xfrm>
            <a:off x="5334000" y="3395607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PPC</a:t>
            </a:r>
            <a:r>
              <a:rPr lang="en-US" sz="2800" baseline="-25000" dirty="0">
                <a:solidFill>
                  <a:srgbClr val="7030A0"/>
                </a:solidFill>
              </a:rPr>
              <a:t>Future (b)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823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Quiz:</a:t>
            </a:r>
          </a:p>
          <a:p>
            <a:pPr marL="0" lvl="1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dirty="0"/>
              <a:t>Question: An economy’s PPC slopes down (rather than up) because: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A. There are trade offs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B. We are looking at just one economy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C. There are only two types of output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D. I don’t know</a:t>
            </a:r>
          </a:p>
        </p:txBody>
      </p:sp>
    </p:spTree>
    <p:extLst>
      <p:ext uri="{BB962C8B-B14F-4D97-AF65-F5344CB8AC3E}">
        <p14:creationId xmlns:p14="http://schemas.microsoft.com/office/powerpoint/2010/main" val="2766104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PPC, Productive Efficiency and Recession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b="1" dirty="0"/>
              <a:t>Productive efficiency</a:t>
            </a:r>
            <a:r>
              <a:rPr lang="en-US" dirty="0"/>
              <a:t> is when it is impossible to produce more of something without having to decrease the production of something else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b="1" dirty="0"/>
              <a:t>recession</a:t>
            </a:r>
            <a:r>
              <a:rPr lang="en-US" dirty="0"/>
              <a:t> is a time when unemployment is above normal and the economy is not producing at its full potential.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Most recent example is COVID recession when a significant part of the economy shut down (such as restaurants) and many workers lost their jobs</a:t>
            </a:r>
          </a:p>
          <a:p>
            <a:pPr marL="0" lvl="1" indent="0">
              <a:spcBef>
                <a:spcPts val="2400"/>
              </a:spcBef>
              <a:buClr>
                <a:srgbClr val="003399"/>
              </a:buCl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16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740" y="320040"/>
            <a:ext cx="7863840" cy="58521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How Does a Recession Show up in the PPC Diagram?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15071" y="1005840"/>
            <a:ext cx="4842929" cy="4733363"/>
            <a:chOff x="2015071" y="1432582"/>
            <a:chExt cx="4842929" cy="4733363"/>
          </a:xfrm>
        </p:grpSpPr>
        <p:sp>
          <p:nvSpPr>
            <p:cNvPr id="8" name="TextBox 7"/>
            <p:cNvSpPr txBox="1"/>
            <p:nvPr/>
          </p:nvSpPr>
          <p:spPr>
            <a:xfrm>
              <a:off x="6400797" y="5642725"/>
              <a:ext cx="457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15071" y="1432582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aramond" panose="02020404030301010803" pitchFamily="18" charset="0"/>
                </a:rPr>
                <a:t>I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74900" y="1508760"/>
              <a:ext cx="4394201" cy="4206240"/>
              <a:chOff x="2438398" y="1388531"/>
              <a:chExt cx="4394201" cy="420624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36074" y="3490857"/>
                <a:ext cx="42062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43479" y="5583025"/>
                <a:ext cx="438912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>
                <a:spLocks/>
              </p:cNvSpPr>
              <p:nvPr/>
            </p:nvSpPr>
            <p:spPr>
              <a:xfrm>
                <a:off x="2438398" y="1918579"/>
                <a:ext cx="3794760" cy="3664843"/>
              </a:xfrm>
              <a:custGeom>
                <a:avLst/>
                <a:gdLst>
                  <a:gd name="connsiteX0" fmla="*/ 0 w 3263774"/>
                  <a:gd name="connsiteY0" fmla="*/ 0 h 3186820"/>
                  <a:gd name="connsiteX1" fmla="*/ 239917 w 3263774"/>
                  <a:gd name="connsiteY1" fmla="*/ 54321 h 3186820"/>
                  <a:gd name="connsiteX2" fmla="*/ 588475 w 3263774"/>
                  <a:gd name="connsiteY2" fmla="*/ 167489 h 3186820"/>
                  <a:gd name="connsiteX3" fmla="*/ 864606 w 3263774"/>
                  <a:gd name="connsiteY3" fmla="*/ 280657 h 3186820"/>
                  <a:gd name="connsiteX4" fmla="*/ 1140737 w 3263774"/>
                  <a:gd name="connsiteY4" fmla="*/ 411933 h 3186820"/>
                  <a:gd name="connsiteX5" fmla="*/ 1466661 w 3263774"/>
                  <a:gd name="connsiteY5" fmla="*/ 602055 h 3186820"/>
                  <a:gd name="connsiteX6" fmla="*/ 1751845 w 3263774"/>
                  <a:gd name="connsiteY6" fmla="*/ 805758 h 3186820"/>
                  <a:gd name="connsiteX7" fmla="*/ 2168305 w 3263774"/>
                  <a:gd name="connsiteY7" fmla="*/ 1172424 h 3186820"/>
                  <a:gd name="connsiteX8" fmla="*/ 2403695 w 3263774"/>
                  <a:gd name="connsiteY8" fmla="*/ 1444028 h 3186820"/>
                  <a:gd name="connsiteX9" fmla="*/ 2521390 w 3263774"/>
                  <a:gd name="connsiteY9" fmla="*/ 1593410 h 3186820"/>
                  <a:gd name="connsiteX10" fmla="*/ 2675299 w 3263774"/>
                  <a:gd name="connsiteY10" fmla="*/ 1806166 h 3186820"/>
                  <a:gd name="connsiteX11" fmla="*/ 2815628 w 3263774"/>
                  <a:gd name="connsiteY11" fmla="*/ 2027976 h 3186820"/>
                  <a:gd name="connsiteX12" fmla="*/ 2942376 w 3263774"/>
                  <a:gd name="connsiteY12" fmla="*/ 2267893 h 3186820"/>
                  <a:gd name="connsiteX13" fmla="*/ 3046491 w 3263774"/>
                  <a:gd name="connsiteY13" fmla="*/ 2507810 h 3186820"/>
                  <a:gd name="connsiteX14" fmla="*/ 3146079 w 3263774"/>
                  <a:gd name="connsiteY14" fmla="*/ 2779414 h 3186820"/>
                  <a:gd name="connsiteX15" fmla="*/ 3200400 w 3263774"/>
                  <a:gd name="connsiteY15" fmla="*/ 2946903 h 3186820"/>
                  <a:gd name="connsiteX16" fmla="*/ 3263774 w 3263774"/>
                  <a:gd name="connsiteY16" fmla="*/ 3186820 h 3186820"/>
                  <a:gd name="connsiteX17" fmla="*/ 3263774 w 3263774"/>
                  <a:gd name="connsiteY17" fmla="*/ 3186820 h 318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63774" h="3186820">
                    <a:moveTo>
                      <a:pt x="0" y="0"/>
                    </a:moveTo>
                    <a:cubicBezTo>
                      <a:pt x="70919" y="13203"/>
                      <a:pt x="141838" y="26406"/>
                      <a:pt x="239917" y="54321"/>
                    </a:cubicBezTo>
                    <a:cubicBezTo>
                      <a:pt x="337996" y="82236"/>
                      <a:pt x="484360" y="129766"/>
                      <a:pt x="588475" y="167489"/>
                    </a:cubicBezTo>
                    <a:cubicBezTo>
                      <a:pt x="692590" y="205212"/>
                      <a:pt x="772562" y="239916"/>
                      <a:pt x="864606" y="280657"/>
                    </a:cubicBezTo>
                    <a:cubicBezTo>
                      <a:pt x="956650" y="321398"/>
                      <a:pt x="1040395" y="358367"/>
                      <a:pt x="1140737" y="411933"/>
                    </a:cubicBezTo>
                    <a:cubicBezTo>
                      <a:pt x="1241079" y="465499"/>
                      <a:pt x="1364810" y="536418"/>
                      <a:pt x="1466661" y="602055"/>
                    </a:cubicBezTo>
                    <a:cubicBezTo>
                      <a:pt x="1568512" y="667692"/>
                      <a:pt x="1634904" y="710697"/>
                      <a:pt x="1751845" y="805758"/>
                    </a:cubicBezTo>
                    <a:cubicBezTo>
                      <a:pt x="1868786" y="900819"/>
                      <a:pt x="2059663" y="1066046"/>
                      <a:pt x="2168305" y="1172424"/>
                    </a:cubicBezTo>
                    <a:cubicBezTo>
                      <a:pt x="2276947" y="1278802"/>
                      <a:pt x="2344848" y="1373864"/>
                      <a:pt x="2403695" y="1444028"/>
                    </a:cubicBezTo>
                    <a:cubicBezTo>
                      <a:pt x="2462542" y="1514192"/>
                      <a:pt x="2476123" y="1533054"/>
                      <a:pt x="2521390" y="1593410"/>
                    </a:cubicBezTo>
                    <a:cubicBezTo>
                      <a:pt x="2566657" y="1653766"/>
                      <a:pt x="2626259" y="1733738"/>
                      <a:pt x="2675299" y="1806166"/>
                    </a:cubicBezTo>
                    <a:cubicBezTo>
                      <a:pt x="2724339" y="1878594"/>
                      <a:pt x="2771115" y="1951021"/>
                      <a:pt x="2815628" y="2027976"/>
                    </a:cubicBezTo>
                    <a:cubicBezTo>
                      <a:pt x="2860141" y="2104931"/>
                      <a:pt x="2903899" y="2187921"/>
                      <a:pt x="2942376" y="2267893"/>
                    </a:cubicBezTo>
                    <a:cubicBezTo>
                      <a:pt x="2980853" y="2347865"/>
                      <a:pt x="3012541" y="2422557"/>
                      <a:pt x="3046491" y="2507810"/>
                    </a:cubicBezTo>
                    <a:cubicBezTo>
                      <a:pt x="3080441" y="2593063"/>
                      <a:pt x="3120428" y="2706232"/>
                      <a:pt x="3146079" y="2779414"/>
                    </a:cubicBezTo>
                    <a:cubicBezTo>
                      <a:pt x="3171730" y="2852596"/>
                      <a:pt x="3180784" y="2879002"/>
                      <a:pt x="3200400" y="2946903"/>
                    </a:cubicBezTo>
                    <a:cubicBezTo>
                      <a:pt x="3220016" y="3014804"/>
                      <a:pt x="3263774" y="3186820"/>
                      <a:pt x="3263774" y="3186820"/>
                    </a:cubicBezTo>
                    <a:lnTo>
                      <a:pt x="3263774" y="3186820"/>
                    </a:lnTo>
                  </a:path>
                </a:pathLst>
              </a:custGeom>
              <a:noFill/>
              <a:ln w="31750"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943600" y="46482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PPC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289331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6740" y="320040"/>
            <a:ext cx="7863840" cy="585216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2800" dirty="0">
                <a:solidFill>
                  <a:srgbClr val="003399"/>
                </a:solidFill>
              </a:rPr>
              <a:t>How Does a Recession Show up in the PPC Diagram?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2015071" y="1005840"/>
            <a:ext cx="4842929" cy="4733363"/>
            <a:chOff x="2015071" y="1432582"/>
            <a:chExt cx="4842929" cy="4733363"/>
          </a:xfrm>
        </p:grpSpPr>
        <p:sp>
          <p:nvSpPr>
            <p:cNvPr id="8" name="TextBox 7"/>
            <p:cNvSpPr txBox="1"/>
            <p:nvPr/>
          </p:nvSpPr>
          <p:spPr>
            <a:xfrm>
              <a:off x="6400797" y="5642725"/>
              <a:ext cx="4572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C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015071" y="1432582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Garamond" panose="02020404030301010803" pitchFamily="18" charset="0"/>
                </a:rPr>
                <a:t>I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374900" y="1508760"/>
              <a:ext cx="4394201" cy="4206240"/>
              <a:chOff x="2438398" y="1388531"/>
              <a:chExt cx="4394201" cy="4206240"/>
            </a:xfrm>
          </p:grpSpPr>
          <p:cxnSp>
            <p:nvCxnSpPr>
              <p:cNvPr id="6" name="Straight Connector 5"/>
              <p:cNvCxnSpPr/>
              <p:nvPr/>
            </p:nvCxnSpPr>
            <p:spPr>
              <a:xfrm rot="5400000">
                <a:off x="336074" y="3490857"/>
                <a:ext cx="420624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/>
              <p:cNvCxnSpPr/>
              <p:nvPr/>
            </p:nvCxnSpPr>
            <p:spPr>
              <a:xfrm>
                <a:off x="2443479" y="5583025"/>
                <a:ext cx="4389120" cy="1588"/>
              </a:xfrm>
              <a:prstGeom prst="line">
                <a:avLst/>
              </a:prstGeom>
              <a:ln w="317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Freeform 27"/>
              <p:cNvSpPr>
                <a:spLocks/>
              </p:cNvSpPr>
              <p:nvPr/>
            </p:nvSpPr>
            <p:spPr>
              <a:xfrm>
                <a:off x="2438398" y="1918579"/>
                <a:ext cx="3794760" cy="3664843"/>
              </a:xfrm>
              <a:custGeom>
                <a:avLst/>
                <a:gdLst>
                  <a:gd name="connsiteX0" fmla="*/ 0 w 3263774"/>
                  <a:gd name="connsiteY0" fmla="*/ 0 h 3186820"/>
                  <a:gd name="connsiteX1" fmla="*/ 239917 w 3263774"/>
                  <a:gd name="connsiteY1" fmla="*/ 54321 h 3186820"/>
                  <a:gd name="connsiteX2" fmla="*/ 588475 w 3263774"/>
                  <a:gd name="connsiteY2" fmla="*/ 167489 h 3186820"/>
                  <a:gd name="connsiteX3" fmla="*/ 864606 w 3263774"/>
                  <a:gd name="connsiteY3" fmla="*/ 280657 h 3186820"/>
                  <a:gd name="connsiteX4" fmla="*/ 1140737 w 3263774"/>
                  <a:gd name="connsiteY4" fmla="*/ 411933 h 3186820"/>
                  <a:gd name="connsiteX5" fmla="*/ 1466661 w 3263774"/>
                  <a:gd name="connsiteY5" fmla="*/ 602055 h 3186820"/>
                  <a:gd name="connsiteX6" fmla="*/ 1751845 w 3263774"/>
                  <a:gd name="connsiteY6" fmla="*/ 805758 h 3186820"/>
                  <a:gd name="connsiteX7" fmla="*/ 2168305 w 3263774"/>
                  <a:gd name="connsiteY7" fmla="*/ 1172424 h 3186820"/>
                  <a:gd name="connsiteX8" fmla="*/ 2403695 w 3263774"/>
                  <a:gd name="connsiteY8" fmla="*/ 1444028 h 3186820"/>
                  <a:gd name="connsiteX9" fmla="*/ 2521390 w 3263774"/>
                  <a:gd name="connsiteY9" fmla="*/ 1593410 h 3186820"/>
                  <a:gd name="connsiteX10" fmla="*/ 2675299 w 3263774"/>
                  <a:gd name="connsiteY10" fmla="*/ 1806166 h 3186820"/>
                  <a:gd name="connsiteX11" fmla="*/ 2815628 w 3263774"/>
                  <a:gd name="connsiteY11" fmla="*/ 2027976 h 3186820"/>
                  <a:gd name="connsiteX12" fmla="*/ 2942376 w 3263774"/>
                  <a:gd name="connsiteY12" fmla="*/ 2267893 h 3186820"/>
                  <a:gd name="connsiteX13" fmla="*/ 3046491 w 3263774"/>
                  <a:gd name="connsiteY13" fmla="*/ 2507810 h 3186820"/>
                  <a:gd name="connsiteX14" fmla="*/ 3146079 w 3263774"/>
                  <a:gd name="connsiteY14" fmla="*/ 2779414 h 3186820"/>
                  <a:gd name="connsiteX15" fmla="*/ 3200400 w 3263774"/>
                  <a:gd name="connsiteY15" fmla="*/ 2946903 h 3186820"/>
                  <a:gd name="connsiteX16" fmla="*/ 3263774 w 3263774"/>
                  <a:gd name="connsiteY16" fmla="*/ 3186820 h 3186820"/>
                  <a:gd name="connsiteX17" fmla="*/ 3263774 w 3263774"/>
                  <a:gd name="connsiteY17" fmla="*/ 3186820 h 31868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3263774" h="3186820">
                    <a:moveTo>
                      <a:pt x="0" y="0"/>
                    </a:moveTo>
                    <a:cubicBezTo>
                      <a:pt x="70919" y="13203"/>
                      <a:pt x="141838" y="26406"/>
                      <a:pt x="239917" y="54321"/>
                    </a:cubicBezTo>
                    <a:cubicBezTo>
                      <a:pt x="337996" y="82236"/>
                      <a:pt x="484360" y="129766"/>
                      <a:pt x="588475" y="167489"/>
                    </a:cubicBezTo>
                    <a:cubicBezTo>
                      <a:pt x="692590" y="205212"/>
                      <a:pt x="772562" y="239916"/>
                      <a:pt x="864606" y="280657"/>
                    </a:cubicBezTo>
                    <a:cubicBezTo>
                      <a:pt x="956650" y="321398"/>
                      <a:pt x="1040395" y="358367"/>
                      <a:pt x="1140737" y="411933"/>
                    </a:cubicBezTo>
                    <a:cubicBezTo>
                      <a:pt x="1241079" y="465499"/>
                      <a:pt x="1364810" y="536418"/>
                      <a:pt x="1466661" y="602055"/>
                    </a:cubicBezTo>
                    <a:cubicBezTo>
                      <a:pt x="1568512" y="667692"/>
                      <a:pt x="1634904" y="710697"/>
                      <a:pt x="1751845" y="805758"/>
                    </a:cubicBezTo>
                    <a:cubicBezTo>
                      <a:pt x="1868786" y="900819"/>
                      <a:pt x="2059663" y="1066046"/>
                      <a:pt x="2168305" y="1172424"/>
                    </a:cubicBezTo>
                    <a:cubicBezTo>
                      <a:pt x="2276947" y="1278802"/>
                      <a:pt x="2344848" y="1373864"/>
                      <a:pt x="2403695" y="1444028"/>
                    </a:cubicBezTo>
                    <a:cubicBezTo>
                      <a:pt x="2462542" y="1514192"/>
                      <a:pt x="2476123" y="1533054"/>
                      <a:pt x="2521390" y="1593410"/>
                    </a:cubicBezTo>
                    <a:cubicBezTo>
                      <a:pt x="2566657" y="1653766"/>
                      <a:pt x="2626259" y="1733738"/>
                      <a:pt x="2675299" y="1806166"/>
                    </a:cubicBezTo>
                    <a:cubicBezTo>
                      <a:pt x="2724339" y="1878594"/>
                      <a:pt x="2771115" y="1951021"/>
                      <a:pt x="2815628" y="2027976"/>
                    </a:cubicBezTo>
                    <a:cubicBezTo>
                      <a:pt x="2860141" y="2104931"/>
                      <a:pt x="2903899" y="2187921"/>
                      <a:pt x="2942376" y="2267893"/>
                    </a:cubicBezTo>
                    <a:cubicBezTo>
                      <a:pt x="2980853" y="2347865"/>
                      <a:pt x="3012541" y="2422557"/>
                      <a:pt x="3046491" y="2507810"/>
                    </a:cubicBezTo>
                    <a:cubicBezTo>
                      <a:pt x="3080441" y="2593063"/>
                      <a:pt x="3120428" y="2706232"/>
                      <a:pt x="3146079" y="2779414"/>
                    </a:cubicBezTo>
                    <a:cubicBezTo>
                      <a:pt x="3171730" y="2852596"/>
                      <a:pt x="3180784" y="2879002"/>
                      <a:pt x="3200400" y="2946903"/>
                    </a:cubicBezTo>
                    <a:cubicBezTo>
                      <a:pt x="3220016" y="3014804"/>
                      <a:pt x="3263774" y="3186820"/>
                      <a:pt x="3263774" y="3186820"/>
                    </a:cubicBezTo>
                    <a:lnTo>
                      <a:pt x="3263774" y="3186820"/>
                    </a:lnTo>
                  </a:path>
                </a:pathLst>
              </a:custGeom>
              <a:noFill/>
              <a:ln w="31750">
                <a:solidFill>
                  <a:srgbClr val="0033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0" name="TextBox 9"/>
            <p:cNvSpPr txBox="1"/>
            <p:nvPr/>
          </p:nvSpPr>
          <p:spPr>
            <a:xfrm>
              <a:off x="5943600" y="46482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003399"/>
                  </a:solidFill>
                </a:rPr>
                <a:t>PPC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3962400" y="3508248"/>
              <a:ext cx="73152" cy="73152"/>
            </a:xfrm>
            <a:prstGeom prst="ellipse">
              <a:avLst/>
            </a:prstGeom>
            <a:solidFill>
              <a:srgbClr val="CC0000"/>
            </a:solidFill>
            <a:ln>
              <a:solidFill>
                <a:srgbClr val="CC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CC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030133" y="3251199"/>
              <a:ext cx="381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rgbClr val="CC0000"/>
                  </a:solidFill>
                </a:rPr>
                <a:t>d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640080" y="5772090"/>
            <a:ext cx="7863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C0000"/>
                </a:solidFill>
              </a:rPr>
              <a:t>At a point such as d, the economy is not producing all it is capable of. </a:t>
            </a:r>
          </a:p>
        </p:txBody>
      </p:sp>
    </p:spTree>
    <p:extLst>
      <p:ext uri="{BB962C8B-B14F-4D97-AF65-F5344CB8AC3E}">
        <p14:creationId xmlns:p14="http://schemas.microsoft.com/office/powerpoint/2010/main" val="1615891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Scarcity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Economists’ Definition:</a:t>
            </a:r>
            <a:r>
              <a:rPr lang="en-US" sz="2800" dirty="0"/>
              <a:t>  Someone or something faces a constraint.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People, firms, and countries all face constraints on what they can consume or produce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At a point in time, constraints are given. But they can change over time.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A central subject of economics:  How people, firms, and whole countries do the best they can, taking into account the constraints they face.</a:t>
            </a:r>
          </a:p>
        </p:txBody>
      </p:sp>
    </p:spTree>
    <p:extLst>
      <p:ext uri="{BB962C8B-B14F-4D97-AF65-F5344CB8AC3E}">
        <p14:creationId xmlns:p14="http://schemas.microsoft.com/office/powerpoint/2010/main" val="3198238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cap="small" dirty="0">
                <a:solidFill>
                  <a:srgbClr val="CC0000"/>
                </a:solidFill>
              </a:rPr>
              <a:t>IV.  Specialization and the Curvature of the Production Possibilities Curve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5067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Two Fundamental Building Blocks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Scarcity, choice, and opportunity cost.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700" dirty="0"/>
              <a:t>Comparative advantage and the gains from specialization.</a:t>
            </a:r>
          </a:p>
        </p:txBody>
      </p:sp>
    </p:spTree>
    <p:extLst>
      <p:ext uri="{BB962C8B-B14F-4D97-AF65-F5344CB8AC3E}">
        <p14:creationId xmlns:p14="http://schemas.microsoft.com/office/powerpoint/2010/main" val="158153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sz="2900" dirty="0">
                <a:solidFill>
                  <a:srgbClr val="003399"/>
                </a:solidFill>
              </a:rPr>
              <a:t>Example:  Specialization in a Two-Person Economy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Two goods:  fish and coconuts.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Abilities:</a:t>
            </a:r>
          </a:p>
          <a:p>
            <a:pPr marL="1165860" lvl="2" indent="-365760">
              <a:spcBef>
                <a:spcPts val="600"/>
              </a:spcBef>
              <a:buClr>
                <a:srgbClr val="003399"/>
              </a:buClr>
            </a:pPr>
            <a:r>
              <a:rPr lang="en-US" sz="2800" dirty="0"/>
              <a:t>In an hour, Bill can catch 1 fish or gather 1 coconut.  </a:t>
            </a:r>
            <a:r>
              <a:rPr lang="en-US" sz="2800" dirty="0">
                <a:solidFill>
                  <a:srgbClr val="CC0000"/>
                </a:solidFill>
              </a:rPr>
              <a:t>                                                                          </a:t>
            </a:r>
          </a:p>
          <a:p>
            <a:pPr marL="1165860" lvl="2" indent="-365760">
              <a:spcBef>
                <a:spcPts val="600"/>
              </a:spcBef>
              <a:buClr>
                <a:srgbClr val="003399"/>
              </a:buClr>
            </a:pPr>
            <a:r>
              <a:rPr lang="en-US" sz="2800" dirty="0"/>
              <a:t>In an hour, Chris can catch 8 fish or gather 2 coconuts. </a:t>
            </a:r>
          </a:p>
          <a:p>
            <a:pPr marL="365760" lvl="2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Each of them works 10 hours a day.</a:t>
            </a:r>
          </a:p>
        </p:txBody>
      </p:sp>
    </p:spTree>
    <p:extLst>
      <p:ext uri="{BB962C8B-B14F-4D97-AF65-F5344CB8AC3E}">
        <p14:creationId xmlns:p14="http://schemas.microsoft.com/office/powerpoint/2010/main" val="2100299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Production Possibilities Curve (</a:t>
            </a:r>
            <a:r>
              <a:rPr lang="en-US" dirty="0" err="1">
                <a:solidFill>
                  <a:srgbClr val="003399"/>
                </a:solidFill>
              </a:rPr>
              <a:t>PPC</a:t>
            </a:r>
            <a:r>
              <a:rPr lang="en-US" dirty="0">
                <a:solidFill>
                  <a:srgbClr val="003399"/>
                </a:solidFill>
              </a:rPr>
              <a:t>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Diagram showing the combinations of two types of goods that could be produced in an economy just using all of the available inputs.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In this case, the two goods are fish and coconuts.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We will draw the </a:t>
            </a:r>
            <a:r>
              <a:rPr lang="en-US" sz="2800" dirty="0" err="1"/>
              <a:t>PPC</a:t>
            </a:r>
            <a:r>
              <a:rPr lang="en-US" sz="2800" dirty="0"/>
              <a:t> for a day.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Recall, the slope of the </a:t>
            </a:r>
            <a:r>
              <a:rPr lang="en-US" sz="2800" dirty="0" err="1"/>
              <a:t>PPC</a:t>
            </a:r>
            <a:r>
              <a:rPr lang="en-US" sz="2800" dirty="0"/>
              <a:t> is (minus) the opportunity cost of the good on the horizontal axis.</a:t>
            </a:r>
          </a:p>
        </p:txBody>
      </p:sp>
    </p:spTree>
    <p:extLst>
      <p:ext uri="{BB962C8B-B14F-4D97-AF65-F5344CB8AC3E}">
        <p14:creationId xmlns:p14="http://schemas.microsoft.com/office/powerpoint/2010/main" val="259167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040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Island </a:t>
            </a:r>
            <a:r>
              <a:rPr lang="en-US" sz="3200" dirty="0" err="1">
                <a:solidFill>
                  <a:srgbClr val="003399"/>
                </a:solidFill>
              </a:rPr>
              <a:t>PPC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i="1" dirty="0">
                <a:solidFill>
                  <a:srgbClr val="CC0000"/>
                </a:solidFill>
              </a:rPr>
              <a:t>without</a:t>
            </a:r>
            <a:r>
              <a:rPr lang="en-US" sz="3200" dirty="0">
                <a:solidFill>
                  <a:srgbClr val="003399"/>
                </a:solidFill>
              </a:rPr>
              <a:t> Specialization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797473" y="1153180"/>
            <a:ext cx="5549055" cy="4942165"/>
            <a:chOff x="1797473" y="1153180"/>
            <a:chExt cx="5549055" cy="4942165"/>
          </a:xfrm>
        </p:grpSpPr>
        <p:grpSp>
          <p:nvGrpSpPr>
            <p:cNvPr id="11" name="Group 10"/>
            <p:cNvGrpSpPr/>
            <p:nvPr/>
          </p:nvGrpSpPr>
          <p:grpSpPr>
            <a:xfrm>
              <a:off x="2511848" y="5494564"/>
              <a:ext cx="183727" cy="183727"/>
              <a:chOff x="2057400" y="5494564"/>
              <a:chExt cx="183727" cy="183727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2057400" y="5595256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2032212" y="5586428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797473" y="1153180"/>
              <a:ext cx="5549055" cy="4942165"/>
              <a:chOff x="1340273" y="1153180"/>
              <a:chExt cx="5549055" cy="494216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43075" y="5344180"/>
                <a:ext cx="513624" cy="751165"/>
                <a:chOff x="1743075" y="5344180"/>
                <a:chExt cx="513624" cy="751165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1743075" y="5344180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952625" y="5572125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</p:grpSp>
          <p:grpSp>
            <p:nvGrpSpPr>
              <p:cNvPr id="5" name="Group 7"/>
              <p:cNvGrpSpPr/>
              <p:nvPr/>
            </p:nvGrpSpPr>
            <p:grpSpPr>
              <a:xfrm>
                <a:off x="1340273" y="1153180"/>
                <a:ext cx="5549055" cy="4932640"/>
                <a:chOff x="1557865" y="1153180"/>
                <a:chExt cx="5549055" cy="493264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98120" y="3444240"/>
                  <a:ext cx="42976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40346" y="5591492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5322992" y="5562600"/>
                  <a:ext cx="178392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Coconuts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557865" y="1153180"/>
                  <a:ext cx="102192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Fish</a:t>
                  </a: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997438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Opportunity Cost When Chris and Bill Allocate Their Time the Same Way </a:t>
            </a:r>
          </a:p>
          <a:p>
            <a:pPr marL="0" indent="0" algn="ctr">
              <a:spcBef>
                <a:spcPts val="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(No Specialization)</a:t>
            </a:r>
            <a:endParaRPr lang="en-US" sz="2800" dirty="0"/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In an hour, they could catch 9 fish (1 from Bill and 8 from Chris).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Or they could gather 3 coconuts (1 from Bill and 2 from Chris).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So, they trade off 9 fish for 3 coconuts.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The opportunity cost of 1 coconut is 3 fish.</a:t>
            </a:r>
          </a:p>
        </p:txBody>
      </p:sp>
    </p:spTree>
    <p:extLst>
      <p:ext uri="{BB962C8B-B14F-4D97-AF65-F5344CB8AC3E}">
        <p14:creationId xmlns:p14="http://schemas.microsoft.com/office/powerpoint/2010/main" val="352263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040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Island </a:t>
            </a:r>
            <a:r>
              <a:rPr lang="en-US" sz="3200" dirty="0" err="1">
                <a:solidFill>
                  <a:srgbClr val="003399"/>
                </a:solidFill>
              </a:rPr>
              <a:t>PPC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i="1" dirty="0">
                <a:solidFill>
                  <a:srgbClr val="CC0000"/>
                </a:solidFill>
              </a:rPr>
              <a:t>without</a:t>
            </a:r>
            <a:r>
              <a:rPr lang="en-US" sz="3200" dirty="0">
                <a:solidFill>
                  <a:srgbClr val="003399"/>
                </a:solidFill>
              </a:rPr>
              <a:t> Specialization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797473" y="1153180"/>
            <a:ext cx="5549055" cy="4942165"/>
            <a:chOff x="1797473" y="1153180"/>
            <a:chExt cx="5549055" cy="4942165"/>
          </a:xfrm>
        </p:grpSpPr>
        <p:grpSp>
          <p:nvGrpSpPr>
            <p:cNvPr id="11" name="Group 10"/>
            <p:cNvGrpSpPr/>
            <p:nvPr/>
          </p:nvGrpSpPr>
          <p:grpSpPr>
            <a:xfrm>
              <a:off x="2511848" y="5494564"/>
              <a:ext cx="183727" cy="183727"/>
              <a:chOff x="2057400" y="5494564"/>
              <a:chExt cx="183727" cy="183727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2057400" y="5595256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2032212" y="5586428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797473" y="1153180"/>
              <a:ext cx="5549055" cy="4942165"/>
              <a:chOff x="1340273" y="1153180"/>
              <a:chExt cx="5549055" cy="494216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43075" y="5344180"/>
                <a:ext cx="513624" cy="751165"/>
                <a:chOff x="1743075" y="5344180"/>
                <a:chExt cx="513624" cy="751165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1743075" y="5344180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952625" y="5572125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</p:grpSp>
          <p:grpSp>
            <p:nvGrpSpPr>
              <p:cNvPr id="5" name="Group 7"/>
              <p:cNvGrpSpPr/>
              <p:nvPr/>
            </p:nvGrpSpPr>
            <p:grpSpPr>
              <a:xfrm>
                <a:off x="1340273" y="1153180"/>
                <a:ext cx="5549055" cy="4932640"/>
                <a:chOff x="1557865" y="1153180"/>
                <a:chExt cx="5549055" cy="493264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98120" y="3444240"/>
                  <a:ext cx="42976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31720" y="5591492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5322992" y="5562600"/>
                  <a:ext cx="178392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Coconuts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557865" y="1153180"/>
                  <a:ext cx="102192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Fish</a:t>
                  </a:r>
                </a:p>
              </p:txBody>
            </p:sp>
          </p:grpSp>
        </p:grpSp>
      </p:grpSp>
      <p:cxnSp>
        <p:nvCxnSpPr>
          <p:cNvPr id="17" name="Straight Connector 16"/>
          <p:cNvCxnSpPr/>
          <p:nvPr/>
        </p:nvCxnSpPr>
        <p:spPr>
          <a:xfrm>
            <a:off x="2514601" y="1875064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81200" y="1662463"/>
            <a:ext cx="625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62351" y="5583001"/>
            <a:ext cx="723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30</a:t>
            </a:r>
          </a:p>
        </p:txBody>
      </p:sp>
      <p:cxnSp>
        <p:nvCxnSpPr>
          <p:cNvPr id="22" name="Straight Connector 21"/>
          <p:cNvCxnSpPr/>
          <p:nvPr/>
        </p:nvCxnSpPr>
        <p:spPr>
          <a:xfrm rot="5400000">
            <a:off x="3756237" y="5604087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2956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040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Island </a:t>
            </a:r>
            <a:r>
              <a:rPr lang="en-US" sz="3200" dirty="0" err="1">
                <a:solidFill>
                  <a:srgbClr val="003399"/>
                </a:solidFill>
              </a:rPr>
              <a:t>PPC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i="1" dirty="0">
                <a:solidFill>
                  <a:srgbClr val="CC0000"/>
                </a:solidFill>
              </a:rPr>
              <a:t>without</a:t>
            </a:r>
            <a:r>
              <a:rPr lang="en-US" sz="3200" dirty="0">
                <a:solidFill>
                  <a:srgbClr val="003399"/>
                </a:solidFill>
              </a:rPr>
              <a:t> Specialization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797473" y="1153180"/>
            <a:ext cx="5549055" cy="4942165"/>
            <a:chOff x="1797473" y="1153180"/>
            <a:chExt cx="5549055" cy="4942165"/>
          </a:xfrm>
        </p:grpSpPr>
        <p:grpSp>
          <p:nvGrpSpPr>
            <p:cNvPr id="11" name="Group 10"/>
            <p:cNvGrpSpPr/>
            <p:nvPr/>
          </p:nvGrpSpPr>
          <p:grpSpPr>
            <a:xfrm>
              <a:off x="2511848" y="5494564"/>
              <a:ext cx="183727" cy="183727"/>
              <a:chOff x="2057400" y="5494564"/>
              <a:chExt cx="183727" cy="183727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2057400" y="5595256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2032212" y="5586428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797473" y="1153180"/>
              <a:ext cx="5549055" cy="4942165"/>
              <a:chOff x="1340273" y="1153180"/>
              <a:chExt cx="5549055" cy="494216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43075" y="5344180"/>
                <a:ext cx="513624" cy="751165"/>
                <a:chOff x="1743075" y="5344180"/>
                <a:chExt cx="513624" cy="751165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1743075" y="5344180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952625" y="5572125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</p:grpSp>
          <p:grpSp>
            <p:nvGrpSpPr>
              <p:cNvPr id="5" name="Group 7"/>
              <p:cNvGrpSpPr/>
              <p:nvPr/>
            </p:nvGrpSpPr>
            <p:grpSpPr>
              <a:xfrm>
                <a:off x="1340273" y="1153180"/>
                <a:ext cx="5549055" cy="4932640"/>
                <a:chOff x="1557865" y="1153180"/>
                <a:chExt cx="5549055" cy="493264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98120" y="3444240"/>
                  <a:ext cx="42976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31720" y="5591492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5322992" y="5562600"/>
                  <a:ext cx="178392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Coconuts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557865" y="1153180"/>
                  <a:ext cx="102192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Fish</a:t>
                  </a:r>
                </a:p>
              </p:txBody>
            </p:sp>
          </p:grpSp>
        </p:grpSp>
      </p:grpSp>
      <p:grpSp>
        <p:nvGrpSpPr>
          <p:cNvPr id="16" name="Group 15"/>
          <p:cNvGrpSpPr/>
          <p:nvPr/>
        </p:nvGrpSpPr>
        <p:grpSpPr>
          <a:xfrm>
            <a:off x="1981200" y="1662463"/>
            <a:ext cx="2304325" cy="4443757"/>
            <a:chOff x="1523999" y="1662463"/>
            <a:chExt cx="2304325" cy="4443757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2057400" y="1875064"/>
              <a:ext cx="1837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523999" y="1662463"/>
              <a:ext cx="62526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90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105150" y="5583000"/>
              <a:ext cx="7231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30</a:t>
              </a:r>
            </a:p>
          </p:txBody>
        </p:sp>
        <p:cxnSp>
          <p:nvCxnSpPr>
            <p:cNvPr id="21" name="Straight Connector 20"/>
            <p:cNvCxnSpPr>
              <a:cxnSpLocks noChangeAspect="1"/>
            </p:cNvCxnSpPr>
            <p:nvPr/>
          </p:nvCxnSpPr>
          <p:spPr>
            <a:xfrm>
              <a:off x="2133600" y="1876425"/>
              <a:ext cx="1234440" cy="3703320"/>
            </a:xfrm>
            <a:prstGeom prst="line">
              <a:avLst/>
            </a:prstGeom>
            <a:ln w="31750">
              <a:solidFill>
                <a:srgbClr val="00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299036" y="5604086"/>
              <a:ext cx="1837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3111922" y="2590800"/>
            <a:ext cx="43175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C0000"/>
                </a:solidFill>
              </a:rPr>
              <a:t>Slope is −3, because the opportunity cost of gathering 1 coconut for the two combined without specialization is 3 fish.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657600" y="4495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PPC</a:t>
            </a:r>
          </a:p>
        </p:txBody>
      </p:sp>
    </p:spTree>
    <p:extLst>
      <p:ext uri="{BB962C8B-B14F-4D97-AF65-F5344CB8AC3E}">
        <p14:creationId xmlns:p14="http://schemas.microsoft.com/office/powerpoint/2010/main" val="2878318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Individual Abilities and Opportunity Costs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600" dirty="0"/>
              <a:t>In an hour, Bill could catch 1 fish or gather 1 coconut.</a:t>
            </a:r>
          </a:p>
          <a:p>
            <a:pPr marL="1097280" indent="-365760">
              <a:spcBef>
                <a:spcPts val="600"/>
              </a:spcBef>
              <a:buClr>
                <a:srgbClr val="003399"/>
              </a:buClr>
            </a:pPr>
            <a:r>
              <a:rPr lang="en-US" sz="2600" dirty="0">
                <a:solidFill>
                  <a:srgbClr val="CC0000"/>
                </a:solidFill>
              </a:rPr>
              <a:t>So, the opportunity cost of having Bill gather 1 coconut is 1 fish.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600" dirty="0"/>
              <a:t>In an hour, Chris could catch 8 fish or gather 2 coconuts.</a:t>
            </a:r>
          </a:p>
          <a:p>
            <a:pPr marL="1097280" indent="-365760">
              <a:spcBef>
                <a:spcPts val="600"/>
              </a:spcBef>
              <a:buClr>
                <a:srgbClr val="003399"/>
              </a:buClr>
            </a:pPr>
            <a:r>
              <a:rPr lang="en-US" sz="2600" dirty="0">
                <a:solidFill>
                  <a:srgbClr val="CC0000"/>
                </a:solidFill>
              </a:rPr>
              <a:t>So, the opportunity cost of having Chris gather 1 coconut is 4 fish.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600" dirty="0">
                <a:solidFill>
                  <a:srgbClr val="CC0000"/>
                </a:solidFill>
              </a:rPr>
              <a:t>Bill is the low opportunity cost provider of coconuts = Bill has </a:t>
            </a:r>
            <a:r>
              <a:rPr lang="en-US" sz="2600" b="1" dirty="0">
                <a:solidFill>
                  <a:srgbClr val="CC0000"/>
                </a:solidFill>
              </a:rPr>
              <a:t>comparative</a:t>
            </a:r>
            <a:r>
              <a:rPr lang="en-US" sz="2600" dirty="0">
                <a:solidFill>
                  <a:srgbClr val="CC0000"/>
                </a:solidFill>
              </a:rPr>
              <a:t> advantage in coconuts</a:t>
            </a:r>
          </a:p>
        </p:txBody>
      </p:sp>
    </p:spTree>
    <p:extLst>
      <p:ext uri="{BB962C8B-B14F-4D97-AF65-F5344CB8AC3E}">
        <p14:creationId xmlns:p14="http://schemas.microsoft.com/office/powerpoint/2010/main" val="17826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040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Island </a:t>
            </a:r>
            <a:r>
              <a:rPr lang="en-US" sz="3200" dirty="0" err="1">
                <a:solidFill>
                  <a:srgbClr val="003399"/>
                </a:solidFill>
              </a:rPr>
              <a:t>PPC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i="1" dirty="0">
                <a:solidFill>
                  <a:srgbClr val="CC0000"/>
                </a:solidFill>
              </a:rPr>
              <a:t>with</a:t>
            </a:r>
            <a:r>
              <a:rPr lang="en-US" sz="3200" dirty="0">
                <a:solidFill>
                  <a:srgbClr val="003399"/>
                </a:solidFill>
              </a:rPr>
              <a:t> Specialization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797473" y="1153180"/>
            <a:ext cx="5549055" cy="4942165"/>
            <a:chOff x="1797473" y="1153180"/>
            <a:chExt cx="5549055" cy="4942165"/>
          </a:xfrm>
        </p:grpSpPr>
        <p:grpSp>
          <p:nvGrpSpPr>
            <p:cNvPr id="11" name="Group 10"/>
            <p:cNvGrpSpPr/>
            <p:nvPr/>
          </p:nvGrpSpPr>
          <p:grpSpPr>
            <a:xfrm>
              <a:off x="2511848" y="5494564"/>
              <a:ext cx="183727" cy="183727"/>
              <a:chOff x="2057400" y="5494564"/>
              <a:chExt cx="183727" cy="183727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2057400" y="5595256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2032212" y="5586428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797473" y="1153180"/>
              <a:ext cx="5549055" cy="4942165"/>
              <a:chOff x="1340273" y="1153180"/>
              <a:chExt cx="5549055" cy="494216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43075" y="5344180"/>
                <a:ext cx="513624" cy="751165"/>
                <a:chOff x="1743075" y="5344180"/>
                <a:chExt cx="513624" cy="751165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1743075" y="5344180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952625" y="5572125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</p:grpSp>
          <p:grpSp>
            <p:nvGrpSpPr>
              <p:cNvPr id="5" name="Group 7"/>
              <p:cNvGrpSpPr/>
              <p:nvPr/>
            </p:nvGrpSpPr>
            <p:grpSpPr>
              <a:xfrm>
                <a:off x="1340273" y="1153180"/>
                <a:ext cx="5549055" cy="4932640"/>
                <a:chOff x="1557865" y="1153180"/>
                <a:chExt cx="5549055" cy="493264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98120" y="3444240"/>
                  <a:ext cx="42976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31720" y="5591492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5322992" y="5562600"/>
                  <a:ext cx="178392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Coconuts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557865" y="1153180"/>
                  <a:ext cx="102192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Fish</a:t>
                  </a:r>
                </a:p>
              </p:txBody>
            </p:sp>
          </p:grpSp>
        </p:grpSp>
      </p:grpSp>
      <p:cxnSp>
        <p:nvCxnSpPr>
          <p:cNvPr id="17" name="Straight Connector 16"/>
          <p:cNvCxnSpPr/>
          <p:nvPr/>
        </p:nvCxnSpPr>
        <p:spPr>
          <a:xfrm>
            <a:off x="2495550" y="1875064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62148" y="1633888"/>
            <a:ext cx="623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62350" y="5583000"/>
            <a:ext cx="723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32467" y="239895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PPC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48100" y="3990975"/>
            <a:ext cx="4991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Slope = −4 (4 fish for 1 coconut for Chris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657600" y="4267200"/>
            <a:ext cx="228600" cy="228600"/>
          </a:xfrm>
          <a:prstGeom prst="straightConnector1">
            <a:avLst/>
          </a:prstGeom>
          <a:ln w="25400"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2590815" y="1876425"/>
            <a:ext cx="411480" cy="41148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 noChangeAspect="1"/>
          </p:cNvCxnSpPr>
          <p:nvPr/>
        </p:nvCxnSpPr>
        <p:spPr>
          <a:xfrm>
            <a:off x="3000375" y="2284967"/>
            <a:ext cx="822960" cy="329184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76574" y="1581150"/>
            <a:ext cx="59038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Slope = −1  (1 coconut for 1 fish for Bill)</a:t>
            </a:r>
          </a:p>
          <a:p>
            <a:endParaRPr lang="en-US" sz="2800" dirty="0">
              <a:solidFill>
                <a:srgbClr val="CC0000"/>
              </a:solidFill>
            </a:endParaRP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2876550" y="1847850"/>
            <a:ext cx="228600" cy="228600"/>
          </a:xfrm>
          <a:prstGeom prst="straightConnector1">
            <a:avLst/>
          </a:prstGeom>
          <a:ln w="25400"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86025" y="230505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62150" y="2047875"/>
            <a:ext cx="625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80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38450" y="5581650"/>
            <a:ext cx="645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10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2937086" y="5587789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737187" y="5595954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948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1" grpId="0"/>
      <p:bldP spid="22" grpId="0"/>
      <p:bldP spid="27" grpId="0"/>
      <p:bldP spid="30" grpId="0"/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Choice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Because individuals, firms, and whole countries face constraints, they have to make choices.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Every choice has a cost.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We refer to this cost as the opportunity cost.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7148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What Do We Learn from this Example?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There are gains from specialization when opportunity cost differs across producers and production is organized according to comparative advantage.</a:t>
            </a:r>
          </a:p>
        </p:txBody>
      </p:sp>
    </p:spTree>
    <p:extLst>
      <p:ext uri="{BB962C8B-B14F-4D97-AF65-F5344CB8AC3E}">
        <p14:creationId xmlns:p14="http://schemas.microsoft.com/office/powerpoint/2010/main" val="3959038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040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Gains from Specialization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797473" y="1153180"/>
            <a:ext cx="5549055" cy="4942165"/>
            <a:chOff x="1797473" y="1153180"/>
            <a:chExt cx="5549055" cy="4942165"/>
          </a:xfrm>
        </p:grpSpPr>
        <p:grpSp>
          <p:nvGrpSpPr>
            <p:cNvPr id="11" name="Group 10"/>
            <p:cNvGrpSpPr/>
            <p:nvPr/>
          </p:nvGrpSpPr>
          <p:grpSpPr>
            <a:xfrm>
              <a:off x="2511848" y="5494564"/>
              <a:ext cx="183727" cy="183727"/>
              <a:chOff x="2057400" y="5494564"/>
              <a:chExt cx="183727" cy="183727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2057400" y="5595256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2032212" y="5586428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797473" y="1153180"/>
              <a:ext cx="5549055" cy="4942165"/>
              <a:chOff x="1340273" y="1153180"/>
              <a:chExt cx="5549055" cy="494216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43075" y="5344180"/>
                <a:ext cx="513624" cy="751165"/>
                <a:chOff x="1743075" y="5344180"/>
                <a:chExt cx="513624" cy="751165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1743075" y="5344180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952625" y="5572125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</p:grpSp>
          <p:grpSp>
            <p:nvGrpSpPr>
              <p:cNvPr id="5" name="Group 7"/>
              <p:cNvGrpSpPr/>
              <p:nvPr/>
            </p:nvGrpSpPr>
            <p:grpSpPr>
              <a:xfrm>
                <a:off x="1340273" y="1153180"/>
                <a:ext cx="5549055" cy="4932640"/>
                <a:chOff x="1557865" y="1153180"/>
                <a:chExt cx="5549055" cy="493264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98120" y="3444240"/>
                  <a:ext cx="42976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31720" y="5591492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5322992" y="5562600"/>
                  <a:ext cx="178392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Coconuts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557865" y="1153180"/>
                  <a:ext cx="102192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Fish</a:t>
                  </a:r>
                </a:p>
              </p:txBody>
            </p:sp>
          </p:grpSp>
        </p:grpSp>
      </p:grpSp>
      <p:grpSp>
        <p:nvGrpSpPr>
          <p:cNvPr id="2" name="Group 1"/>
          <p:cNvGrpSpPr/>
          <p:nvPr/>
        </p:nvGrpSpPr>
        <p:grpSpPr>
          <a:xfrm>
            <a:off x="1962149" y="1633888"/>
            <a:ext cx="4788749" cy="4472332"/>
            <a:chOff x="1962149" y="1633888"/>
            <a:chExt cx="4788749" cy="4472332"/>
          </a:xfrm>
        </p:grpSpPr>
        <p:grpSp>
          <p:nvGrpSpPr>
            <p:cNvPr id="16" name="Group 15"/>
            <p:cNvGrpSpPr/>
            <p:nvPr/>
          </p:nvGrpSpPr>
          <p:grpSpPr>
            <a:xfrm>
              <a:off x="1962149" y="1633888"/>
              <a:ext cx="4788749" cy="4472332"/>
              <a:chOff x="1523999" y="1633888"/>
              <a:chExt cx="4788749" cy="4472332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057400" y="1875064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523999" y="1633888"/>
                <a:ext cx="6252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90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124200" y="5583000"/>
                <a:ext cx="7231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30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609850" y="2133600"/>
                <a:ext cx="37028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3399"/>
                    </a:solidFill>
                  </a:rPr>
                  <a:t>PPC</a:t>
                </a:r>
                <a:r>
                  <a:rPr lang="en-US" sz="2800" dirty="0">
                    <a:solidFill>
                      <a:srgbClr val="003399"/>
                    </a:solidFill>
                  </a:rPr>
                  <a:t> with Specialization</a:t>
                </a:r>
              </a:p>
            </p:txBody>
          </p:sp>
          <p:cxnSp>
            <p:nvCxnSpPr>
              <p:cNvPr id="23" name="Straight Arrow Connector 22"/>
              <p:cNvCxnSpPr/>
              <p:nvPr/>
            </p:nvCxnSpPr>
            <p:spPr>
              <a:xfrm flipH="1">
                <a:off x="2674620" y="3305175"/>
                <a:ext cx="347472" cy="114300"/>
              </a:xfrm>
              <a:prstGeom prst="straightConnector1">
                <a:avLst/>
              </a:prstGeom>
              <a:ln w="25400">
                <a:solidFill>
                  <a:srgbClr val="00863D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>
                <a:cxnSpLocks/>
              </p:cNvCxnSpPr>
              <p:nvPr/>
            </p:nvCxnSpPr>
            <p:spPr>
              <a:xfrm>
                <a:off x="2152665" y="1876425"/>
                <a:ext cx="411480" cy="411480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cxnSpLocks noChangeAspect="1"/>
              </p:cNvCxnSpPr>
              <p:nvPr/>
            </p:nvCxnSpPr>
            <p:spPr>
              <a:xfrm>
                <a:off x="2562225" y="2284967"/>
                <a:ext cx="822960" cy="3291840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2047875" y="2305050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1524000" y="2047875"/>
                <a:ext cx="6252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80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400300" y="5581650"/>
                <a:ext cx="57149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10</a:t>
                </a: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rot="5400000">
                <a:off x="2498936" y="5587789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 rot="5400000">
              <a:off x="3737187" y="5595953"/>
              <a:ext cx="1837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/>
          <p:cNvCxnSpPr>
            <a:cxnSpLocks noChangeAspect="1"/>
          </p:cNvCxnSpPr>
          <p:nvPr/>
        </p:nvCxnSpPr>
        <p:spPr>
          <a:xfrm>
            <a:off x="2590801" y="1876425"/>
            <a:ext cx="1234440" cy="3703320"/>
          </a:xfrm>
          <a:prstGeom prst="line">
            <a:avLst/>
          </a:prstGeom>
          <a:ln w="31750">
            <a:solidFill>
              <a:srgbClr val="00863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409950" y="2981980"/>
            <a:ext cx="4133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863D"/>
                </a:solidFill>
              </a:rPr>
              <a:t>PPC</a:t>
            </a:r>
            <a:r>
              <a:rPr lang="en-US" sz="2800" dirty="0">
                <a:solidFill>
                  <a:srgbClr val="00863D"/>
                </a:solidFill>
              </a:rPr>
              <a:t> without Specialization</a:t>
            </a:r>
          </a:p>
        </p:txBody>
      </p:sp>
    </p:spTree>
    <p:extLst>
      <p:ext uri="{BB962C8B-B14F-4D97-AF65-F5344CB8AC3E}">
        <p14:creationId xmlns:p14="http://schemas.microsoft.com/office/powerpoint/2010/main" val="178047589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Isosceles Triangle 34"/>
          <p:cNvSpPr/>
          <p:nvPr/>
        </p:nvSpPr>
        <p:spPr>
          <a:xfrm rot="4014350">
            <a:off x="2415002" y="2201831"/>
            <a:ext cx="889996" cy="169670"/>
          </a:xfrm>
          <a:prstGeom prst="triangle">
            <a:avLst/>
          </a:prstGeom>
          <a:pattFill prst="pct10">
            <a:fgClr>
              <a:srgbClr val="CC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agonal Stripe 33"/>
          <p:cNvSpPr/>
          <p:nvPr/>
        </p:nvSpPr>
        <p:spPr>
          <a:xfrm rot="-780000" flipH="1">
            <a:off x="3134190" y="2235443"/>
            <a:ext cx="254937" cy="3178139"/>
          </a:xfrm>
          <a:prstGeom prst="diagStripe">
            <a:avLst/>
          </a:prstGeom>
          <a:pattFill prst="pct10">
            <a:fgClr>
              <a:srgbClr val="CC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Isosceles Triangle 39"/>
          <p:cNvSpPr/>
          <p:nvPr/>
        </p:nvSpPr>
        <p:spPr>
          <a:xfrm rot="4499074" flipV="1">
            <a:off x="2584365" y="2599847"/>
            <a:ext cx="856532" cy="118861"/>
          </a:xfrm>
          <a:prstGeom prst="triangle">
            <a:avLst/>
          </a:prstGeom>
          <a:pattFill prst="pct10">
            <a:fgClr>
              <a:srgbClr val="CC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0080" y="320040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Gains from Specialization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797473" y="1153180"/>
            <a:ext cx="5549055" cy="4942165"/>
            <a:chOff x="1797473" y="1153180"/>
            <a:chExt cx="5549055" cy="4942165"/>
          </a:xfrm>
        </p:grpSpPr>
        <p:grpSp>
          <p:nvGrpSpPr>
            <p:cNvPr id="11" name="Group 10"/>
            <p:cNvGrpSpPr/>
            <p:nvPr/>
          </p:nvGrpSpPr>
          <p:grpSpPr>
            <a:xfrm>
              <a:off x="2511848" y="5494564"/>
              <a:ext cx="183727" cy="183727"/>
              <a:chOff x="2057400" y="5494564"/>
              <a:chExt cx="183727" cy="183727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2057400" y="5595256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2032212" y="5586428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797473" y="1153180"/>
              <a:ext cx="5549055" cy="4942165"/>
              <a:chOff x="1340273" y="1153180"/>
              <a:chExt cx="5549055" cy="494216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43075" y="5344180"/>
                <a:ext cx="513624" cy="751165"/>
                <a:chOff x="1743075" y="5344180"/>
                <a:chExt cx="513624" cy="751165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1743075" y="5344180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952625" y="5572125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</p:grpSp>
          <p:grpSp>
            <p:nvGrpSpPr>
              <p:cNvPr id="5" name="Group 7"/>
              <p:cNvGrpSpPr/>
              <p:nvPr/>
            </p:nvGrpSpPr>
            <p:grpSpPr>
              <a:xfrm>
                <a:off x="1340273" y="1153180"/>
                <a:ext cx="5549055" cy="4932640"/>
                <a:chOff x="1557865" y="1153180"/>
                <a:chExt cx="5549055" cy="493264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98120" y="3444240"/>
                  <a:ext cx="42976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31720" y="5591492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5322992" y="5562600"/>
                  <a:ext cx="178392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Coconuts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557865" y="1153180"/>
                  <a:ext cx="102192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Fish</a:t>
                  </a:r>
                </a:p>
              </p:txBody>
            </p:sp>
          </p:grpSp>
        </p:grpSp>
      </p:grpSp>
      <p:grpSp>
        <p:nvGrpSpPr>
          <p:cNvPr id="2" name="Group 1"/>
          <p:cNvGrpSpPr/>
          <p:nvPr/>
        </p:nvGrpSpPr>
        <p:grpSpPr>
          <a:xfrm>
            <a:off x="1962149" y="1633888"/>
            <a:ext cx="4788749" cy="4472332"/>
            <a:chOff x="1962149" y="1633888"/>
            <a:chExt cx="4788749" cy="4472332"/>
          </a:xfrm>
        </p:grpSpPr>
        <p:grpSp>
          <p:nvGrpSpPr>
            <p:cNvPr id="16" name="Group 15"/>
            <p:cNvGrpSpPr/>
            <p:nvPr/>
          </p:nvGrpSpPr>
          <p:grpSpPr>
            <a:xfrm>
              <a:off x="1962149" y="1633888"/>
              <a:ext cx="4788749" cy="4472332"/>
              <a:chOff x="1523999" y="1633888"/>
              <a:chExt cx="4788749" cy="4472332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057400" y="1875064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523999" y="1633888"/>
                <a:ext cx="6252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90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124200" y="5583000"/>
                <a:ext cx="7231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30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609850" y="2133600"/>
                <a:ext cx="37028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3399"/>
                    </a:solidFill>
                  </a:rPr>
                  <a:t>PPC</a:t>
                </a:r>
                <a:r>
                  <a:rPr lang="en-US" sz="2800" dirty="0">
                    <a:solidFill>
                      <a:srgbClr val="003399"/>
                    </a:solidFill>
                  </a:rPr>
                  <a:t> with Specialization</a:t>
                </a:r>
              </a:p>
            </p:txBody>
          </p:sp>
          <p:cxnSp>
            <p:nvCxnSpPr>
              <p:cNvPr id="24" name="Straight Connector 23"/>
              <p:cNvCxnSpPr>
                <a:cxnSpLocks/>
              </p:cNvCxnSpPr>
              <p:nvPr/>
            </p:nvCxnSpPr>
            <p:spPr>
              <a:xfrm>
                <a:off x="2152665" y="1876425"/>
                <a:ext cx="411480" cy="411480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cxnSpLocks noChangeAspect="1"/>
              </p:cNvCxnSpPr>
              <p:nvPr/>
            </p:nvCxnSpPr>
            <p:spPr>
              <a:xfrm>
                <a:off x="2562225" y="2284967"/>
                <a:ext cx="822960" cy="3291840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2047875" y="2305050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1524000" y="2047875"/>
                <a:ext cx="6252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80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400299" y="5581650"/>
                <a:ext cx="6755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10</a:t>
                </a: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rot="5400000">
                <a:off x="2498936" y="5587789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H="1">
                <a:off x="2581275" y="2924175"/>
                <a:ext cx="347472" cy="114300"/>
              </a:xfrm>
              <a:prstGeom prst="straightConnector1">
                <a:avLst/>
              </a:prstGeom>
              <a:ln w="25400">
                <a:solidFill>
                  <a:srgbClr val="00863D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 rot="5400000">
              <a:off x="3737187" y="5595953"/>
              <a:ext cx="1837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/>
          <p:cNvCxnSpPr>
            <a:cxnSpLocks noChangeAspect="1"/>
          </p:cNvCxnSpPr>
          <p:nvPr/>
        </p:nvCxnSpPr>
        <p:spPr>
          <a:xfrm>
            <a:off x="2590801" y="1876425"/>
            <a:ext cx="1234440" cy="3703320"/>
          </a:xfrm>
          <a:prstGeom prst="line">
            <a:avLst/>
          </a:prstGeom>
          <a:ln w="31750">
            <a:solidFill>
              <a:srgbClr val="00863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276600" y="2667000"/>
            <a:ext cx="4133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863D"/>
                </a:solidFill>
              </a:rPr>
              <a:t>PPC</a:t>
            </a:r>
            <a:r>
              <a:rPr lang="en-US" sz="2800" dirty="0">
                <a:solidFill>
                  <a:srgbClr val="00863D"/>
                </a:solidFill>
              </a:rPr>
              <a:t> without Specialization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29000" y="3209925"/>
            <a:ext cx="4146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Gains from Specialization</a:t>
            </a:r>
          </a:p>
        </p:txBody>
      </p:sp>
      <p:cxnSp>
        <p:nvCxnSpPr>
          <p:cNvPr id="45" name="Straight Arrow Connector 44"/>
          <p:cNvCxnSpPr>
            <a:cxnSpLocks noChangeAspect="1"/>
          </p:cNvCxnSpPr>
          <p:nvPr/>
        </p:nvCxnSpPr>
        <p:spPr>
          <a:xfrm flipH="1">
            <a:off x="3221736" y="3495676"/>
            <a:ext cx="274320" cy="90237"/>
          </a:xfrm>
          <a:prstGeom prst="straightConnector1">
            <a:avLst/>
          </a:prstGeom>
          <a:ln w="25400"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18373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What Do We Learn from this Example?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There are gains from specialization when opportunity cost differs across producers and production is organized according to comparative advantage.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This explains why the PPC for a country is likely to be bowed out.</a:t>
            </a:r>
          </a:p>
        </p:txBody>
      </p:sp>
    </p:spTree>
    <p:extLst>
      <p:ext uri="{BB962C8B-B14F-4D97-AF65-F5344CB8AC3E}">
        <p14:creationId xmlns:p14="http://schemas.microsoft.com/office/powerpoint/2010/main" val="37027890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0080" y="320040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Island </a:t>
            </a:r>
            <a:r>
              <a:rPr lang="en-US" sz="3200" dirty="0" err="1">
                <a:solidFill>
                  <a:srgbClr val="003399"/>
                </a:solidFill>
              </a:rPr>
              <a:t>PPC</a:t>
            </a:r>
            <a:r>
              <a:rPr lang="en-US" sz="3200" dirty="0">
                <a:solidFill>
                  <a:srgbClr val="003399"/>
                </a:solidFill>
              </a:rPr>
              <a:t> </a:t>
            </a:r>
            <a:r>
              <a:rPr lang="en-US" sz="3200" i="1" dirty="0">
                <a:solidFill>
                  <a:srgbClr val="CC0000"/>
                </a:solidFill>
              </a:rPr>
              <a:t>with</a:t>
            </a:r>
            <a:r>
              <a:rPr lang="en-US" sz="3200" dirty="0">
                <a:solidFill>
                  <a:srgbClr val="003399"/>
                </a:solidFill>
              </a:rPr>
              <a:t> Specialization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797473" y="1153180"/>
            <a:ext cx="5549055" cy="4942165"/>
            <a:chOff x="1797473" y="1153180"/>
            <a:chExt cx="5549055" cy="4942165"/>
          </a:xfrm>
        </p:grpSpPr>
        <p:grpSp>
          <p:nvGrpSpPr>
            <p:cNvPr id="11" name="Group 10"/>
            <p:cNvGrpSpPr/>
            <p:nvPr/>
          </p:nvGrpSpPr>
          <p:grpSpPr>
            <a:xfrm>
              <a:off x="2511848" y="5494564"/>
              <a:ext cx="183727" cy="183727"/>
              <a:chOff x="2057400" y="5494564"/>
              <a:chExt cx="183727" cy="183727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2057400" y="5595256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2032212" y="5586428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797473" y="1153180"/>
              <a:ext cx="5549055" cy="4942165"/>
              <a:chOff x="1340273" y="1153180"/>
              <a:chExt cx="5549055" cy="494216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43075" y="5344180"/>
                <a:ext cx="513624" cy="751165"/>
                <a:chOff x="1743075" y="5344180"/>
                <a:chExt cx="513624" cy="751165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1743075" y="5344180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952625" y="5572125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</p:grpSp>
          <p:grpSp>
            <p:nvGrpSpPr>
              <p:cNvPr id="5" name="Group 7"/>
              <p:cNvGrpSpPr/>
              <p:nvPr/>
            </p:nvGrpSpPr>
            <p:grpSpPr>
              <a:xfrm>
                <a:off x="1340273" y="1153180"/>
                <a:ext cx="5549055" cy="4932640"/>
                <a:chOff x="1557865" y="1153180"/>
                <a:chExt cx="5549055" cy="493264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98120" y="3444240"/>
                  <a:ext cx="42976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31720" y="5591492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5322992" y="5562600"/>
                  <a:ext cx="178392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Coconuts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557865" y="1153180"/>
                  <a:ext cx="102192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Fish</a:t>
                  </a:r>
                </a:p>
              </p:txBody>
            </p:sp>
          </p:grpSp>
        </p:grpSp>
      </p:grpSp>
      <p:cxnSp>
        <p:nvCxnSpPr>
          <p:cNvPr id="17" name="Straight Connector 16"/>
          <p:cNvCxnSpPr/>
          <p:nvPr/>
        </p:nvCxnSpPr>
        <p:spPr>
          <a:xfrm>
            <a:off x="2495550" y="1875064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62148" y="1633888"/>
            <a:ext cx="623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90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62350" y="5583000"/>
            <a:ext cx="7231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30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43965" y="2448877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3399"/>
                </a:solidFill>
              </a:rPr>
              <a:t>PPC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848100" y="3990975"/>
            <a:ext cx="1704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Slope = −4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3657600" y="4267200"/>
            <a:ext cx="228600" cy="228600"/>
          </a:xfrm>
          <a:prstGeom prst="straightConnector1">
            <a:avLst/>
          </a:prstGeom>
          <a:ln w="25400"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2590815" y="1876425"/>
            <a:ext cx="411480" cy="41148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 noChangeAspect="1"/>
          </p:cNvCxnSpPr>
          <p:nvPr/>
        </p:nvCxnSpPr>
        <p:spPr>
          <a:xfrm>
            <a:off x="3000375" y="2284967"/>
            <a:ext cx="822960" cy="3291840"/>
          </a:xfrm>
          <a:prstGeom prst="line">
            <a:avLst/>
          </a:prstGeom>
          <a:ln w="317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076575" y="1581150"/>
            <a:ext cx="213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Slope = −1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2876550" y="1847850"/>
            <a:ext cx="228600" cy="228600"/>
          </a:xfrm>
          <a:prstGeom prst="straightConnector1">
            <a:avLst/>
          </a:prstGeom>
          <a:ln w="25400"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486025" y="2305050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962150" y="2047875"/>
            <a:ext cx="6252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80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38450" y="5581650"/>
            <a:ext cx="705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10</a:t>
            </a: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2937086" y="5587789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737187" y="5595954"/>
            <a:ext cx="183727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17942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What Do We Learn from this Example?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There are gains from specialization when opportunity cost differs across producers and production is organized according to comparative advantage.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This explains why the </a:t>
            </a:r>
            <a:r>
              <a:rPr lang="en-US" sz="2800" dirty="0" err="1"/>
              <a:t>PPC</a:t>
            </a:r>
            <a:r>
              <a:rPr lang="en-US" sz="2800" dirty="0"/>
              <a:t> for a country is likely to be bowed out.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One determinant of the size of the gains from specialization is the difference in opportunity cost.</a:t>
            </a:r>
          </a:p>
        </p:txBody>
      </p:sp>
    </p:spTree>
    <p:extLst>
      <p:ext uri="{BB962C8B-B14F-4D97-AF65-F5344CB8AC3E}">
        <p14:creationId xmlns:p14="http://schemas.microsoft.com/office/powerpoint/2010/main" val="32256641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Isosceles Triangle 34"/>
          <p:cNvSpPr/>
          <p:nvPr/>
        </p:nvSpPr>
        <p:spPr>
          <a:xfrm rot="4014350">
            <a:off x="2415002" y="2201831"/>
            <a:ext cx="889996" cy="169670"/>
          </a:xfrm>
          <a:prstGeom prst="triangle">
            <a:avLst/>
          </a:prstGeom>
          <a:pattFill prst="pct10">
            <a:fgClr>
              <a:srgbClr val="CC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iagonal Stripe 33"/>
          <p:cNvSpPr/>
          <p:nvPr/>
        </p:nvSpPr>
        <p:spPr>
          <a:xfrm rot="-780000" flipH="1">
            <a:off x="3134190" y="2235443"/>
            <a:ext cx="254937" cy="3178139"/>
          </a:xfrm>
          <a:prstGeom prst="diagStripe">
            <a:avLst/>
          </a:prstGeom>
          <a:pattFill prst="pct10">
            <a:fgClr>
              <a:srgbClr val="CC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0" name="Isosceles Triangle 39"/>
          <p:cNvSpPr/>
          <p:nvPr/>
        </p:nvSpPr>
        <p:spPr>
          <a:xfrm rot="4499074" flipV="1">
            <a:off x="2584365" y="2599847"/>
            <a:ext cx="856532" cy="118861"/>
          </a:xfrm>
          <a:prstGeom prst="triangle">
            <a:avLst/>
          </a:prstGeom>
          <a:pattFill prst="pct10">
            <a:fgClr>
              <a:srgbClr val="CC00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40080" y="320040"/>
            <a:ext cx="7863840" cy="584775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3200" dirty="0">
                <a:solidFill>
                  <a:srgbClr val="003399"/>
                </a:solidFill>
              </a:rPr>
              <a:t>Gains from Specialization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797473" y="1153180"/>
            <a:ext cx="5549055" cy="4942165"/>
            <a:chOff x="1797473" y="1153180"/>
            <a:chExt cx="5549055" cy="4942165"/>
          </a:xfrm>
        </p:grpSpPr>
        <p:grpSp>
          <p:nvGrpSpPr>
            <p:cNvPr id="11" name="Group 10"/>
            <p:cNvGrpSpPr/>
            <p:nvPr/>
          </p:nvGrpSpPr>
          <p:grpSpPr>
            <a:xfrm>
              <a:off x="2511848" y="5494564"/>
              <a:ext cx="183727" cy="183727"/>
              <a:chOff x="2057400" y="5494564"/>
              <a:chExt cx="183727" cy="183727"/>
            </a:xfrm>
          </p:grpSpPr>
          <p:cxnSp>
            <p:nvCxnSpPr>
              <p:cNvPr id="20" name="Straight Connector 19"/>
              <p:cNvCxnSpPr/>
              <p:nvPr/>
            </p:nvCxnSpPr>
            <p:spPr>
              <a:xfrm>
                <a:off x="2057400" y="5595256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rot="5400000">
                <a:off x="2032212" y="5586428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/>
            <p:cNvGrpSpPr/>
            <p:nvPr/>
          </p:nvGrpSpPr>
          <p:grpSpPr>
            <a:xfrm>
              <a:off x="1797473" y="1153180"/>
              <a:ext cx="5549055" cy="4942165"/>
              <a:chOff x="1340273" y="1153180"/>
              <a:chExt cx="5549055" cy="4942165"/>
            </a:xfrm>
          </p:grpSpPr>
          <p:grpSp>
            <p:nvGrpSpPr>
              <p:cNvPr id="3" name="Group 2"/>
              <p:cNvGrpSpPr/>
              <p:nvPr/>
            </p:nvGrpSpPr>
            <p:grpSpPr>
              <a:xfrm>
                <a:off x="1743075" y="5344180"/>
                <a:ext cx="513624" cy="751165"/>
                <a:chOff x="1743075" y="5344180"/>
                <a:chExt cx="513624" cy="751165"/>
              </a:xfrm>
            </p:grpSpPr>
            <p:sp>
              <p:nvSpPr>
                <p:cNvPr id="36" name="TextBox 35"/>
                <p:cNvSpPr txBox="1"/>
                <p:nvPr/>
              </p:nvSpPr>
              <p:spPr>
                <a:xfrm>
                  <a:off x="1743075" y="5344180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952625" y="5572125"/>
                  <a:ext cx="30407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0</a:t>
                  </a:r>
                </a:p>
              </p:txBody>
            </p:sp>
          </p:grpSp>
          <p:grpSp>
            <p:nvGrpSpPr>
              <p:cNvPr id="5" name="Group 7"/>
              <p:cNvGrpSpPr/>
              <p:nvPr/>
            </p:nvGrpSpPr>
            <p:grpSpPr>
              <a:xfrm>
                <a:off x="1340273" y="1153180"/>
                <a:ext cx="5549055" cy="4932640"/>
                <a:chOff x="1557865" y="1153180"/>
                <a:chExt cx="5549055" cy="493264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 rot="5400000">
                  <a:off x="198120" y="3444240"/>
                  <a:ext cx="429768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Connector 6"/>
                <p:cNvCxnSpPr/>
                <p:nvPr/>
              </p:nvCxnSpPr>
              <p:spPr>
                <a:xfrm>
                  <a:off x="2331720" y="5591492"/>
                  <a:ext cx="4389120" cy="1588"/>
                </a:xfrm>
                <a:prstGeom prst="line">
                  <a:avLst/>
                </a:prstGeom>
                <a:ln w="317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7"/>
                <p:cNvSpPr txBox="1"/>
                <p:nvPr/>
              </p:nvSpPr>
              <p:spPr>
                <a:xfrm>
                  <a:off x="5322992" y="5562600"/>
                  <a:ext cx="1783928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Coconuts</a:t>
                  </a:r>
                </a:p>
              </p:txBody>
            </p:sp>
            <p:sp>
              <p:nvSpPr>
                <p:cNvPr id="9" name="TextBox 8"/>
                <p:cNvSpPr txBox="1"/>
                <p:nvPr/>
              </p:nvSpPr>
              <p:spPr>
                <a:xfrm>
                  <a:off x="1557865" y="1153180"/>
                  <a:ext cx="1021927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800" dirty="0"/>
                    <a:t>Fish</a:t>
                  </a:r>
                </a:p>
              </p:txBody>
            </p:sp>
          </p:grpSp>
        </p:grpSp>
      </p:grpSp>
      <p:grpSp>
        <p:nvGrpSpPr>
          <p:cNvPr id="2" name="Group 1"/>
          <p:cNvGrpSpPr/>
          <p:nvPr/>
        </p:nvGrpSpPr>
        <p:grpSpPr>
          <a:xfrm>
            <a:off x="1962149" y="1633888"/>
            <a:ext cx="4788749" cy="4472332"/>
            <a:chOff x="1962149" y="1633888"/>
            <a:chExt cx="4788749" cy="4472332"/>
          </a:xfrm>
        </p:grpSpPr>
        <p:grpSp>
          <p:nvGrpSpPr>
            <p:cNvPr id="16" name="Group 15"/>
            <p:cNvGrpSpPr/>
            <p:nvPr/>
          </p:nvGrpSpPr>
          <p:grpSpPr>
            <a:xfrm>
              <a:off x="1962149" y="1633888"/>
              <a:ext cx="4788749" cy="4472332"/>
              <a:chOff x="1523999" y="1633888"/>
              <a:chExt cx="4788749" cy="4472332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>
                <a:off x="2057400" y="1875064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523999" y="1633888"/>
                <a:ext cx="6252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90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124200" y="5583000"/>
                <a:ext cx="72317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30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609850" y="2133600"/>
                <a:ext cx="370289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err="1">
                    <a:solidFill>
                      <a:srgbClr val="003399"/>
                    </a:solidFill>
                  </a:rPr>
                  <a:t>PPC</a:t>
                </a:r>
                <a:r>
                  <a:rPr lang="en-US" sz="2800" dirty="0">
                    <a:solidFill>
                      <a:srgbClr val="003399"/>
                    </a:solidFill>
                  </a:rPr>
                  <a:t> with Specialization</a:t>
                </a:r>
              </a:p>
            </p:txBody>
          </p:sp>
          <p:cxnSp>
            <p:nvCxnSpPr>
              <p:cNvPr id="24" name="Straight Connector 23"/>
              <p:cNvCxnSpPr>
                <a:cxnSpLocks/>
              </p:cNvCxnSpPr>
              <p:nvPr/>
            </p:nvCxnSpPr>
            <p:spPr>
              <a:xfrm>
                <a:off x="2152665" y="1876425"/>
                <a:ext cx="411480" cy="411480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>
                <a:cxnSpLocks noChangeAspect="1"/>
              </p:cNvCxnSpPr>
              <p:nvPr/>
            </p:nvCxnSpPr>
            <p:spPr>
              <a:xfrm>
                <a:off x="2562225" y="2284967"/>
                <a:ext cx="822960" cy="3291840"/>
              </a:xfrm>
              <a:prstGeom prst="line">
                <a:avLst/>
              </a:prstGeom>
              <a:ln w="31750">
                <a:solidFill>
                  <a:srgbClr val="0033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>
                <a:off x="2047875" y="2305050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>
                <a:off x="1524000" y="2047875"/>
                <a:ext cx="6252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80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400300" y="5581650"/>
                <a:ext cx="720089" cy="523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10</a:t>
                </a: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rot="5400000">
                <a:off x="2498936" y="5587789"/>
                <a:ext cx="183727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/>
              <p:cNvCxnSpPr/>
              <p:nvPr/>
            </p:nvCxnSpPr>
            <p:spPr>
              <a:xfrm flipH="1">
                <a:off x="2581275" y="2924175"/>
                <a:ext cx="347472" cy="114300"/>
              </a:xfrm>
              <a:prstGeom prst="straightConnector1">
                <a:avLst/>
              </a:prstGeom>
              <a:ln w="25400">
                <a:solidFill>
                  <a:srgbClr val="00863D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3" name="Straight Connector 32"/>
            <p:cNvCxnSpPr/>
            <p:nvPr/>
          </p:nvCxnSpPr>
          <p:spPr>
            <a:xfrm rot="5400000">
              <a:off x="3737187" y="5595953"/>
              <a:ext cx="183727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8" name="Straight Connector 37"/>
          <p:cNvCxnSpPr>
            <a:cxnSpLocks noChangeAspect="1"/>
          </p:cNvCxnSpPr>
          <p:nvPr/>
        </p:nvCxnSpPr>
        <p:spPr>
          <a:xfrm>
            <a:off x="2590801" y="1876425"/>
            <a:ext cx="1234440" cy="3703320"/>
          </a:xfrm>
          <a:prstGeom prst="line">
            <a:avLst/>
          </a:prstGeom>
          <a:ln w="31750">
            <a:solidFill>
              <a:srgbClr val="00863D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276600" y="2667000"/>
            <a:ext cx="4133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863D"/>
                </a:solidFill>
              </a:rPr>
              <a:t>PPC</a:t>
            </a:r>
            <a:r>
              <a:rPr lang="en-US" sz="2800" dirty="0">
                <a:solidFill>
                  <a:srgbClr val="00863D"/>
                </a:solidFill>
              </a:rPr>
              <a:t> without Specialization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429000" y="3209925"/>
            <a:ext cx="4146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CC0000"/>
                </a:solidFill>
              </a:rPr>
              <a:t>Gains from Specialization</a:t>
            </a:r>
          </a:p>
        </p:txBody>
      </p:sp>
      <p:cxnSp>
        <p:nvCxnSpPr>
          <p:cNvPr id="45" name="Straight Arrow Connector 44"/>
          <p:cNvCxnSpPr>
            <a:cxnSpLocks noChangeAspect="1"/>
          </p:cNvCxnSpPr>
          <p:nvPr/>
        </p:nvCxnSpPr>
        <p:spPr>
          <a:xfrm flipH="1">
            <a:off x="3221736" y="3495676"/>
            <a:ext cx="274320" cy="90237"/>
          </a:xfrm>
          <a:prstGeom prst="straightConnector1">
            <a:avLst/>
          </a:prstGeom>
          <a:ln w="25400"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10380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Will Chris and Bill Both Benefit from Specialization?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Simple Answer:  </a:t>
            </a:r>
            <a:r>
              <a:rPr lang="en-US" sz="2800" dirty="0"/>
              <a:t>As long as there is no coercion, if two parties choose to specialize and trade, both must be benefitting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More complicated answer:  </a:t>
            </a:r>
            <a:r>
              <a:rPr lang="en-US" sz="2800" dirty="0"/>
              <a:t>In a market system, prices will tend to adjust to ensure that both parties gain from specialization and trade.</a:t>
            </a:r>
          </a:p>
        </p:txBody>
      </p:sp>
    </p:spTree>
    <p:extLst>
      <p:ext uri="{BB962C8B-B14F-4D97-AF65-F5344CB8AC3E}">
        <p14:creationId xmlns:p14="http://schemas.microsoft.com/office/powerpoint/2010/main" val="106213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Quiz:</a:t>
            </a:r>
          </a:p>
          <a:p>
            <a:pPr marL="0" lvl="1" indent="0">
              <a:spcBef>
                <a:spcPts val="2400"/>
              </a:spcBef>
              <a:buClr>
                <a:srgbClr val="003399"/>
              </a:buClr>
              <a:buNone/>
            </a:pPr>
            <a:r>
              <a:rPr lang="en-US" dirty="0"/>
              <a:t>Question: An economy’s PPC is curved rather than linear because: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A. There are trade offs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B. There are only two goods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C. There is specialization in production</a:t>
            </a:r>
          </a:p>
          <a:p>
            <a:pPr marL="365760" lvl="1" indent="-365760">
              <a:spcBef>
                <a:spcPts val="2400"/>
              </a:spcBef>
              <a:buClr>
                <a:srgbClr val="003399"/>
              </a:buClr>
              <a:buFont typeface="Arial" panose="020B0604020202020204" pitchFamily="34" charset="0"/>
              <a:buChar char="•"/>
            </a:pPr>
            <a:r>
              <a:rPr lang="en-US" dirty="0"/>
              <a:t>D. I don’t know</a:t>
            </a:r>
          </a:p>
        </p:txBody>
      </p:sp>
    </p:spTree>
    <p:extLst>
      <p:ext uri="{BB962C8B-B14F-4D97-AF65-F5344CB8AC3E}">
        <p14:creationId xmlns:p14="http://schemas.microsoft.com/office/powerpoint/2010/main" val="302128264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Implications of the Gains from Specialization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It explains why we see trade at all levels.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To have trade, we need markets.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Comparative advantage most obvious for agricultural products where climate is crucial (e.g. coffee grows best in tropics) or natural resources (e.g., oil in Saudi Arabia)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Comparative advantage in manufacturing often based on history (e.g. cars built in the US around Detroit) but this can change overtime (e.g., cars built in China today)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6938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Opportunity Cost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Definition:</a:t>
            </a:r>
            <a:r>
              <a:rPr lang="en-US" sz="2800" dirty="0"/>
              <a:t>  The value of what must be forgone to undertake an activity.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Opportunity cost is often obvious.</a:t>
            </a:r>
          </a:p>
          <a:p>
            <a:pPr marL="1165860" lvl="2" indent="-365760">
              <a:spcBef>
                <a:spcPts val="1200"/>
              </a:spcBef>
              <a:buClr>
                <a:srgbClr val="003399"/>
              </a:buClr>
            </a:pPr>
            <a:r>
              <a:rPr lang="en-US" sz="2800" dirty="0"/>
              <a:t>For example, if often reflects trade-offs in the production process. 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The opportunity cost of a good bought in the market is typically its price.</a:t>
            </a:r>
          </a:p>
        </p:txBody>
      </p:sp>
    </p:spTree>
    <p:extLst>
      <p:ext uri="{BB962C8B-B14F-4D97-AF65-F5344CB8AC3E}">
        <p14:creationId xmlns:p14="http://schemas.microsoft.com/office/powerpoint/2010/main" val="428085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30480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sz="3000" dirty="0">
                <a:solidFill>
                  <a:srgbClr val="003399"/>
                </a:solidFill>
              </a:rPr>
              <a:t>Can there be too much specialization?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600" b="1" dirty="0"/>
              <a:t>Individual level:</a:t>
            </a:r>
            <a:r>
              <a:rPr lang="en-US" sz="2600" dirty="0"/>
              <a:t> psychologically numbing to do very narrow tasks (e.g. assembly line). 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600" b="1" dirty="0"/>
              <a:t>Country level:</a:t>
            </a:r>
            <a:r>
              <a:rPr lang="en-US" sz="2600" dirty="0"/>
              <a:t> concerns about trade dependence: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National security (supply side chains breakdowns, trade wars, food sufficiency, military production)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Infant industries may need protection initially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Environmental protection laws differ between countries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Labor protection laws may differ between countries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983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References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CORE-The Economy 2.0, micro, </a:t>
            </a:r>
            <a:r>
              <a:rPr lang="en-US" sz="2800" dirty="0">
                <a:hlinkClick r:id="rId3"/>
              </a:rPr>
              <a:t>Unit 3</a:t>
            </a:r>
            <a:r>
              <a:rPr lang="en-US" sz="2800" dirty="0"/>
              <a:t>.</a:t>
            </a:r>
            <a:endParaRPr lang="en-US" sz="2400" dirty="0"/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Principles of Economics, Chapter 2.</a:t>
            </a:r>
          </a:p>
          <a:p>
            <a:pPr marL="0" indent="0">
              <a:spcBef>
                <a:spcPts val="2400"/>
              </a:spcBef>
              <a:buClr>
                <a:srgbClr val="003399"/>
              </a:buClr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6871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More Subtle Examples of Opportunity Cost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Going to college.</a:t>
            </a:r>
          </a:p>
          <a:p>
            <a:pPr marL="1165860" lvl="2" indent="-365760">
              <a:spcBef>
                <a:spcPts val="600"/>
              </a:spcBef>
              <a:buClr>
                <a:srgbClr val="003399"/>
              </a:buClr>
            </a:pPr>
            <a:r>
              <a:rPr lang="en-US" sz="2600" dirty="0"/>
              <a:t>Out-of-pocket costs (tuition, books) and forgone earnings while in school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Painting your own house.</a:t>
            </a:r>
          </a:p>
          <a:p>
            <a:pPr marL="1165860" lvl="2" indent="-365760">
              <a:spcBef>
                <a:spcPts val="600"/>
              </a:spcBef>
              <a:buClr>
                <a:srgbClr val="003399"/>
              </a:buClr>
            </a:pPr>
            <a:r>
              <a:rPr lang="en-US" sz="2600" dirty="0"/>
              <a:t>Out-of-pocket costs (paint, brushes), the value of your time</a:t>
            </a:r>
          </a:p>
          <a:p>
            <a:pPr marL="365760" indent="-365760">
              <a:spcBef>
                <a:spcPts val="18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Using theater tickets whose market price has changed since you bought them.</a:t>
            </a:r>
          </a:p>
          <a:p>
            <a:pPr marL="1165860" lvl="2" indent="-365760">
              <a:spcBef>
                <a:spcPts val="600"/>
              </a:spcBef>
              <a:buClr>
                <a:srgbClr val="003399"/>
              </a:buClr>
            </a:pPr>
            <a:r>
              <a:rPr lang="en-US" sz="2600" dirty="0"/>
              <a:t>What you could sell the tickets for at the time of use (plus the value of your time).</a:t>
            </a:r>
          </a:p>
          <a:p>
            <a:pPr marL="1165860" lvl="2" indent="-365760">
              <a:spcBef>
                <a:spcPts val="2400"/>
              </a:spcBef>
              <a:buClr>
                <a:srgbClr val="003399"/>
              </a:buClr>
            </a:pPr>
            <a:endParaRPr lang="en-US" sz="2800" dirty="0"/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3463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</p:spPr>
        <p:txBody>
          <a:bodyPr/>
          <a:lstStyle/>
          <a:p>
            <a:pPr marL="571500" indent="-571500" algn="ctr">
              <a:lnSpc>
                <a:spcPct val="110000"/>
              </a:lnSpc>
              <a:spcBef>
                <a:spcPts val="1200"/>
              </a:spcBef>
              <a:buClr>
                <a:srgbClr val="FF0000"/>
              </a:buClr>
              <a:buNone/>
            </a:pPr>
            <a:endParaRPr lang="en-US" cap="small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cap="small" dirty="0">
                <a:solidFill>
                  <a:srgbClr val="CC0000"/>
                </a:solidFill>
              </a:rPr>
              <a:t>II.  The Production Possibilities Curve</a:t>
            </a:r>
            <a:endParaRPr lang="en-US" sz="3200" i="1" cap="small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5957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dirty="0">
                <a:solidFill>
                  <a:srgbClr val="003399"/>
                </a:solidFill>
              </a:rPr>
              <a:t>Production Possibilities Curve (PPC)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Diagram showing the combinations of two types of goods that could be produced in an economy just using all of the available inputs: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Labor (people’s time for work and abilities)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Capital (land, buildings, machines, factories, know-how)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/>
              <a:t>First example of an economic model.</a:t>
            </a:r>
          </a:p>
        </p:txBody>
      </p:sp>
    </p:spTree>
    <p:extLst>
      <p:ext uri="{BB962C8B-B14F-4D97-AF65-F5344CB8AC3E}">
        <p14:creationId xmlns:p14="http://schemas.microsoft.com/office/powerpoint/2010/main" val="281802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40080" y="411480"/>
            <a:ext cx="7863840" cy="6035040"/>
          </a:xfrm>
          <a:solidFill>
            <a:schemeClr val="bg1"/>
          </a:solidFill>
        </p:spPr>
        <p:txBody>
          <a:bodyPr tIns="0" bIns="0">
            <a:noAutofit/>
          </a:bodyPr>
          <a:lstStyle/>
          <a:p>
            <a:pPr marL="0" indent="0" algn="ctr">
              <a:spcBef>
                <a:spcPts val="1800"/>
              </a:spcBef>
              <a:buClr>
                <a:srgbClr val="0000FF"/>
              </a:buClr>
              <a:buNone/>
            </a:pPr>
            <a:r>
              <a:rPr lang="en-US" sz="2800" dirty="0">
                <a:solidFill>
                  <a:srgbClr val="003399"/>
                </a:solidFill>
              </a:rPr>
              <a:t>Example:  The </a:t>
            </a:r>
            <a:r>
              <a:rPr lang="en-US" sz="2800" dirty="0" err="1">
                <a:solidFill>
                  <a:srgbClr val="003399"/>
                </a:solidFill>
              </a:rPr>
              <a:t>PPC</a:t>
            </a:r>
            <a:r>
              <a:rPr lang="en-US" sz="2800" dirty="0">
                <a:solidFill>
                  <a:srgbClr val="003399"/>
                </a:solidFill>
              </a:rPr>
              <a:t> for the U.S. Economy Dividing Production into Consumption vs. Investment Goods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Consumption Goods:  </a:t>
            </a:r>
            <a:r>
              <a:rPr lang="en-US" sz="2800" dirty="0"/>
              <a:t>Goods (and services) that satisfy some current want for people.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Examples:  Food, clothing, housing, policing</a:t>
            </a:r>
            <a:endParaRPr lang="en-US" sz="2800" dirty="0"/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Investment Goods:  </a:t>
            </a:r>
            <a:r>
              <a:rPr lang="en-US" sz="2800" dirty="0"/>
              <a:t>Goods (and services) that will make us more productive in the future.</a:t>
            </a:r>
          </a:p>
          <a:p>
            <a:pPr marL="765810" lvl="1" indent="-365760">
              <a:spcBef>
                <a:spcPts val="2400"/>
              </a:spcBef>
              <a:buClr>
                <a:srgbClr val="003399"/>
              </a:buClr>
            </a:pPr>
            <a:r>
              <a:rPr lang="en-US" sz="2400" dirty="0"/>
              <a:t>Examples:  Machines, buildings, infrastructure, education, R&amp;D (=research and development by firms)</a:t>
            </a:r>
          </a:p>
          <a:p>
            <a:pPr marL="365760" indent="-365760">
              <a:spcBef>
                <a:spcPts val="2400"/>
              </a:spcBef>
              <a:buClr>
                <a:srgbClr val="003399"/>
              </a:buClr>
            </a:pPr>
            <a:r>
              <a:rPr lang="en-US" sz="2800" dirty="0">
                <a:solidFill>
                  <a:srgbClr val="CC0000"/>
                </a:solidFill>
              </a:rPr>
              <a:t>Quantitatively: </a:t>
            </a:r>
            <a:r>
              <a:rPr lang="en-US" sz="2800" dirty="0"/>
              <a:t>75% of US Production is for consumption and 25% </a:t>
            </a:r>
            <a:r>
              <a:rPr lang="en-US" sz="2800"/>
              <a:t>for gross </a:t>
            </a:r>
            <a:r>
              <a:rPr lang="en-US" sz="2800" dirty="0"/>
              <a:t>investment</a:t>
            </a:r>
          </a:p>
          <a:p>
            <a:pPr marL="800100" lvl="2" indent="0">
              <a:spcBef>
                <a:spcPts val="1200"/>
              </a:spcBef>
              <a:buClr>
                <a:srgbClr val="003399"/>
              </a:buClr>
              <a:buNone/>
            </a:pPr>
            <a:endParaRPr lang="en-US" sz="2800" dirty="0"/>
          </a:p>
          <a:p>
            <a:pPr marL="1165860" lvl="2" indent="-365760">
              <a:spcBef>
                <a:spcPts val="1200"/>
              </a:spcBef>
              <a:buClr>
                <a:srgbClr val="003399"/>
              </a:buClr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3671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1831</Words>
  <Application>Microsoft Macintosh PowerPoint</Application>
  <PresentationFormat>On-screen Show (4:3)</PresentationFormat>
  <Paragraphs>321</Paragraphs>
  <Slides>51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Cambria</vt:lpstr>
      <vt:lpstr>Garamond</vt:lpstr>
      <vt:lpstr>Office Theme</vt:lpstr>
      <vt:lpstr>Lecture 2 Scarcity and Choice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2011-01-19T08:19:55Z</dcterms:created>
  <dcterms:modified xsi:type="dcterms:W3CDTF">2024-09-08T18:35:58Z</dcterms:modified>
</cp:coreProperties>
</file>