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8" r:id="rId1"/>
  </p:sldMasterIdLst>
  <p:notesMasterIdLst>
    <p:notesMasterId r:id="rId54"/>
  </p:notesMasterIdLst>
  <p:handoutMasterIdLst>
    <p:handoutMasterId r:id="rId55"/>
  </p:handoutMasterIdLst>
  <p:sldIdLst>
    <p:sldId id="778" r:id="rId2"/>
    <p:sldId id="1086" r:id="rId3"/>
    <p:sldId id="1199" r:id="rId4"/>
    <p:sldId id="1200" r:id="rId5"/>
    <p:sldId id="1278" r:id="rId6"/>
    <p:sldId id="1300" r:id="rId7"/>
    <p:sldId id="1203" r:id="rId8"/>
    <p:sldId id="1213" r:id="rId9"/>
    <p:sldId id="1301" r:id="rId10"/>
    <p:sldId id="1317" r:id="rId11"/>
    <p:sldId id="1318" r:id="rId12"/>
    <p:sldId id="1246" r:id="rId13"/>
    <p:sldId id="1212" r:id="rId14"/>
    <p:sldId id="1255" r:id="rId15"/>
    <p:sldId id="1279" r:id="rId16"/>
    <p:sldId id="1218" r:id="rId17"/>
    <p:sldId id="1288" r:id="rId18"/>
    <p:sldId id="1291" r:id="rId19"/>
    <p:sldId id="1292" r:id="rId20"/>
    <p:sldId id="1280" r:id="rId21"/>
    <p:sldId id="1257" r:id="rId22"/>
    <p:sldId id="1210" r:id="rId23"/>
    <p:sldId id="1293" r:id="rId24"/>
    <p:sldId id="1294" r:id="rId25"/>
    <p:sldId id="1281" r:id="rId26"/>
    <p:sldId id="1295" r:id="rId27"/>
    <p:sldId id="1251" r:id="rId28"/>
    <p:sldId id="1247" r:id="rId29"/>
    <p:sldId id="1217" r:id="rId30"/>
    <p:sldId id="1258" r:id="rId31"/>
    <p:sldId id="1285" r:id="rId32"/>
    <p:sldId id="1296" r:id="rId33"/>
    <p:sldId id="1319" r:id="rId34"/>
    <p:sldId id="1312" r:id="rId35"/>
    <p:sldId id="1231" r:id="rId36"/>
    <p:sldId id="1259" r:id="rId37"/>
    <p:sldId id="1286" r:id="rId38"/>
    <p:sldId id="1320" r:id="rId39"/>
    <p:sldId id="1313" r:id="rId40"/>
    <p:sldId id="1299" r:id="rId41"/>
    <p:sldId id="1303" r:id="rId42"/>
    <p:sldId id="1302" r:id="rId43"/>
    <p:sldId id="1314" r:id="rId44"/>
    <p:sldId id="1306" r:id="rId45"/>
    <p:sldId id="1322" r:id="rId46"/>
    <p:sldId id="1321" r:id="rId47"/>
    <p:sldId id="1308" r:id="rId48"/>
    <p:sldId id="1305" r:id="rId49"/>
    <p:sldId id="1309" r:id="rId50"/>
    <p:sldId id="1310" r:id="rId51"/>
    <p:sldId id="1316" r:id="rId52"/>
    <p:sldId id="1304"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863D"/>
    <a:srgbClr val="003399"/>
    <a:srgbClr val="CC3300"/>
    <a:srgbClr val="660066"/>
    <a:srgbClr val="FF0066"/>
    <a:srgbClr val="1F497D"/>
    <a:srgbClr val="0000CC"/>
    <a:srgbClr val="C7050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04" autoAdjust="0"/>
  </p:normalViewPr>
  <p:slideViewPr>
    <p:cSldViewPr>
      <p:cViewPr varScale="1">
        <p:scale>
          <a:sx n="128" d="100"/>
          <a:sy n="128" d="100"/>
        </p:scale>
        <p:origin x="1560"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E5A66F56-A5C5-4E5C-98EA-3FFA400B1030}" type="datetimeFigureOut">
              <a:rPr lang="en-US" smtClean="0"/>
              <a:pPr/>
              <a:t>9/11/24</a:t>
            </a:fld>
            <a:endParaRPr lang="en-US" dirty="0"/>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9B30214C-2DF2-4DBB-A967-E418902A82AD}" type="slidenum">
              <a:rPr lang="en-US" smtClean="0"/>
              <a:pPr/>
              <a:t>‹#›</a:t>
            </a:fld>
            <a:endParaRPr lang="en-US" dirty="0"/>
          </a:p>
        </p:txBody>
      </p:sp>
    </p:spTree>
    <p:extLst>
      <p:ext uri="{BB962C8B-B14F-4D97-AF65-F5344CB8AC3E}">
        <p14:creationId xmlns:p14="http://schemas.microsoft.com/office/powerpoint/2010/main" val="218306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9C68A976-CB51-4B99-8C3F-8CD9B0C35D47}" type="datetimeFigureOut">
              <a:rPr lang="en-US" smtClean="0"/>
              <a:pPr/>
              <a:t>9/11/24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D3291083-C2A9-40DF-A677-C5772AEAFE49}" type="slidenum">
              <a:rPr lang="en-US" smtClean="0"/>
              <a:pPr/>
              <a:t>‹#›</a:t>
            </a:fld>
            <a:endParaRPr lang="en-US" dirty="0"/>
          </a:p>
        </p:txBody>
      </p:sp>
    </p:spTree>
    <p:extLst>
      <p:ext uri="{BB962C8B-B14F-4D97-AF65-F5344CB8AC3E}">
        <p14:creationId xmlns:p14="http://schemas.microsoft.com/office/powerpoint/2010/main" val="17231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34</a:t>
            </a:fld>
            <a:endParaRPr lang="en-US" dirty="0"/>
          </a:p>
        </p:txBody>
      </p:sp>
    </p:spTree>
    <p:extLst>
      <p:ext uri="{BB962C8B-B14F-4D97-AF65-F5344CB8AC3E}">
        <p14:creationId xmlns:p14="http://schemas.microsoft.com/office/powerpoint/2010/main" val="3597711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39</a:t>
            </a:fld>
            <a:endParaRPr lang="en-US" dirty="0"/>
          </a:p>
        </p:txBody>
      </p:sp>
    </p:spTree>
    <p:extLst>
      <p:ext uri="{BB962C8B-B14F-4D97-AF65-F5344CB8AC3E}">
        <p14:creationId xmlns:p14="http://schemas.microsoft.com/office/powerpoint/2010/main" val="3727261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40</a:t>
            </a:fld>
            <a:endParaRPr lang="en-US" dirty="0"/>
          </a:p>
        </p:txBody>
      </p:sp>
    </p:spTree>
    <p:extLst>
      <p:ext uri="{BB962C8B-B14F-4D97-AF65-F5344CB8AC3E}">
        <p14:creationId xmlns:p14="http://schemas.microsoft.com/office/powerpoint/2010/main" val="3997214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42</a:t>
            </a:fld>
            <a:endParaRPr lang="en-US" dirty="0"/>
          </a:p>
        </p:txBody>
      </p:sp>
    </p:spTree>
    <p:extLst>
      <p:ext uri="{BB962C8B-B14F-4D97-AF65-F5344CB8AC3E}">
        <p14:creationId xmlns:p14="http://schemas.microsoft.com/office/powerpoint/2010/main" val="2649194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43</a:t>
            </a:fld>
            <a:endParaRPr lang="en-US" dirty="0"/>
          </a:p>
        </p:txBody>
      </p:sp>
    </p:spTree>
    <p:extLst>
      <p:ext uri="{BB962C8B-B14F-4D97-AF65-F5344CB8AC3E}">
        <p14:creationId xmlns:p14="http://schemas.microsoft.com/office/powerpoint/2010/main" val="983100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44</a:t>
            </a:fld>
            <a:endParaRPr lang="en-US" dirty="0"/>
          </a:p>
        </p:txBody>
      </p:sp>
    </p:spTree>
    <p:extLst>
      <p:ext uri="{BB962C8B-B14F-4D97-AF65-F5344CB8AC3E}">
        <p14:creationId xmlns:p14="http://schemas.microsoft.com/office/powerpoint/2010/main" val="690447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47</a:t>
            </a:fld>
            <a:endParaRPr lang="en-US" dirty="0"/>
          </a:p>
        </p:txBody>
      </p:sp>
    </p:spTree>
    <p:extLst>
      <p:ext uri="{BB962C8B-B14F-4D97-AF65-F5344CB8AC3E}">
        <p14:creationId xmlns:p14="http://schemas.microsoft.com/office/powerpoint/2010/main" val="3655324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48</a:t>
            </a:fld>
            <a:endParaRPr lang="en-US" dirty="0"/>
          </a:p>
        </p:txBody>
      </p:sp>
    </p:spTree>
    <p:extLst>
      <p:ext uri="{BB962C8B-B14F-4D97-AF65-F5344CB8AC3E}">
        <p14:creationId xmlns:p14="http://schemas.microsoft.com/office/powerpoint/2010/main" val="2992340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50</a:t>
            </a:fld>
            <a:endParaRPr lang="en-US" dirty="0"/>
          </a:p>
        </p:txBody>
      </p:sp>
    </p:spTree>
    <p:extLst>
      <p:ext uri="{BB962C8B-B14F-4D97-AF65-F5344CB8AC3E}">
        <p14:creationId xmlns:p14="http://schemas.microsoft.com/office/powerpoint/2010/main" val="769023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51</a:t>
            </a:fld>
            <a:endParaRPr lang="en-US" dirty="0"/>
          </a:p>
        </p:txBody>
      </p:sp>
    </p:spTree>
    <p:extLst>
      <p:ext uri="{BB962C8B-B14F-4D97-AF65-F5344CB8AC3E}">
        <p14:creationId xmlns:p14="http://schemas.microsoft.com/office/powerpoint/2010/main" val="2393818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52</a:t>
            </a:fld>
            <a:endParaRPr lang="en-US" dirty="0"/>
          </a:p>
        </p:txBody>
      </p:sp>
    </p:spTree>
    <p:extLst>
      <p:ext uri="{BB962C8B-B14F-4D97-AF65-F5344CB8AC3E}">
        <p14:creationId xmlns:p14="http://schemas.microsoft.com/office/powerpoint/2010/main" val="315191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10</a:t>
            </a:fld>
            <a:endParaRPr lang="en-US" dirty="0"/>
          </a:p>
        </p:txBody>
      </p:sp>
    </p:spTree>
    <p:extLst>
      <p:ext uri="{BB962C8B-B14F-4D97-AF65-F5344CB8AC3E}">
        <p14:creationId xmlns:p14="http://schemas.microsoft.com/office/powerpoint/2010/main" val="3997214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11</a:t>
            </a:fld>
            <a:endParaRPr lang="en-US" dirty="0"/>
          </a:p>
        </p:txBody>
      </p:sp>
    </p:spTree>
    <p:extLst>
      <p:ext uri="{BB962C8B-B14F-4D97-AF65-F5344CB8AC3E}">
        <p14:creationId xmlns:p14="http://schemas.microsoft.com/office/powerpoint/2010/main" val="99283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CD1625-AA3B-46DA-BA66-9D7F7C02BD33}" type="datetimeFigureOut">
              <a:rPr lang="en-US" smtClean="0"/>
              <a:pPr/>
              <a:t>9/11/24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9/11/24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9/11/24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9/11/24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D1625-AA3B-46DA-BA66-9D7F7C02BD33}" type="datetimeFigureOut">
              <a:rPr lang="en-US" smtClean="0"/>
              <a:pPr/>
              <a:t>9/11/24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CD1625-AA3B-46DA-BA66-9D7F7C02BD33}" type="datetimeFigureOut">
              <a:rPr lang="en-US" smtClean="0"/>
              <a:pPr/>
              <a:t>9/11/24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CD1625-AA3B-46DA-BA66-9D7F7C02BD33}" type="datetimeFigureOut">
              <a:rPr lang="en-US" smtClean="0"/>
              <a:pPr/>
              <a:t>9/11/24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D1625-AA3B-46DA-BA66-9D7F7C02BD33}" type="datetimeFigureOut">
              <a:rPr lang="en-US" smtClean="0"/>
              <a:pPr/>
              <a:t>9/11/24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D1625-AA3B-46DA-BA66-9D7F7C02BD33}" type="datetimeFigureOut">
              <a:rPr lang="en-US" smtClean="0"/>
              <a:pPr/>
              <a:t>9/11/24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D1625-AA3B-46DA-BA66-9D7F7C02BD33}" type="datetimeFigureOut">
              <a:rPr lang="en-US" smtClean="0"/>
              <a:pPr/>
              <a:t>9/11/24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D1625-AA3B-46DA-BA66-9D7F7C02BD33}" type="datetimeFigureOut">
              <a:rPr lang="en-US" smtClean="0"/>
              <a:pPr/>
              <a:t>9/11/24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D1625-AA3B-46DA-BA66-9D7F7C02BD33}" type="datetimeFigureOut">
              <a:rPr lang="en-US" smtClean="0"/>
              <a:pPr/>
              <a:t>9/11/24</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A058D-C55E-4EC3-9ACB-26470E640C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jstor.org/stable/pdf/1883264.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jstor.org/stable/pdf/1883264.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nobelprize.org/prizes/economic-sciences/2019/press-releas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oi.org/10.1016/bs.hefe.2016.09.003"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nobelprize.org/prizes/economic-sciences/2019/press-releas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core-econ.org/the-economy/index.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doi.org/10.1016/bs.hefe.2016.09.003" TargetMode="External"/><Relationship Id="rId4" Type="http://schemas.openxmlformats.org/officeDocument/2006/relationships/hyperlink" Target="https://www.jstor.org/stable/pdf/1883264.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905003"/>
            <a:ext cx="7863840" cy="1523999"/>
          </a:xfrm>
        </p:spPr>
        <p:txBody>
          <a:bodyPr>
            <a:normAutofit/>
          </a:bodyPr>
          <a:lstStyle/>
          <a:p>
            <a:r>
              <a:rPr lang="en-US" sz="4000" cap="small" dirty="0">
                <a:solidFill>
                  <a:srgbClr val="003399"/>
                </a:solidFill>
              </a:rPr>
              <a:t>Lecture 3</a:t>
            </a:r>
            <a:br>
              <a:rPr lang="en-US" sz="4000" dirty="0"/>
            </a:br>
            <a:r>
              <a:rPr lang="en-US" sz="3600" dirty="0"/>
              <a:t>Supply and Demand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1" y="4114800"/>
            <a:ext cx="1282763" cy="1282762"/>
          </a:xfrm>
          <a:prstGeom prst="rect">
            <a:avLst/>
          </a:prstGeom>
          <a:noFill/>
          <a:ln w="9525">
            <a:noFill/>
            <a:miter lim="800000"/>
            <a:headEnd/>
            <a:tailEnd/>
          </a:ln>
        </p:spPr>
      </p:pic>
      <p:sp>
        <p:nvSpPr>
          <p:cNvPr id="6" name="Title 1"/>
          <p:cNvSpPr txBox="1">
            <a:spLocks/>
          </p:cNvSpPr>
          <p:nvPr/>
        </p:nvSpPr>
        <p:spPr>
          <a:xfrm>
            <a:off x="640080" y="411480"/>
            <a:ext cx="7863840" cy="762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mj-lt"/>
                <a:ea typeface="+mj-ea"/>
                <a:cs typeface="+mj-cs"/>
              </a:rPr>
              <a:t>Economics</a:t>
            </a:r>
            <a:r>
              <a:rPr kumimoji="0" lang="en-US" b="0" i="0" u="none" strike="noStrike" kern="1200" cap="none" spc="0" normalizeH="0" noProof="0" dirty="0">
                <a:ln>
                  <a:noFill/>
                </a:ln>
                <a:solidFill>
                  <a:schemeClr val="tx1"/>
                </a:solidFill>
                <a:effectLst/>
                <a:uLnTx/>
                <a:uFillTx/>
                <a:latin typeface="+mj-lt"/>
                <a:ea typeface="+mj-ea"/>
                <a:cs typeface="+mj-cs"/>
              </a:rPr>
              <a:t> 2                                                                                                Emmanuel </a:t>
            </a:r>
            <a:r>
              <a:rPr kumimoji="0" lang="en-US" b="0" i="0" u="none" strike="noStrike" kern="1200" cap="none" spc="0" normalizeH="0" noProof="0" dirty="0" err="1">
                <a:ln>
                  <a:noFill/>
                </a:ln>
                <a:solidFill>
                  <a:schemeClr val="tx1"/>
                </a:solidFill>
                <a:effectLst/>
                <a:uLnTx/>
                <a:uFillTx/>
                <a:latin typeface="+mj-lt"/>
                <a:ea typeface="+mj-ea"/>
                <a:cs typeface="+mj-cs"/>
              </a:rPr>
              <a:t>Saez</a:t>
            </a:r>
            <a:endParaRPr kumimoji="0" lang="en-US" b="0" i="0" u="none" strike="noStrike" kern="1200" cap="none" spc="0" normalizeH="0" noProof="0" dirty="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baseline="0" dirty="0">
                <a:latin typeface="+mj-lt"/>
                <a:ea typeface="+mj-ea"/>
                <a:cs typeface="+mj-cs"/>
              </a:rPr>
              <a:t>Fall 2024</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6">
            <a:extLst>
              <a:ext uri="{FF2B5EF4-FFF2-40B4-BE49-F238E27FC236}">
                <a16:creationId xmlns:a16="http://schemas.microsoft.com/office/drawing/2014/main" id="{C7871686-75CA-E819-B27F-51901CF565D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459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 1:</a:t>
            </a:r>
          </a:p>
          <a:p>
            <a:pPr marL="0" lvl="1" indent="0">
              <a:spcBef>
                <a:spcPts val="2400"/>
              </a:spcBef>
              <a:buClr>
                <a:srgbClr val="003399"/>
              </a:buClr>
              <a:buNone/>
            </a:pPr>
            <a:r>
              <a:rPr lang="en-US" dirty="0"/>
              <a:t>Question: Why is demand for oil sloping down?</a:t>
            </a:r>
          </a:p>
          <a:p>
            <a:pPr marL="365760" lvl="1" indent="-365760">
              <a:spcBef>
                <a:spcPts val="2400"/>
              </a:spcBef>
              <a:buClr>
                <a:srgbClr val="003399"/>
              </a:buClr>
              <a:buFont typeface="Arial" panose="020B0604020202020204" pitchFamily="34" charset="0"/>
              <a:buChar char="•"/>
            </a:pPr>
            <a:r>
              <a:rPr lang="en-US" dirty="0"/>
              <a:t>A. There are trade offs</a:t>
            </a:r>
          </a:p>
          <a:p>
            <a:pPr marL="365760" lvl="1" indent="-365760">
              <a:spcBef>
                <a:spcPts val="2400"/>
              </a:spcBef>
              <a:buClr>
                <a:srgbClr val="003399"/>
              </a:buClr>
              <a:buFont typeface="Arial" panose="020B0604020202020204" pitchFamily="34" charset="0"/>
              <a:buChar char="•"/>
            </a:pPr>
            <a:r>
              <a:rPr lang="en-US" dirty="0"/>
              <a:t>B. Oil is cheaper to produce in Saudi Arabia than North America</a:t>
            </a:r>
          </a:p>
          <a:p>
            <a:pPr marL="365760" lvl="1" indent="-365760">
              <a:spcBef>
                <a:spcPts val="2400"/>
              </a:spcBef>
              <a:buClr>
                <a:srgbClr val="003399"/>
              </a:buClr>
              <a:buFont typeface="Arial" panose="020B0604020202020204" pitchFamily="34" charset="0"/>
              <a:buChar char="•"/>
            </a:pPr>
            <a:r>
              <a:rPr lang="en-US" dirty="0"/>
              <a:t>C. Some consumers are willing to pay more for oil than others</a:t>
            </a:r>
          </a:p>
          <a:p>
            <a:pPr marL="365760" lvl="1" indent="-365760">
              <a:spcBef>
                <a:spcPts val="2400"/>
              </a:spcBef>
              <a:buClr>
                <a:srgbClr val="003399"/>
              </a:buClr>
              <a:buFont typeface="Arial" panose="020B0604020202020204" pitchFamily="34" charset="0"/>
              <a:buChar char="•"/>
            </a:pPr>
            <a:r>
              <a:rPr lang="en-US" dirty="0"/>
              <a:t>D. I don’t know</a:t>
            </a:r>
          </a:p>
        </p:txBody>
      </p:sp>
    </p:spTree>
    <p:extLst>
      <p:ext uri="{BB962C8B-B14F-4D97-AF65-F5344CB8AC3E}">
        <p14:creationId xmlns:p14="http://schemas.microsoft.com/office/powerpoint/2010/main" val="264415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 2:</a:t>
            </a:r>
          </a:p>
          <a:p>
            <a:pPr marL="0" lvl="1" indent="0">
              <a:spcBef>
                <a:spcPts val="2400"/>
              </a:spcBef>
              <a:buClr>
                <a:srgbClr val="003399"/>
              </a:buClr>
              <a:buNone/>
            </a:pPr>
            <a:r>
              <a:rPr lang="en-US" dirty="0"/>
              <a:t>Question: Why is supply for oil sloping up?</a:t>
            </a:r>
          </a:p>
          <a:p>
            <a:pPr marL="365760" lvl="1" indent="-365760">
              <a:spcBef>
                <a:spcPts val="2400"/>
              </a:spcBef>
              <a:buClr>
                <a:srgbClr val="003399"/>
              </a:buClr>
              <a:buFont typeface="Arial" panose="020B0604020202020204" pitchFamily="34" charset="0"/>
              <a:buChar char="•"/>
            </a:pPr>
            <a:r>
              <a:rPr lang="en-US" dirty="0"/>
              <a:t>A. There are trade offs</a:t>
            </a:r>
          </a:p>
          <a:p>
            <a:pPr marL="365760" lvl="1" indent="-365760">
              <a:spcBef>
                <a:spcPts val="2400"/>
              </a:spcBef>
              <a:buClr>
                <a:srgbClr val="003399"/>
              </a:buClr>
              <a:buFont typeface="Arial" panose="020B0604020202020204" pitchFamily="34" charset="0"/>
              <a:buChar char="•"/>
            </a:pPr>
            <a:r>
              <a:rPr lang="en-US" dirty="0"/>
              <a:t>B. Oil is cheaper to produce in Saudi Arabia than North America</a:t>
            </a:r>
          </a:p>
          <a:p>
            <a:pPr marL="365760" lvl="1" indent="-365760">
              <a:spcBef>
                <a:spcPts val="2400"/>
              </a:spcBef>
              <a:buClr>
                <a:srgbClr val="003399"/>
              </a:buClr>
              <a:buFont typeface="Arial" panose="020B0604020202020204" pitchFamily="34" charset="0"/>
              <a:buChar char="•"/>
            </a:pPr>
            <a:r>
              <a:rPr lang="en-US" dirty="0"/>
              <a:t>C. Some consumers are willing to pay more for oil than others</a:t>
            </a:r>
          </a:p>
          <a:p>
            <a:pPr marL="365760" lvl="1" indent="-365760">
              <a:spcBef>
                <a:spcPts val="2400"/>
              </a:spcBef>
              <a:buClr>
                <a:srgbClr val="003399"/>
              </a:buClr>
              <a:buFont typeface="Arial" panose="020B0604020202020204" pitchFamily="34" charset="0"/>
              <a:buChar char="•"/>
            </a:pPr>
            <a:r>
              <a:rPr lang="en-US" dirty="0"/>
              <a:t>D. I don’t know</a:t>
            </a:r>
          </a:p>
        </p:txBody>
      </p:sp>
    </p:spTree>
    <p:extLst>
      <p:ext uri="{BB962C8B-B14F-4D97-AF65-F5344CB8AC3E}">
        <p14:creationId xmlns:p14="http://schemas.microsoft.com/office/powerpoint/2010/main" val="179573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algn="ctr">
              <a:buNone/>
            </a:pPr>
            <a:r>
              <a:rPr lang="en-US" cap="small" dirty="0">
                <a:solidFill>
                  <a:srgbClr val="CC0000"/>
                </a:solidFill>
              </a:rPr>
              <a:t>II.  Market Equilibrium</a:t>
            </a:r>
            <a:endParaRPr lang="en-US" sz="3200" i="1" cap="small" dirty="0">
              <a:solidFill>
                <a:srgbClr val="CC0000"/>
              </a:solidFill>
            </a:endParaRPr>
          </a:p>
        </p:txBody>
      </p:sp>
      <p:sp>
        <p:nvSpPr>
          <p:cNvPr id="3" name="TextBox 2">
            <a:extLst>
              <a:ext uri="{FF2B5EF4-FFF2-40B4-BE49-F238E27FC236}">
                <a16:creationId xmlns:a16="http://schemas.microsoft.com/office/drawing/2014/main" id="{60EA8F70-DE2E-A891-8821-BDF0124C122E}"/>
              </a:ext>
            </a:extLst>
          </p:cNvPr>
          <p:cNvSpPr txBox="1"/>
          <p:nvPr/>
        </p:nvSpPr>
        <p:spPr>
          <a:xfrm>
            <a:off x="1143000" y="2209801"/>
            <a:ext cx="7239000" cy="4462760"/>
          </a:xfrm>
          <a:prstGeom prst="rect">
            <a:avLst/>
          </a:prstGeom>
          <a:noFill/>
        </p:spPr>
        <p:txBody>
          <a:bodyPr wrap="square">
            <a:spAutoFit/>
          </a:bodyPr>
          <a:lstStyle/>
          <a:p>
            <a:pPr marL="365760" indent="-365760">
              <a:spcBef>
                <a:spcPts val="2400"/>
              </a:spcBef>
              <a:buClr>
                <a:srgbClr val="003399"/>
              </a:buClr>
              <a:buFont typeface="Arial" panose="020B0604020202020204" pitchFamily="34" charset="0"/>
              <a:buChar char="•"/>
            </a:pPr>
            <a:r>
              <a:rPr lang="en-US" sz="2800" dirty="0">
                <a:solidFill>
                  <a:srgbClr val="C00000"/>
                </a:solidFill>
              </a:rPr>
              <a:t>Key assumption 1:</a:t>
            </a:r>
            <a:r>
              <a:rPr lang="en-US" sz="2800" dirty="0"/>
              <a:t> consumers are price takers (makes sense if many small consumers)</a:t>
            </a:r>
          </a:p>
          <a:p>
            <a:pPr marL="365760" indent="-365760">
              <a:spcBef>
                <a:spcPts val="2400"/>
              </a:spcBef>
              <a:buClr>
                <a:srgbClr val="003399"/>
              </a:buClr>
              <a:buFont typeface="Arial" panose="020B0604020202020204" pitchFamily="34" charset="0"/>
              <a:buChar char="•"/>
            </a:pPr>
            <a:r>
              <a:rPr lang="en-US" sz="2800" dirty="0">
                <a:solidFill>
                  <a:srgbClr val="C00000"/>
                </a:solidFill>
              </a:rPr>
              <a:t>Key assumption 2: </a:t>
            </a:r>
            <a:r>
              <a:rPr lang="en-US" sz="2800" dirty="0"/>
              <a:t>producers are price takers (makes sense if many small producers who don’t collude)</a:t>
            </a:r>
          </a:p>
          <a:p>
            <a:pPr marL="365760" indent="-365760">
              <a:spcBef>
                <a:spcPts val="2400"/>
              </a:spcBef>
              <a:buClr>
                <a:srgbClr val="003399"/>
              </a:buClr>
              <a:buFont typeface="Arial" panose="020B0604020202020204" pitchFamily="34" charset="0"/>
              <a:buChar char="•"/>
            </a:pPr>
            <a:r>
              <a:rPr lang="en-US" sz="2800" dirty="0"/>
              <a:t>This is called the competitive model</a:t>
            </a:r>
          </a:p>
          <a:p>
            <a:pPr marL="365760" indent="-365760">
              <a:spcBef>
                <a:spcPts val="2400"/>
              </a:spcBef>
              <a:buClr>
                <a:srgbClr val="003399"/>
              </a:buClr>
            </a:pPr>
            <a:endParaRPr lang="en-US" sz="1800" dirty="0"/>
          </a:p>
          <a:p>
            <a:pPr marL="365760" indent="-365760">
              <a:spcBef>
                <a:spcPts val="2400"/>
              </a:spcBef>
              <a:buClr>
                <a:srgbClr val="003399"/>
              </a:buClr>
            </a:pPr>
            <a:endParaRPr lang="en-US" sz="1800" dirty="0"/>
          </a:p>
        </p:txBody>
      </p:sp>
    </p:spTree>
    <p:extLst>
      <p:ext uri="{BB962C8B-B14F-4D97-AF65-F5344CB8AC3E}">
        <p14:creationId xmlns:p14="http://schemas.microsoft.com/office/powerpoint/2010/main" val="4166151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Equilibrium in the Market for oil</a:t>
            </a:r>
          </a:p>
        </p:txBody>
      </p:sp>
      <p:grpSp>
        <p:nvGrpSpPr>
          <p:cNvPr id="5" name="Group 7"/>
          <p:cNvGrpSpPr/>
          <p:nvPr/>
        </p:nvGrpSpPr>
        <p:grpSpPr>
          <a:xfrm>
            <a:off x="2146157" y="1097280"/>
            <a:ext cx="4872997" cy="4706872"/>
            <a:chOff x="1944791" y="1158815"/>
            <a:chExt cx="4872997"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96300"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51834"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Tree>
    <p:extLst>
      <p:ext uri="{BB962C8B-B14F-4D97-AF65-F5344CB8AC3E}">
        <p14:creationId xmlns:p14="http://schemas.microsoft.com/office/powerpoint/2010/main" val="1073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Equilibrium in the Market for oil</a:t>
            </a:r>
          </a:p>
        </p:txBody>
      </p:sp>
      <p:grpSp>
        <p:nvGrpSpPr>
          <p:cNvPr id="26" name="Group 25"/>
          <p:cNvGrpSpPr/>
          <p:nvPr/>
        </p:nvGrpSpPr>
        <p:grpSpPr>
          <a:xfrm>
            <a:off x="2146157" y="1097280"/>
            <a:ext cx="4872997" cy="4706872"/>
            <a:chOff x="2146157" y="1158815"/>
            <a:chExt cx="4872997" cy="4706872"/>
          </a:xfrm>
        </p:grpSpPr>
        <p:sp>
          <p:nvSpPr>
            <p:cNvPr id="14" name="TextBox 13"/>
            <p:cNvSpPr txBox="1"/>
            <p:nvPr/>
          </p:nvSpPr>
          <p:spPr>
            <a:xfrm>
              <a:off x="6231466" y="4845204"/>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46157" y="1158815"/>
              <a:ext cx="4872997" cy="4706872"/>
              <a:chOff x="2010833" y="1158815"/>
              <a:chExt cx="4872997" cy="4706872"/>
            </a:xfrm>
          </p:grpSpPr>
          <p:cxnSp>
            <p:nvCxnSpPr>
              <p:cNvPr id="3" name="Straight Connector 2"/>
              <p:cNvCxnSpPr>
                <a:cxnSpLocks/>
              </p:cNvCxnSpPr>
              <p:nvPr/>
            </p:nvCxnSpPr>
            <p:spPr>
              <a:xfrm flipV="1">
                <a:off x="2360196" y="1752601"/>
                <a:ext cx="3760629" cy="3362959"/>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872997" cy="4706872"/>
                <a:chOff x="2031999" y="1158815"/>
                <a:chExt cx="4872997" cy="4706872"/>
              </a:xfrm>
            </p:grpSpPr>
            <p:grpSp>
              <p:nvGrpSpPr>
                <p:cNvPr id="5" name="Group 7"/>
                <p:cNvGrpSpPr/>
                <p:nvPr/>
              </p:nvGrpSpPr>
              <p:grpSpPr>
                <a:xfrm>
                  <a:off x="2031999" y="1158815"/>
                  <a:ext cx="4872997" cy="4706872"/>
                  <a:chOff x="1944791" y="1158815"/>
                  <a:chExt cx="4872997"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96300"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51834"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a:stCxn id="9" idx="3"/>
              </p:cNvCxnSpPr>
              <p:nvPr/>
            </p:nvCxnSpPr>
            <p:spPr>
              <a:xfrm>
                <a:off x="2425701" y="1381633"/>
                <a:ext cx="3714807" cy="373392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6617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Equilibrium in the Market for Oil</a:t>
            </a:r>
          </a:p>
        </p:txBody>
      </p:sp>
      <p:sp>
        <p:nvSpPr>
          <p:cNvPr id="14" name="TextBox 13"/>
          <p:cNvSpPr txBox="1"/>
          <p:nvPr/>
        </p:nvSpPr>
        <p:spPr>
          <a:xfrm>
            <a:off x="6231466" y="4783669"/>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cxnSp>
        <p:nvCxnSpPr>
          <p:cNvPr id="3" name="Straight Connector 2"/>
          <p:cNvCxnSpPr>
            <a:cxnSpLocks/>
          </p:cNvCxnSpPr>
          <p:nvPr/>
        </p:nvCxnSpPr>
        <p:spPr>
          <a:xfrm flipV="1">
            <a:off x="2561025" y="2057400"/>
            <a:ext cx="3714807" cy="285568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146157" y="1097280"/>
            <a:ext cx="4872997" cy="4706872"/>
            <a:chOff x="2031999" y="1158815"/>
            <a:chExt cx="4872997" cy="4706872"/>
          </a:xfrm>
        </p:grpSpPr>
        <p:grpSp>
          <p:nvGrpSpPr>
            <p:cNvPr id="5" name="Group 7"/>
            <p:cNvGrpSpPr/>
            <p:nvPr/>
          </p:nvGrpSpPr>
          <p:grpSpPr>
            <a:xfrm>
              <a:off x="2031999" y="1158815"/>
              <a:ext cx="4872997" cy="4706872"/>
              <a:chOff x="1944791" y="1158815"/>
              <a:chExt cx="4872997"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96300"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51834"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a:stCxn id="9" idx="3"/>
          </p:cNvCxnSpPr>
          <p:nvPr/>
        </p:nvCxnSpPr>
        <p:spPr>
          <a:xfrm>
            <a:off x="2561025" y="1320098"/>
            <a:ext cx="3714807" cy="373392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35624" y="3358998"/>
            <a:ext cx="2039112"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88792" y="3383498"/>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44698" y="3150430"/>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368659" y="536559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sp>
        <p:nvSpPr>
          <p:cNvPr id="23" name="TextBox 22"/>
          <p:cNvSpPr txBox="1"/>
          <p:nvPr/>
        </p:nvSpPr>
        <p:spPr>
          <a:xfrm>
            <a:off x="4741189" y="3079599"/>
            <a:ext cx="2057400" cy="523220"/>
          </a:xfrm>
          <a:prstGeom prst="rect">
            <a:avLst/>
          </a:prstGeom>
          <a:noFill/>
        </p:spPr>
        <p:txBody>
          <a:bodyPr wrap="square" rtlCol="0">
            <a:spAutoFit/>
          </a:bodyPr>
          <a:lstStyle/>
          <a:p>
            <a:r>
              <a:rPr lang="en-US" sz="2800" dirty="0">
                <a:solidFill>
                  <a:srgbClr val="CC0000"/>
                </a:solidFill>
              </a:rPr>
              <a:t>Equilibrium</a:t>
            </a:r>
          </a:p>
        </p:txBody>
      </p:sp>
      <p:sp>
        <p:nvSpPr>
          <p:cNvPr id="24" name="TextBox 23"/>
          <p:cNvSpPr txBox="1"/>
          <p:nvPr/>
        </p:nvSpPr>
        <p:spPr>
          <a:xfrm>
            <a:off x="4440769" y="3172733"/>
            <a:ext cx="495300" cy="369332"/>
          </a:xfrm>
          <a:prstGeom prst="rect">
            <a:avLst/>
          </a:prstGeom>
          <a:noFill/>
        </p:spPr>
        <p:txBody>
          <a:bodyPr wrap="square" rtlCol="0">
            <a:spAutoFit/>
          </a:bodyPr>
          <a:lstStyle/>
          <a:p>
            <a:r>
              <a:rPr lang="en-US" dirty="0">
                <a:solidFill>
                  <a:srgbClr val="CC0000"/>
                </a:solidFill>
              </a:rPr>
              <a:t>•</a:t>
            </a:r>
          </a:p>
        </p:txBody>
      </p:sp>
    </p:spTree>
    <p:extLst>
      <p:ext uri="{BB962C8B-B14F-4D97-AF65-F5344CB8AC3E}">
        <p14:creationId xmlns:p14="http://schemas.microsoft.com/office/powerpoint/2010/main" val="427392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What happens if the price is </a:t>
            </a:r>
            <a:r>
              <a:rPr lang="en-US" sz="3200" dirty="0">
                <a:solidFill>
                  <a:srgbClr val="CC0000"/>
                </a:solidFill>
              </a:rPr>
              <a:t>below</a:t>
            </a:r>
            <a:r>
              <a:rPr lang="en-US" sz="3200" dirty="0">
                <a:solidFill>
                  <a:srgbClr val="003399"/>
                </a:solidFill>
              </a:rPr>
              <a:t> P</a:t>
            </a:r>
            <a:r>
              <a:rPr lang="en-US" sz="3200" baseline="-25000" dirty="0">
                <a:solidFill>
                  <a:srgbClr val="003399"/>
                </a:solidFill>
              </a:rPr>
              <a:t>1</a:t>
            </a:r>
            <a:r>
              <a:rPr lang="en-US" sz="3200" dirty="0">
                <a:solidFill>
                  <a:srgbClr val="003399"/>
                </a:solidFill>
              </a:rPr>
              <a:t>?</a:t>
            </a:r>
            <a:r>
              <a:rPr lang="en-US" sz="2800" dirty="0">
                <a:solidFill>
                  <a:srgbClr val="003399"/>
                </a:solidFill>
              </a:rPr>
              <a:t> </a:t>
            </a:r>
            <a:endParaRPr lang="en-US" sz="2800" dirty="0">
              <a:solidFill>
                <a:srgbClr val="CC0000"/>
              </a:solidFill>
            </a:endParaRPr>
          </a:p>
        </p:txBody>
      </p:sp>
      <p:grpSp>
        <p:nvGrpSpPr>
          <p:cNvPr id="26" name="Group 25"/>
          <p:cNvGrpSpPr/>
          <p:nvPr/>
        </p:nvGrpSpPr>
        <p:grpSpPr>
          <a:xfrm>
            <a:off x="2040324" y="1097280"/>
            <a:ext cx="4978830" cy="4706872"/>
            <a:chOff x="2040324" y="1158815"/>
            <a:chExt cx="4978830"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40324" y="1158815"/>
              <a:ext cx="4978830" cy="4706872"/>
              <a:chOff x="1905000" y="1158815"/>
              <a:chExt cx="4978830" cy="4706872"/>
            </a:xfrm>
          </p:grpSpPr>
          <p:cxnSp>
            <p:nvCxnSpPr>
              <p:cNvPr id="3" name="Straight Connector 2"/>
              <p:cNvCxnSpPr>
                <a:cxnSpLocks/>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872997" cy="4706872"/>
                <a:chOff x="2031999" y="1158815"/>
                <a:chExt cx="4872997" cy="4706872"/>
              </a:xfrm>
            </p:grpSpPr>
            <p:grpSp>
              <p:nvGrpSpPr>
                <p:cNvPr id="5" name="Group 7"/>
                <p:cNvGrpSpPr/>
                <p:nvPr/>
              </p:nvGrpSpPr>
              <p:grpSpPr>
                <a:xfrm>
                  <a:off x="2031999" y="1158815"/>
                  <a:ext cx="4872997" cy="4706872"/>
                  <a:chOff x="1944791" y="1158815"/>
                  <a:chExt cx="4872997"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51834"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00300" y="3420533"/>
                <a:ext cx="2039112"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53468" y="3445033"/>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05000" y="321196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241802" y="5427131"/>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Tree>
    <p:extLst>
      <p:ext uri="{BB962C8B-B14F-4D97-AF65-F5344CB8AC3E}">
        <p14:creationId xmlns:p14="http://schemas.microsoft.com/office/powerpoint/2010/main" val="2478238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What happens if the price is </a:t>
            </a:r>
            <a:r>
              <a:rPr lang="en-US" sz="3200" dirty="0">
                <a:solidFill>
                  <a:srgbClr val="CC0000"/>
                </a:solidFill>
              </a:rPr>
              <a:t>below</a:t>
            </a:r>
            <a:r>
              <a:rPr lang="en-US" sz="3200" dirty="0">
                <a:solidFill>
                  <a:srgbClr val="003399"/>
                </a:solidFill>
              </a:rPr>
              <a:t> P</a:t>
            </a:r>
            <a:r>
              <a:rPr lang="en-US" sz="3200" baseline="-25000" dirty="0">
                <a:solidFill>
                  <a:srgbClr val="003399"/>
                </a:solidFill>
              </a:rPr>
              <a:t>1</a:t>
            </a:r>
            <a:r>
              <a:rPr lang="en-US" sz="3200" dirty="0">
                <a:solidFill>
                  <a:srgbClr val="003399"/>
                </a:solidFill>
              </a:rPr>
              <a:t>?</a:t>
            </a:r>
            <a:r>
              <a:rPr lang="en-US" sz="2800" dirty="0">
                <a:solidFill>
                  <a:srgbClr val="003399"/>
                </a:solidFill>
              </a:rPr>
              <a:t> </a:t>
            </a:r>
            <a:endParaRPr lang="en-US" sz="2800" dirty="0">
              <a:solidFill>
                <a:srgbClr val="CC0000"/>
              </a:solidFill>
            </a:endParaRPr>
          </a:p>
        </p:txBody>
      </p:sp>
      <p:grpSp>
        <p:nvGrpSpPr>
          <p:cNvPr id="26" name="Group 25"/>
          <p:cNvGrpSpPr/>
          <p:nvPr/>
        </p:nvGrpSpPr>
        <p:grpSpPr>
          <a:xfrm>
            <a:off x="2146157" y="1097280"/>
            <a:ext cx="4872997" cy="4706872"/>
            <a:chOff x="2146157" y="1158815"/>
            <a:chExt cx="4872997"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46157" y="1158815"/>
              <a:ext cx="4872997" cy="4706872"/>
              <a:chOff x="2010833" y="1158815"/>
              <a:chExt cx="4872997"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872997" cy="4706872"/>
                <a:chOff x="2031999" y="1158815"/>
                <a:chExt cx="4872997" cy="4706872"/>
              </a:xfrm>
            </p:grpSpPr>
            <p:grpSp>
              <p:nvGrpSpPr>
                <p:cNvPr id="5" name="Group 7"/>
                <p:cNvGrpSpPr/>
                <p:nvPr/>
              </p:nvGrpSpPr>
              <p:grpSpPr>
                <a:xfrm>
                  <a:off x="2031999" y="1158815"/>
                  <a:ext cx="4872997" cy="4706872"/>
                  <a:chOff x="1944791" y="1158815"/>
                  <a:chExt cx="4872997"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51834"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grpSp>
      <p:cxnSp>
        <p:nvCxnSpPr>
          <p:cNvPr id="10" name="Straight Connector 9"/>
          <p:cNvCxnSpPr/>
          <p:nvPr/>
        </p:nvCxnSpPr>
        <p:spPr>
          <a:xfrm>
            <a:off x="2547532" y="4114800"/>
            <a:ext cx="2788920"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22399" y="3872364"/>
            <a:ext cx="1219200" cy="437043"/>
          </a:xfrm>
          <a:prstGeom prst="rect">
            <a:avLst/>
          </a:prstGeom>
          <a:noFill/>
        </p:spPr>
        <p:txBody>
          <a:bodyPr wrap="square" rtlCol="0">
            <a:spAutoFit/>
          </a:bodyPr>
          <a:lstStyle/>
          <a:p>
            <a:pPr>
              <a:lnSpc>
                <a:spcPct val="80000"/>
              </a:lnSpc>
            </a:pPr>
            <a:r>
              <a:rPr lang="en-US" sz="2800" dirty="0" err="1">
                <a:solidFill>
                  <a:srgbClr val="00863D"/>
                </a:solidFill>
              </a:rPr>
              <a:t>P</a:t>
            </a:r>
            <a:r>
              <a:rPr lang="en-US" sz="2800" baseline="-25000" dirty="0" err="1">
                <a:solidFill>
                  <a:srgbClr val="00863D"/>
                </a:solidFill>
              </a:rPr>
              <a:t>too</a:t>
            </a:r>
            <a:r>
              <a:rPr lang="en-US" sz="2800" baseline="-25000" dirty="0">
                <a:solidFill>
                  <a:srgbClr val="00863D"/>
                </a:solidFill>
              </a:rPr>
              <a:t> low</a:t>
            </a:r>
          </a:p>
        </p:txBody>
      </p:sp>
    </p:spTree>
    <p:extLst>
      <p:ext uri="{BB962C8B-B14F-4D97-AF65-F5344CB8AC3E}">
        <p14:creationId xmlns:p14="http://schemas.microsoft.com/office/powerpoint/2010/main" val="202558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What happens if the price is </a:t>
            </a:r>
            <a:r>
              <a:rPr lang="en-US" sz="3200" dirty="0">
                <a:solidFill>
                  <a:srgbClr val="CC0000"/>
                </a:solidFill>
              </a:rPr>
              <a:t>below</a:t>
            </a:r>
            <a:r>
              <a:rPr lang="en-US" sz="3200" dirty="0">
                <a:solidFill>
                  <a:srgbClr val="003399"/>
                </a:solidFill>
              </a:rPr>
              <a:t> P</a:t>
            </a:r>
            <a:r>
              <a:rPr lang="en-US" sz="3200" baseline="-25000" dirty="0">
                <a:solidFill>
                  <a:srgbClr val="003399"/>
                </a:solidFill>
              </a:rPr>
              <a:t>1</a:t>
            </a:r>
            <a:r>
              <a:rPr lang="en-US" sz="3200" dirty="0">
                <a:solidFill>
                  <a:srgbClr val="003399"/>
                </a:solidFill>
              </a:rPr>
              <a:t>?</a:t>
            </a:r>
            <a:r>
              <a:rPr lang="en-US" sz="2800" dirty="0">
                <a:solidFill>
                  <a:srgbClr val="003399"/>
                </a:solidFill>
              </a:rPr>
              <a:t> </a:t>
            </a:r>
            <a:endParaRPr lang="en-US" sz="2800" dirty="0">
              <a:solidFill>
                <a:srgbClr val="CC0000"/>
              </a:solidFill>
            </a:endParaRPr>
          </a:p>
        </p:txBody>
      </p:sp>
      <p:grpSp>
        <p:nvGrpSpPr>
          <p:cNvPr id="26" name="Group 25"/>
          <p:cNvGrpSpPr/>
          <p:nvPr/>
        </p:nvGrpSpPr>
        <p:grpSpPr>
          <a:xfrm>
            <a:off x="2146157" y="1097280"/>
            <a:ext cx="4872997" cy="4706872"/>
            <a:chOff x="2146157" y="1158815"/>
            <a:chExt cx="4872997"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46157" y="1158815"/>
              <a:ext cx="4872997" cy="4706872"/>
              <a:chOff x="2010833" y="1158815"/>
              <a:chExt cx="4872997"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872997" cy="4706872"/>
                <a:chOff x="2031999" y="1158815"/>
                <a:chExt cx="4872997" cy="4706872"/>
              </a:xfrm>
            </p:grpSpPr>
            <p:grpSp>
              <p:nvGrpSpPr>
                <p:cNvPr id="5" name="Group 7"/>
                <p:cNvGrpSpPr/>
                <p:nvPr/>
              </p:nvGrpSpPr>
              <p:grpSpPr>
                <a:xfrm>
                  <a:off x="2031999" y="1158815"/>
                  <a:ext cx="4872997" cy="4706872"/>
                  <a:chOff x="1944791" y="1158815"/>
                  <a:chExt cx="4872997"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51834"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grpSp>
      <p:cxnSp>
        <p:nvCxnSpPr>
          <p:cNvPr id="10" name="Straight Connector 9"/>
          <p:cNvCxnSpPr/>
          <p:nvPr/>
        </p:nvCxnSpPr>
        <p:spPr>
          <a:xfrm>
            <a:off x="2547532" y="4114800"/>
            <a:ext cx="2788920"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22399" y="3872364"/>
            <a:ext cx="1219200" cy="437043"/>
          </a:xfrm>
          <a:prstGeom prst="rect">
            <a:avLst/>
          </a:prstGeom>
          <a:noFill/>
        </p:spPr>
        <p:txBody>
          <a:bodyPr wrap="square" rtlCol="0">
            <a:spAutoFit/>
          </a:bodyPr>
          <a:lstStyle/>
          <a:p>
            <a:pPr>
              <a:lnSpc>
                <a:spcPct val="80000"/>
              </a:lnSpc>
            </a:pPr>
            <a:r>
              <a:rPr lang="en-US" sz="2800" dirty="0" err="1">
                <a:solidFill>
                  <a:srgbClr val="00863D"/>
                </a:solidFill>
              </a:rPr>
              <a:t>P</a:t>
            </a:r>
            <a:r>
              <a:rPr lang="en-US" sz="2800" baseline="-25000" dirty="0" err="1">
                <a:solidFill>
                  <a:srgbClr val="00863D"/>
                </a:solidFill>
              </a:rPr>
              <a:t>too</a:t>
            </a:r>
            <a:r>
              <a:rPr lang="en-US" sz="2800" baseline="-25000" dirty="0">
                <a:solidFill>
                  <a:srgbClr val="00863D"/>
                </a:solidFill>
              </a:rPr>
              <a:t> low</a:t>
            </a:r>
          </a:p>
        </p:txBody>
      </p:sp>
      <p:grpSp>
        <p:nvGrpSpPr>
          <p:cNvPr id="2" name="Group 1">
            <a:extLst>
              <a:ext uri="{FF2B5EF4-FFF2-40B4-BE49-F238E27FC236}">
                <a16:creationId xmlns:a16="http://schemas.microsoft.com/office/drawing/2014/main" id="{D6CCB629-44B6-42E7-9017-FAC8C4D9CD1D}"/>
              </a:ext>
            </a:extLst>
          </p:cNvPr>
          <p:cNvGrpSpPr/>
          <p:nvPr/>
        </p:nvGrpSpPr>
        <p:grpSpPr>
          <a:xfrm>
            <a:off x="3581400" y="4114800"/>
            <a:ext cx="2222502" cy="1707167"/>
            <a:chOff x="3581400" y="4114800"/>
            <a:chExt cx="2222502" cy="1707167"/>
          </a:xfrm>
        </p:grpSpPr>
        <p:cxnSp>
          <p:nvCxnSpPr>
            <p:cNvPr id="15" name="Straight Connector 14"/>
            <p:cNvCxnSpPr/>
            <p:nvPr/>
          </p:nvCxnSpPr>
          <p:spPr>
            <a:xfrm>
              <a:off x="3810000" y="4114800"/>
              <a:ext cx="0" cy="1232171"/>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0" y="4114800"/>
              <a:ext cx="0" cy="1232171"/>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81400" y="5367868"/>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25000" dirty="0">
                  <a:solidFill>
                    <a:srgbClr val="00863D"/>
                  </a:solidFill>
                </a:rPr>
                <a:t>S</a:t>
              </a:r>
              <a:endParaRPr lang="en-US" sz="2800" dirty="0">
                <a:solidFill>
                  <a:srgbClr val="00863D"/>
                </a:solidFill>
              </a:endParaRPr>
            </a:p>
          </p:txBody>
        </p:sp>
        <p:sp>
          <p:nvSpPr>
            <p:cNvPr id="30" name="TextBox 29"/>
            <p:cNvSpPr txBox="1"/>
            <p:nvPr/>
          </p:nvSpPr>
          <p:spPr>
            <a:xfrm>
              <a:off x="5122334" y="5376332"/>
              <a:ext cx="681568" cy="445635"/>
            </a:xfrm>
            <a:prstGeom prst="rect">
              <a:avLst/>
            </a:prstGeom>
            <a:noFill/>
          </p:spPr>
          <p:txBody>
            <a:bodyPr wrap="square" rtlCol="0">
              <a:spAutoFit/>
            </a:bodyPr>
            <a:lstStyle/>
            <a:p>
              <a:pPr>
                <a:lnSpc>
                  <a:spcPct val="80000"/>
                </a:lnSpc>
              </a:pPr>
              <a:r>
                <a:rPr lang="en-US" sz="2800" dirty="0" err="1">
                  <a:solidFill>
                    <a:srgbClr val="00863D"/>
                  </a:solidFill>
                </a:rPr>
                <a:t>Q</a:t>
              </a:r>
              <a:r>
                <a:rPr lang="en-US" sz="2800" baseline="-25000" dirty="0" err="1">
                  <a:solidFill>
                    <a:srgbClr val="00863D"/>
                  </a:solidFill>
                </a:rPr>
                <a:t>D</a:t>
              </a:r>
              <a:endParaRPr lang="en-US" sz="2800" dirty="0">
                <a:solidFill>
                  <a:srgbClr val="00863D"/>
                </a:solidFill>
              </a:endParaRPr>
            </a:p>
          </p:txBody>
        </p:sp>
      </p:grpSp>
    </p:spTree>
    <p:extLst>
      <p:ext uri="{BB962C8B-B14F-4D97-AF65-F5344CB8AC3E}">
        <p14:creationId xmlns:p14="http://schemas.microsoft.com/office/powerpoint/2010/main" val="2373640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What happens if the price is </a:t>
            </a:r>
            <a:r>
              <a:rPr lang="en-US" sz="3200" dirty="0">
                <a:solidFill>
                  <a:srgbClr val="CC0000"/>
                </a:solidFill>
              </a:rPr>
              <a:t>below</a:t>
            </a:r>
            <a:r>
              <a:rPr lang="en-US" sz="3200" dirty="0">
                <a:solidFill>
                  <a:srgbClr val="003399"/>
                </a:solidFill>
              </a:rPr>
              <a:t> P</a:t>
            </a:r>
            <a:r>
              <a:rPr lang="en-US" sz="3200" baseline="-25000" dirty="0">
                <a:solidFill>
                  <a:srgbClr val="003399"/>
                </a:solidFill>
              </a:rPr>
              <a:t>1</a:t>
            </a:r>
            <a:r>
              <a:rPr lang="en-US" sz="3200" dirty="0">
                <a:solidFill>
                  <a:srgbClr val="003399"/>
                </a:solidFill>
              </a:rPr>
              <a:t>?</a:t>
            </a:r>
            <a:r>
              <a:rPr lang="en-US" sz="2800" dirty="0">
                <a:solidFill>
                  <a:srgbClr val="003399"/>
                </a:solidFill>
              </a:rPr>
              <a:t> </a:t>
            </a:r>
            <a:endParaRPr lang="en-US" sz="2800" dirty="0">
              <a:solidFill>
                <a:srgbClr val="CC0000"/>
              </a:solidFill>
            </a:endParaRPr>
          </a:p>
        </p:txBody>
      </p:sp>
      <p:grpSp>
        <p:nvGrpSpPr>
          <p:cNvPr id="26" name="Group 25"/>
          <p:cNvGrpSpPr/>
          <p:nvPr/>
        </p:nvGrpSpPr>
        <p:grpSpPr>
          <a:xfrm>
            <a:off x="2146157" y="1097280"/>
            <a:ext cx="4872997" cy="4706872"/>
            <a:chOff x="2146157" y="1158815"/>
            <a:chExt cx="4872997"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46157" y="1158815"/>
              <a:ext cx="4872997" cy="4706872"/>
              <a:chOff x="2010833" y="1158815"/>
              <a:chExt cx="4872997"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872997" cy="4706872"/>
                <a:chOff x="2031999" y="1158815"/>
                <a:chExt cx="4872997" cy="4706872"/>
              </a:xfrm>
            </p:grpSpPr>
            <p:grpSp>
              <p:nvGrpSpPr>
                <p:cNvPr id="5" name="Group 7"/>
                <p:cNvGrpSpPr/>
                <p:nvPr/>
              </p:nvGrpSpPr>
              <p:grpSpPr>
                <a:xfrm>
                  <a:off x="2031999" y="1158815"/>
                  <a:ext cx="4872997" cy="4706872"/>
                  <a:chOff x="1944791" y="1158815"/>
                  <a:chExt cx="4872997"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51834"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grpSp>
      <p:cxnSp>
        <p:nvCxnSpPr>
          <p:cNvPr id="10" name="Straight Connector 9"/>
          <p:cNvCxnSpPr/>
          <p:nvPr/>
        </p:nvCxnSpPr>
        <p:spPr>
          <a:xfrm>
            <a:off x="2547532" y="4114800"/>
            <a:ext cx="2788920"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22399" y="3872364"/>
            <a:ext cx="1219200" cy="437043"/>
          </a:xfrm>
          <a:prstGeom prst="rect">
            <a:avLst/>
          </a:prstGeom>
          <a:noFill/>
        </p:spPr>
        <p:txBody>
          <a:bodyPr wrap="square" rtlCol="0">
            <a:spAutoFit/>
          </a:bodyPr>
          <a:lstStyle/>
          <a:p>
            <a:pPr>
              <a:lnSpc>
                <a:spcPct val="80000"/>
              </a:lnSpc>
            </a:pPr>
            <a:r>
              <a:rPr lang="en-US" sz="2800" dirty="0" err="1">
                <a:solidFill>
                  <a:srgbClr val="00863D"/>
                </a:solidFill>
              </a:rPr>
              <a:t>P</a:t>
            </a:r>
            <a:r>
              <a:rPr lang="en-US" sz="2800" baseline="-25000" dirty="0" err="1">
                <a:solidFill>
                  <a:srgbClr val="00863D"/>
                </a:solidFill>
              </a:rPr>
              <a:t>too</a:t>
            </a:r>
            <a:r>
              <a:rPr lang="en-US" sz="2800" baseline="-25000" dirty="0">
                <a:solidFill>
                  <a:srgbClr val="00863D"/>
                </a:solidFill>
              </a:rPr>
              <a:t> low</a:t>
            </a:r>
          </a:p>
        </p:txBody>
      </p:sp>
      <p:sp>
        <p:nvSpPr>
          <p:cNvPr id="18" name="Left Brace 17"/>
          <p:cNvSpPr/>
          <p:nvPr/>
        </p:nvSpPr>
        <p:spPr>
          <a:xfrm rot="-5400000">
            <a:off x="4499188" y="5131009"/>
            <a:ext cx="182880" cy="1554480"/>
          </a:xfrm>
          <a:prstGeom prst="leftBrace">
            <a:avLst/>
          </a:prstGeom>
          <a:ln w="19050">
            <a:solidFill>
              <a:srgbClr val="0086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1">
            <a:extLst>
              <a:ext uri="{FF2B5EF4-FFF2-40B4-BE49-F238E27FC236}">
                <a16:creationId xmlns:a16="http://schemas.microsoft.com/office/drawing/2014/main" id="{D6CCB629-44B6-42E7-9017-FAC8C4D9CD1D}"/>
              </a:ext>
            </a:extLst>
          </p:cNvPr>
          <p:cNvGrpSpPr/>
          <p:nvPr/>
        </p:nvGrpSpPr>
        <p:grpSpPr>
          <a:xfrm>
            <a:off x="2556932" y="4114800"/>
            <a:ext cx="4002616" cy="2301221"/>
            <a:chOff x="2556932" y="4114800"/>
            <a:chExt cx="4002616" cy="2301221"/>
          </a:xfrm>
        </p:grpSpPr>
        <p:cxnSp>
          <p:nvCxnSpPr>
            <p:cNvPr id="15" name="Straight Connector 14"/>
            <p:cNvCxnSpPr/>
            <p:nvPr/>
          </p:nvCxnSpPr>
          <p:spPr>
            <a:xfrm>
              <a:off x="3810000" y="4114800"/>
              <a:ext cx="0" cy="1232171"/>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0" y="4114800"/>
              <a:ext cx="0" cy="1232171"/>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81400" y="5367868"/>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25000" dirty="0">
                  <a:solidFill>
                    <a:srgbClr val="00863D"/>
                  </a:solidFill>
                </a:rPr>
                <a:t>S</a:t>
              </a:r>
              <a:endParaRPr lang="en-US" sz="2800" dirty="0">
                <a:solidFill>
                  <a:srgbClr val="00863D"/>
                </a:solidFill>
              </a:endParaRPr>
            </a:p>
          </p:txBody>
        </p:sp>
        <p:sp>
          <p:nvSpPr>
            <p:cNvPr id="30" name="TextBox 29"/>
            <p:cNvSpPr txBox="1"/>
            <p:nvPr/>
          </p:nvSpPr>
          <p:spPr>
            <a:xfrm>
              <a:off x="5122334" y="5376332"/>
              <a:ext cx="681568" cy="445635"/>
            </a:xfrm>
            <a:prstGeom prst="rect">
              <a:avLst/>
            </a:prstGeom>
            <a:noFill/>
          </p:spPr>
          <p:txBody>
            <a:bodyPr wrap="square" rtlCol="0">
              <a:spAutoFit/>
            </a:bodyPr>
            <a:lstStyle/>
            <a:p>
              <a:pPr>
                <a:lnSpc>
                  <a:spcPct val="80000"/>
                </a:lnSpc>
              </a:pPr>
              <a:r>
                <a:rPr lang="en-US" sz="2800" dirty="0" err="1">
                  <a:solidFill>
                    <a:srgbClr val="00863D"/>
                  </a:solidFill>
                </a:rPr>
                <a:t>Q</a:t>
              </a:r>
              <a:r>
                <a:rPr lang="en-US" sz="2800" baseline="-25000" dirty="0" err="1">
                  <a:solidFill>
                    <a:srgbClr val="00863D"/>
                  </a:solidFill>
                </a:rPr>
                <a:t>D</a:t>
              </a:r>
              <a:endParaRPr lang="en-US" sz="2800" dirty="0">
                <a:solidFill>
                  <a:srgbClr val="00863D"/>
                </a:solidFill>
              </a:endParaRPr>
            </a:p>
          </p:txBody>
        </p:sp>
        <p:sp>
          <p:nvSpPr>
            <p:cNvPr id="22" name="TextBox 21"/>
            <p:cNvSpPr txBox="1"/>
            <p:nvPr/>
          </p:nvSpPr>
          <p:spPr>
            <a:xfrm>
              <a:off x="2556932" y="5892801"/>
              <a:ext cx="4002616" cy="523220"/>
            </a:xfrm>
            <a:prstGeom prst="rect">
              <a:avLst/>
            </a:prstGeom>
            <a:noFill/>
          </p:spPr>
          <p:txBody>
            <a:bodyPr wrap="square" rtlCol="0">
              <a:spAutoFit/>
            </a:bodyPr>
            <a:lstStyle/>
            <a:p>
              <a:r>
                <a:rPr lang="en-US" sz="2800" dirty="0">
                  <a:solidFill>
                    <a:srgbClr val="00863D"/>
                  </a:solidFill>
                </a:rPr>
                <a:t>Excess Demand (Shortage)</a:t>
              </a:r>
            </a:p>
          </p:txBody>
        </p:sp>
      </p:grpSp>
    </p:spTree>
    <p:extLst>
      <p:ext uri="{BB962C8B-B14F-4D97-AF65-F5344CB8AC3E}">
        <p14:creationId xmlns:p14="http://schemas.microsoft.com/office/powerpoint/2010/main" val="361776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algn="ctr">
              <a:buNone/>
            </a:pPr>
            <a:r>
              <a:rPr lang="en-US" cap="small" dirty="0">
                <a:solidFill>
                  <a:srgbClr val="CC0000"/>
                </a:solidFill>
              </a:rPr>
              <a:t>I.  Introduction to Markets, Supply, and Demand</a:t>
            </a:r>
            <a:endParaRPr lang="en-US" sz="3200" i="1" cap="small" dirty="0">
              <a:solidFill>
                <a:srgbClr val="CC0000"/>
              </a:solidFill>
            </a:endParaRPr>
          </a:p>
        </p:txBody>
      </p:sp>
    </p:spTree>
    <p:extLst>
      <p:ext uri="{BB962C8B-B14F-4D97-AF65-F5344CB8AC3E}">
        <p14:creationId xmlns:p14="http://schemas.microsoft.com/office/powerpoint/2010/main" val="415884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What happens if the price is </a:t>
            </a:r>
            <a:r>
              <a:rPr lang="en-US" sz="3200" dirty="0">
                <a:solidFill>
                  <a:srgbClr val="CC0000"/>
                </a:solidFill>
              </a:rPr>
              <a:t>below</a:t>
            </a:r>
            <a:r>
              <a:rPr lang="en-US" sz="3200" dirty="0">
                <a:solidFill>
                  <a:srgbClr val="003399"/>
                </a:solidFill>
              </a:rPr>
              <a:t> P</a:t>
            </a:r>
            <a:r>
              <a:rPr lang="en-US" sz="3200" baseline="-25000" dirty="0">
                <a:solidFill>
                  <a:srgbClr val="003399"/>
                </a:solidFill>
              </a:rPr>
              <a:t>1</a:t>
            </a:r>
            <a:r>
              <a:rPr lang="en-US" sz="3200" dirty="0">
                <a:solidFill>
                  <a:srgbClr val="003399"/>
                </a:solidFill>
              </a:rPr>
              <a:t>?</a:t>
            </a:r>
            <a:r>
              <a:rPr lang="en-US" sz="2800" dirty="0">
                <a:solidFill>
                  <a:srgbClr val="003399"/>
                </a:solidFill>
              </a:rPr>
              <a:t> </a:t>
            </a:r>
            <a:endParaRPr lang="en-US" sz="2800" dirty="0">
              <a:solidFill>
                <a:srgbClr val="CC0000"/>
              </a:solidFill>
            </a:endParaRPr>
          </a:p>
        </p:txBody>
      </p:sp>
      <p:grpSp>
        <p:nvGrpSpPr>
          <p:cNvPr id="26" name="Group 25"/>
          <p:cNvGrpSpPr/>
          <p:nvPr/>
        </p:nvGrpSpPr>
        <p:grpSpPr>
          <a:xfrm>
            <a:off x="2040324" y="1097280"/>
            <a:ext cx="4978830" cy="4706872"/>
            <a:chOff x="2040324" y="1158815"/>
            <a:chExt cx="4978830"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40324" y="1158815"/>
              <a:ext cx="4978830" cy="4706872"/>
              <a:chOff x="1905000" y="1158815"/>
              <a:chExt cx="4978830"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872997" cy="4706872"/>
                <a:chOff x="2031999" y="1158815"/>
                <a:chExt cx="4872997" cy="4706872"/>
              </a:xfrm>
            </p:grpSpPr>
            <p:grpSp>
              <p:nvGrpSpPr>
                <p:cNvPr id="5" name="Group 7"/>
                <p:cNvGrpSpPr/>
                <p:nvPr/>
              </p:nvGrpSpPr>
              <p:grpSpPr>
                <a:xfrm>
                  <a:off x="2031999" y="1158815"/>
                  <a:ext cx="4872997" cy="4706872"/>
                  <a:chOff x="1944791" y="1158815"/>
                  <a:chExt cx="4872997"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51834"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00300" y="3420533"/>
                <a:ext cx="2039112"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53468" y="3445033"/>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05000" y="321196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241802" y="5427131"/>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10" name="Straight Connector 9"/>
          <p:cNvCxnSpPr/>
          <p:nvPr/>
        </p:nvCxnSpPr>
        <p:spPr>
          <a:xfrm>
            <a:off x="2547532" y="4114800"/>
            <a:ext cx="2788920"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22399" y="3872364"/>
            <a:ext cx="1219200" cy="437043"/>
          </a:xfrm>
          <a:prstGeom prst="rect">
            <a:avLst/>
          </a:prstGeom>
          <a:noFill/>
        </p:spPr>
        <p:txBody>
          <a:bodyPr wrap="square" rtlCol="0">
            <a:spAutoFit/>
          </a:bodyPr>
          <a:lstStyle/>
          <a:p>
            <a:pPr>
              <a:lnSpc>
                <a:spcPct val="80000"/>
              </a:lnSpc>
            </a:pPr>
            <a:r>
              <a:rPr lang="en-US" sz="2800" dirty="0" err="1">
                <a:solidFill>
                  <a:srgbClr val="00863D"/>
                </a:solidFill>
              </a:rPr>
              <a:t>P</a:t>
            </a:r>
            <a:r>
              <a:rPr lang="en-US" sz="2800" baseline="-25000" dirty="0" err="1">
                <a:solidFill>
                  <a:srgbClr val="00863D"/>
                </a:solidFill>
              </a:rPr>
              <a:t>too</a:t>
            </a:r>
            <a:r>
              <a:rPr lang="en-US" sz="2800" baseline="-25000" dirty="0">
                <a:solidFill>
                  <a:srgbClr val="00863D"/>
                </a:solidFill>
              </a:rPr>
              <a:t> low</a:t>
            </a:r>
          </a:p>
        </p:txBody>
      </p:sp>
      <p:cxnSp>
        <p:nvCxnSpPr>
          <p:cNvPr id="15" name="Straight Connector 14"/>
          <p:cNvCxnSpPr/>
          <p:nvPr/>
        </p:nvCxnSpPr>
        <p:spPr>
          <a:xfrm>
            <a:off x="3810000" y="4114800"/>
            <a:ext cx="0" cy="1232171"/>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0" y="4114800"/>
            <a:ext cx="0" cy="1232171"/>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81400" y="5367868"/>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25000" dirty="0">
                <a:solidFill>
                  <a:srgbClr val="00863D"/>
                </a:solidFill>
              </a:rPr>
              <a:t>S</a:t>
            </a:r>
            <a:endParaRPr lang="en-US" sz="2800" dirty="0">
              <a:solidFill>
                <a:srgbClr val="00863D"/>
              </a:solidFill>
            </a:endParaRPr>
          </a:p>
        </p:txBody>
      </p:sp>
      <p:sp>
        <p:nvSpPr>
          <p:cNvPr id="30" name="TextBox 29"/>
          <p:cNvSpPr txBox="1"/>
          <p:nvPr/>
        </p:nvSpPr>
        <p:spPr>
          <a:xfrm>
            <a:off x="5122334" y="5376332"/>
            <a:ext cx="681568" cy="445635"/>
          </a:xfrm>
          <a:prstGeom prst="rect">
            <a:avLst/>
          </a:prstGeom>
          <a:noFill/>
        </p:spPr>
        <p:txBody>
          <a:bodyPr wrap="square" rtlCol="0">
            <a:spAutoFit/>
          </a:bodyPr>
          <a:lstStyle/>
          <a:p>
            <a:pPr>
              <a:lnSpc>
                <a:spcPct val="80000"/>
              </a:lnSpc>
            </a:pPr>
            <a:r>
              <a:rPr lang="en-US" sz="2800" dirty="0" err="1">
                <a:solidFill>
                  <a:srgbClr val="00863D"/>
                </a:solidFill>
              </a:rPr>
              <a:t>Q</a:t>
            </a:r>
            <a:r>
              <a:rPr lang="en-US" sz="2800" baseline="-25000" dirty="0" err="1">
                <a:solidFill>
                  <a:srgbClr val="00863D"/>
                </a:solidFill>
              </a:rPr>
              <a:t>D</a:t>
            </a:r>
            <a:endParaRPr lang="en-US" sz="2800" dirty="0">
              <a:solidFill>
                <a:srgbClr val="00863D"/>
              </a:solidFill>
            </a:endParaRPr>
          </a:p>
        </p:txBody>
      </p:sp>
      <p:sp>
        <p:nvSpPr>
          <p:cNvPr id="18" name="Left Brace 17"/>
          <p:cNvSpPr/>
          <p:nvPr/>
        </p:nvSpPr>
        <p:spPr>
          <a:xfrm rot="-5400000">
            <a:off x="4499188" y="5131009"/>
            <a:ext cx="182880" cy="1554480"/>
          </a:xfrm>
          <a:prstGeom prst="leftBrace">
            <a:avLst/>
          </a:prstGeom>
          <a:ln w="19050">
            <a:solidFill>
              <a:srgbClr val="0086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2556932" y="5892801"/>
            <a:ext cx="4002616" cy="523220"/>
          </a:xfrm>
          <a:prstGeom prst="rect">
            <a:avLst/>
          </a:prstGeom>
          <a:noFill/>
        </p:spPr>
        <p:txBody>
          <a:bodyPr wrap="square" rtlCol="0">
            <a:spAutoFit/>
          </a:bodyPr>
          <a:lstStyle/>
          <a:p>
            <a:r>
              <a:rPr lang="en-US" sz="2800" dirty="0">
                <a:solidFill>
                  <a:srgbClr val="00863D"/>
                </a:solidFill>
              </a:rPr>
              <a:t>Excess Demand (Shortage)</a:t>
            </a:r>
          </a:p>
        </p:txBody>
      </p:sp>
      <p:grpSp>
        <p:nvGrpSpPr>
          <p:cNvPr id="34" name="Group 33"/>
          <p:cNvGrpSpPr/>
          <p:nvPr/>
        </p:nvGrpSpPr>
        <p:grpSpPr>
          <a:xfrm rot="1800000">
            <a:off x="4292598" y="3500121"/>
            <a:ext cx="188808" cy="115147"/>
            <a:chOff x="5907192" y="3243851"/>
            <a:chExt cx="188808" cy="115147"/>
          </a:xfrm>
        </p:grpSpPr>
        <p:cxnSp>
          <p:nvCxnSpPr>
            <p:cNvPr id="31" name="Straight Connector 30"/>
            <p:cNvCxnSpPr/>
            <p:nvPr/>
          </p:nvCxnSpPr>
          <p:spPr>
            <a:xfrm>
              <a:off x="6019800" y="3243851"/>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926666" y="3225798"/>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rot="1800000">
            <a:off x="4113048" y="3677922"/>
            <a:ext cx="188808" cy="115147"/>
            <a:chOff x="5907192" y="3243851"/>
            <a:chExt cx="188808" cy="115147"/>
          </a:xfrm>
        </p:grpSpPr>
        <p:cxnSp>
          <p:nvCxnSpPr>
            <p:cNvPr id="36" name="Straight Connector 35"/>
            <p:cNvCxnSpPr/>
            <p:nvPr/>
          </p:nvCxnSpPr>
          <p:spPr>
            <a:xfrm>
              <a:off x="6019800" y="3243851"/>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926666" y="3225798"/>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rot="1800000">
            <a:off x="3936208" y="3850096"/>
            <a:ext cx="188808" cy="115147"/>
            <a:chOff x="5907192" y="3243851"/>
            <a:chExt cx="188808" cy="115147"/>
          </a:xfrm>
        </p:grpSpPr>
        <p:cxnSp>
          <p:nvCxnSpPr>
            <p:cNvPr id="39" name="Straight Connector 38"/>
            <p:cNvCxnSpPr/>
            <p:nvPr/>
          </p:nvCxnSpPr>
          <p:spPr>
            <a:xfrm>
              <a:off x="6019800" y="3243851"/>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5926666" y="3225798"/>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rot="-3600000">
            <a:off x="4680313" y="3500115"/>
            <a:ext cx="188808" cy="115147"/>
            <a:chOff x="5907192" y="3243851"/>
            <a:chExt cx="188808" cy="115147"/>
          </a:xfrm>
        </p:grpSpPr>
        <p:cxnSp>
          <p:nvCxnSpPr>
            <p:cNvPr id="42" name="Straight Connector 41"/>
            <p:cNvCxnSpPr/>
            <p:nvPr/>
          </p:nvCxnSpPr>
          <p:spPr>
            <a:xfrm>
              <a:off x="6019800" y="3243851"/>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926666" y="3225798"/>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rot="-3600000">
            <a:off x="4866581" y="3686383"/>
            <a:ext cx="188808" cy="115147"/>
            <a:chOff x="5907192" y="3243851"/>
            <a:chExt cx="188808" cy="115147"/>
          </a:xfrm>
        </p:grpSpPr>
        <p:cxnSp>
          <p:nvCxnSpPr>
            <p:cNvPr id="45" name="Straight Connector 44"/>
            <p:cNvCxnSpPr/>
            <p:nvPr/>
          </p:nvCxnSpPr>
          <p:spPr>
            <a:xfrm>
              <a:off x="6019800" y="3243851"/>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926666" y="3225798"/>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rot="-3600000">
            <a:off x="5027448" y="3838783"/>
            <a:ext cx="188808" cy="115147"/>
            <a:chOff x="5907192" y="3243851"/>
            <a:chExt cx="188808" cy="115147"/>
          </a:xfrm>
        </p:grpSpPr>
        <p:cxnSp>
          <p:nvCxnSpPr>
            <p:cNvPr id="48" name="Straight Connector 47"/>
            <p:cNvCxnSpPr/>
            <p:nvPr/>
          </p:nvCxnSpPr>
          <p:spPr>
            <a:xfrm>
              <a:off x="6019800" y="3243851"/>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5926666" y="3225798"/>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4440769" y="3172733"/>
            <a:ext cx="495300" cy="369332"/>
          </a:xfrm>
          <a:prstGeom prst="rect">
            <a:avLst/>
          </a:prstGeom>
          <a:noFill/>
        </p:spPr>
        <p:txBody>
          <a:bodyPr wrap="square" rtlCol="0">
            <a:spAutoFit/>
          </a:bodyPr>
          <a:lstStyle/>
          <a:p>
            <a:r>
              <a:rPr lang="en-US" dirty="0">
                <a:solidFill>
                  <a:srgbClr val="CC0000"/>
                </a:solidFill>
              </a:rPr>
              <a:t>•</a:t>
            </a:r>
          </a:p>
        </p:txBody>
      </p:sp>
    </p:spTree>
    <p:extLst>
      <p:ext uri="{BB962C8B-B14F-4D97-AF65-F5344CB8AC3E}">
        <p14:creationId xmlns:p14="http://schemas.microsoft.com/office/powerpoint/2010/main" val="3146545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What happens if the price is </a:t>
            </a:r>
            <a:r>
              <a:rPr lang="en-US" sz="3200" dirty="0">
                <a:solidFill>
                  <a:srgbClr val="CC0000"/>
                </a:solidFill>
              </a:rPr>
              <a:t>above</a:t>
            </a:r>
            <a:r>
              <a:rPr lang="en-US" sz="3200" dirty="0">
                <a:solidFill>
                  <a:srgbClr val="003399"/>
                </a:solidFill>
              </a:rPr>
              <a:t> P</a:t>
            </a:r>
            <a:r>
              <a:rPr lang="en-US" sz="3200" baseline="-25000" dirty="0">
                <a:solidFill>
                  <a:srgbClr val="003399"/>
                </a:solidFill>
              </a:rPr>
              <a:t>1</a:t>
            </a:r>
            <a:r>
              <a:rPr lang="en-US" sz="3200" dirty="0">
                <a:solidFill>
                  <a:srgbClr val="003399"/>
                </a:solidFill>
              </a:rPr>
              <a:t>?</a:t>
            </a:r>
            <a:r>
              <a:rPr lang="en-US" sz="2800" dirty="0">
                <a:solidFill>
                  <a:srgbClr val="003399"/>
                </a:solidFill>
              </a:rPr>
              <a:t> </a:t>
            </a:r>
            <a:endParaRPr lang="en-US" sz="2800" dirty="0">
              <a:solidFill>
                <a:srgbClr val="CC0000"/>
              </a:solidFill>
            </a:endParaRPr>
          </a:p>
        </p:txBody>
      </p:sp>
      <p:grpSp>
        <p:nvGrpSpPr>
          <p:cNvPr id="26" name="Group 25"/>
          <p:cNvGrpSpPr/>
          <p:nvPr/>
        </p:nvGrpSpPr>
        <p:grpSpPr>
          <a:xfrm>
            <a:off x="2040324" y="1097280"/>
            <a:ext cx="4978830" cy="4706872"/>
            <a:chOff x="2040324" y="1158815"/>
            <a:chExt cx="4978830"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40324" y="1158815"/>
              <a:ext cx="4978830" cy="4706872"/>
              <a:chOff x="1905000" y="1158815"/>
              <a:chExt cx="4978830"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872997" cy="4706872"/>
                <a:chOff x="2031999" y="1158815"/>
                <a:chExt cx="4872997" cy="4706872"/>
              </a:xfrm>
            </p:grpSpPr>
            <p:grpSp>
              <p:nvGrpSpPr>
                <p:cNvPr id="5" name="Group 7"/>
                <p:cNvGrpSpPr/>
                <p:nvPr/>
              </p:nvGrpSpPr>
              <p:grpSpPr>
                <a:xfrm>
                  <a:off x="2031999" y="1158815"/>
                  <a:ext cx="4872997" cy="4706872"/>
                  <a:chOff x="1944791" y="1158815"/>
                  <a:chExt cx="4872997"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51834"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00300" y="3420533"/>
                <a:ext cx="2039112"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53468" y="3445033"/>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05000" y="321196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241802" y="5427131"/>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Tree>
    <p:extLst>
      <p:ext uri="{BB962C8B-B14F-4D97-AF65-F5344CB8AC3E}">
        <p14:creationId xmlns:p14="http://schemas.microsoft.com/office/powerpoint/2010/main" val="3194488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What happens if the price is </a:t>
            </a:r>
            <a:r>
              <a:rPr lang="en-US" sz="3200" dirty="0">
                <a:solidFill>
                  <a:srgbClr val="CC0000"/>
                </a:solidFill>
              </a:rPr>
              <a:t>above</a:t>
            </a:r>
            <a:r>
              <a:rPr lang="en-US" sz="3200" dirty="0">
                <a:solidFill>
                  <a:srgbClr val="003399"/>
                </a:solidFill>
              </a:rPr>
              <a:t> P</a:t>
            </a:r>
            <a:r>
              <a:rPr lang="en-US" sz="3200" baseline="-25000" dirty="0">
                <a:solidFill>
                  <a:srgbClr val="003399"/>
                </a:solidFill>
              </a:rPr>
              <a:t>1</a:t>
            </a:r>
            <a:r>
              <a:rPr lang="en-US" sz="3200" dirty="0">
                <a:solidFill>
                  <a:srgbClr val="003399"/>
                </a:solidFill>
              </a:rPr>
              <a:t>? </a:t>
            </a:r>
            <a:endParaRPr lang="en-US" sz="3200" dirty="0">
              <a:solidFill>
                <a:srgbClr val="CC0000"/>
              </a:solidFill>
            </a:endParaRPr>
          </a:p>
        </p:txBody>
      </p:sp>
      <p:grpSp>
        <p:nvGrpSpPr>
          <p:cNvPr id="26" name="Group 25"/>
          <p:cNvGrpSpPr/>
          <p:nvPr/>
        </p:nvGrpSpPr>
        <p:grpSpPr>
          <a:xfrm>
            <a:off x="2146157" y="1097280"/>
            <a:ext cx="4940585" cy="4706872"/>
            <a:chOff x="2146157" y="1158815"/>
            <a:chExt cx="4940585"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46157" y="1158815"/>
              <a:ext cx="4940585" cy="4706872"/>
              <a:chOff x="2010833" y="1158815"/>
              <a:chExt cx="4940585"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940585" cy="4706872"/>
                <a:chOff x="2031999" y="1158815"/>
                <a:chExt cx="4940585" cy="4706872"/>
              </a:xfrm>
            </p:grpSpPr>
            <p:grpSp>
              <p:nvGrpSpPr>
                <p:cNvPr id="5" name="Group 7"/>
                <p:cNvGrpSpPr/>
                <p:nvPr/>
              </p:nvGrpSpPr>
              <p:grpSpPr>
                <a:xfrm>
                  <a:off x="2031999" y="1158815"/>
                  <a:ext cx="4940585" cy="4706872"/>
                  <a:chOff x="1944791" y="1158815"/>
                  <a:chExt cx="4940585"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grpSp>
      <p:cxnSp>
        <p:nvCxnSpPr>
          <p:cNvPr id="10" name="Straight Connector 9"/>
          <p:cNvCxnSpPr/>
          <p:nvPr/>
        </p:nvCxnSpPr>
        <p:spPr>
          <a:xfrm>
            <a:off x="2547532" y="2590800"/>
            <a:ext cx="2788920"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54666" y="2286000"/>
            <a:ext cx="1219200" cy="445635"/>
          </a:xfrm>
          <a:prstGeom prst="rect">
            <a:avLst/>
          </a:prstGeom>
          <a:noFill/>
        </p:spPr>
        <p:txBody>
          <a:bodyPr wrap="square" rtlCol="0">
            <a:spAutoFit/>
          </a:bodyPr>
          <a:lstStyle/>
          <a:p>
            <a:pPr>
              <a:lnSpc>
                <a:spcPct val="80000"/>
              </a:lnSpc>
            </a:pPr>
            <a:r>
              <a:rPr lang="en-US" sz="2800" dirty="0" err="1">
                <a:solidFill>
                  <a:srgbClr val="00863D"/>
                </a:solidFill>
              </a:rPr>
              <a:t>P</a:t>
            </a:r>
            <a:r>
              <a:rPr lang="en-US" sz="2800" baseline="-25000" dirty="0" err="1">
                <a:solidFill>
                  <a:srgbClr val="00863D"/>
                </a:solidFill>
              </a:rPr>
              <a:t>too</a:t>
            </a:r>
            <a:r>
              <a:rPr lang="en-US" sz="2800" baseline="-25000" dirty="0">
                <a:solidFill>
                  <a:srgbClr val="00863D"/>
                </a:solidFill>
              </a:rPr>
              <a:t> high</a:t>
            </a:r>
          </a:p>
        </p:txBody>
      </p:sp>
    </p:spTree>
    <p:extLst>
      <p:ext uri="{BB962C8B-B14F-4D97-AF65-F5344CB8AC3E}">
        <p14:creationId xmlns:p14="http://schemas.microsoft.com/office/powerpoint/2010/main" val="3329327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What happens if the price is </a:t>
            </a:r>
            <a:r>
              <a:rPr lang="en-US" sz="3200" dirty="0">
                <a:solidFill>
                  <a:srgbClr val="CC0000"/>
                </a:solidFill>
              </a:rPr>
              <a:t>above</a:t>
            </a:r>
            <a:r>
              <a:rPr lang="en-US" sz="3200" dirty="0">
                <a:solidFill>
                  <a:srgbClr val="003399"/>
                </a:solidFill>
              </a:rPr>
              <a:t> P</a:t>
            </a:r>
            <a:r>
              <a:rPr lang="en-US" sz="3200" baseline="-25000" dirty="0">
                <a:solidFill>
                  <a:srgbClr val="003399"/>
                </a:solidFill>
              </a:rPr>
              <a:t>1</a:t>
            </a:r>
            <a:r>
              <a:rPr lang="en-US" sz="3200" dirty="0">
                <a:solidFill>
                  <a:srgbClr val="003399"/>
                </a:solidFill>
              </a:rPr>
              <a:t>? </a:t>
            </a:r>
            <a:endParaRPr lang="en-US" sz="3200" dirty="0">
              <a:solidFill>
                <a:srgbClr val="CC0000"/>
              </a:solidFill>
            </a:endParaRPr>
          </a:p>
        </p:txBody>
      </p:sp>
      <p:grpSp>
        <p:nvGrpSpPr>
          <p:cNvPr id="26" name="Group 25"/>
          <p:cNvGrpSpPr/>
          <p:nvPr/>
        </p:nvGrpSpPr>
        <p:grpSpPr>
          <a:xfrm>
            <a:off x="2146157" y="1097280"/>
            <a:ext cx="4940585" cy="4706872"/>
            <a:chOff x="2146157" y="1158815"/>
            <a:chExt cx="4940585"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46157" y="1158815"/>
              <a:ext cx="4940585" cy="4706872"/>
              <a:chOff x="2010833" y="1158815"/>
              <a:chExt cx="4940585"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940585" cy="4706872"/>
                <a:chOff x="2031999" y="1158815"/>
                <a:chExt cx="4940585" cy="4706872"/>
              </a:xfrm>
            </p:grpSpPr>
            <p:grpSp>
              <p:nvGrpSpPr>
                <p:cNvPr id="5" name="Group 7"/>
                <p:cNvGrpSpPr/>
                <p:nvPr/>
              </p:nvGrpSpPr>
              <p:grpSpPr>
                <a:xfrm>
                  <a:off x="2031999" y="1158815"/>
                  <a:ext cx="4940585" cy="4706872"/>
                  <a:chOff x="1944791" y="1158815"/>
                  <a:chExt cx="4940585"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grpSp>
      <p:cxnSp>
        <p:nvCxnSpPr>
          <p:cNvPr id="10" name="Straight Connector 9"/>
          <p:cNvCxnSpPr/>
          <p:nvPr/>
        </p:nvCxnSpPr>
        <p:spPr>
          <a:xfrm>
            <a:off x="2547532" y="2590800"/>
            <a:ext cx="2788920"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54666" y="2286000"/>
            <a:ext cx="1219200" cy="445635"/>
          </a:xfrm>
          <a:prstGeom prst="rect">
            <a:avLst/>
          </a:prstGeom>
          <a:noFill/>
        </p:spPr>
        <p:txBody>
          <a:bodyPr wrap="square" rtlCol="0">
            <a:spAutoFit/>
          </a:bodyPr>
          <a:lstStyle/>
          <a:p>
            <a:pPr>
              <a:lnSpc>
                <a:spcPct val="80000"/>
              </a:lnSpc>
            </a:pPr>
            <a:r>
              <a:rPr lang="en-US" sz="2800" dirty="0" err="1">
                <a:solidFill>
                  <a:srgbClr val="00863D"/>
                </a:solidFill>
              </a:rPr>
              <a:t>P</a:t>
            </a:r>
            <a:r>
              <a:rPr lang="en-US" sz="2800" baseline="-25000" dirty="0" err="1">
                <a:solidFill>
                  <a:srgbClr val="00863D"/>
                </a:solidFill>
              </a:rPr>
              <a:t>too</a:t>
            </a:r>
            <a:r>
              <a:rPr lang="en-US" sz="2800" baseline="-25000" dirty="0">
                <a:solidFill>
                  <a:srgbClr val="00863D"/>
                </a:solidFill>
              </a:rPr>
              <a:t> high</a:t>
            </a:r>
          </a:p>
        </p:txBody>
      </p:sp>
      <p:cxnSp>
        <p:nvCxnSpPr>
          <p:cNvPr id="15" name="Straight Connector 14"/>
          <p:cNvCxnSpPr/>
          <p:nvPr/>
        </p:nvCxnSpPr>
        <p:spPr>
          <a:xfrm>
            <a:off x="3810000" y="2607734"/>
            <a:ext cx="0" cy="274320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0" y="2599267"/>
            <a:ext cx="0" cy="274320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81400" y="5367868"/>
            <a:ext cx="681568" cy="445635"/>
          </a:xfrm>
          <a:prstGeom prst="rect">
            <a:avLst/>
          </a:prstGeom>
          <a:noFill/>
        </p:spPr>
        <p:txBody>
          <a:bodyPr wrap="square" rtlCol="0">
            <a:spAutoFit/>
          </a:bodyPr>
          <a:lstStyle/>
          <a:p>
            <a:pPr>
              <a:lnSpc>
                <a:spcPct val="80000"/>
              </a:lnSpc>
            </a:pPr>
            <a:r>
              <a:rPr lang="en-US" sz="2800" dirty="0" err="1">
                <a:solidFill>
                  <a:srgbClr val="00863D"/>
                </a:solidFill>
              </a:rPr>
              <a:t>Q</a:t>
            </a:r>
            <a:r>
              <a:rPr lang="en-US" sz="2800" baseline="-25000" dirty="0" err="1">
                <a:solidFill>
                  <a:srgbClr val="00863D"/>
                </a:solidFill>
              </a:rPr>
              <a:t>D</a:t>
            </a:r>
            <a:endParaRPr lang="en-US" sz="2800" dirty="0">
              <a:solidFill>
                <a:srgbClr val="00863D"/>
              </a:solidFill>
            </a:endParaRPr>
          </a:p>
        </p:txBody>
      </p:sp>
      <p:sp>
        <p:nvSpPr>
          <p:cNvPr id="30" name="TextBox 29"/>
          <p:cNvSpPr txBox="1"/>
          <p:nvPr/>
        </p:nvSpPr>
        <p:spPr>
          <a:xfrm>
            <a:off x="5122334" y="5376332"/>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25000" dirty="0">
                <a:solidFill>
                  <a:srgbClr val="00863D"/>
                </a:solidFill>
              </a:rPr>
              <a:t>S</a:t>
            </a:r>
            <a:endParaRPr lang="en-US" sz="2800" dirty="0">
              <a:solidFill>
                <a:srgbClr val="00863D"/>
              </a:solidFill>
            </a:endParaRPr>
          </a:p>
        </p:txBody>
      </p:sp>
    </p:spTree>
    <p:extLst>
      <p:ext uri="{BB962C8B-B14F-4D97-AF65-F5344CB8AC3E}">
        <p14:creationId xmlns:p14="http://schemas.microsoft.com/office/powerpoint/2010/main" val="2926281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What happens if the price is </a:t>
            </a:r>
            <a:r>
              <a:rPr lang="en-US" sz="3200" dirty="0">
                <a:solidFill>
                  <a:srgbClr val="CC0000"/>
                </a:solidFill>
              </a:rPr>
              <a:t>above</a:t>
            </a:r>
            <a:r>
              <a:rPr lang="en-US" sz="3200" dirty="0">
                <a:solidFill>
                  <a:srgbClr val="003399"/>
                </a:solidFill>
              </a:rPr>
              <a:t> P</a:t>
            </a:r>
            <a:r>
              <a:rPr lang="en-US" sz="3200" baseline="-25000" dirty="0">
                <a:solidFill>
                  <a:srgbClr val="003399"/>
                </a:solidFill>
              </a:rPr>
              <a:t>1</a:t>
            </a:r>
            <a:r>
              <a:rPr lang="en-US" sz="3200" dirty="0">
                <a:solidFill>
                  <a:srgbClr val="003399"/>
                </a:solidFill>
              </a:rPr>
              <a:t>? </a:t>
            </a:r>
            <a:endParaRPr lang="en-US" sz="3200" dirty="0">
              <a:solidFill>
                <a:srgbClr val="CC0000"/>
              </a:solidFill>
            </a:endParaRPr>
          </a:p>
        </p:txBody>
      </p:sp>
      <p:grpSp>
        <p:nvGrpSpPr>
          <p:cNvPr id="26" name="Group 25"/>
          <p:cNvGrpSpPr/>
          <p:nvPr/>
        </p:nvGrpSpPr>
        <p:grpSpPr>
          <a:xfrm>
            <a:off x="2146157" y="1097280"/>
            <a:ext cx="4940585" cy="4706872"/>
            <a:chOff x="2146157" y="1158815"/>
            <a:chExt cx="4940585"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146157" y="1158815"/>
              <a:ext cx="4940585" cy="4706872"/>
              <a:chOff x="2010833" y="1158815"/>
              <a:chExt cx="4940585"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940585" cy="4706872"/>
                <a:chOff x="2031999" y="1158815"/>
                <a:chExt cx="4940585" cy="4706872"/>
              </a:xfrm>
            </p:grpSpPr>
            <p:grpSp>
              <p:nvGrpSpPr>
                <p:cNvPr id="5" name="Group 7"/>
                <p:cNvGrpSpPr/>
                <p:nvPr/>
              </p:nvGrpSpPr>
              <p:grpSpPr>
                <a:xfrm>
                  <a:off x="2031999" y="1158815"/>
                  <a:ext cx="4940585" cy="4706872"/>
                  <a:chOff x="1944791" y="1158815"/>
                  <a:chExt cx="4940585"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grpSp>
      <p:cxnSp>
        <p:nvCxnSpPr>
          <p:cNvPr id="10" name="Straight Connector 9"/>
          <p:cNvCxnSpPr/>
          <p:nvPr/>
        </p:nvCxnSpPr>
        <p:spPr>
          <a:xfrm>
            <a:off x="2547532" y="2590800"/>
            <a:ext cx="2788920"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54666" y="2286000"/>
            <a:ext cx="1219200" cy="445635"/>
          </a:xfrm>
          <a:prstGeom prst="rect">
            <a:avLst/>
          </a:prstGeom>
          <a:noFill/>
        </p:spPr>
        <p:txBody>
          <a:bodyPr wrap="square" rtlCol="0">
            <a:spAutoFit/>
          </a:bodyPr>
          <a:lstStyle/>
          <a:p>
            <a:pPr>
              <a:lnSpc>
                <a:spcPct val="80000"/>
              </a:lnSpc>
            </a:pPr>
            <a:r>
              <a:rPr lang="en-US" sz="2800" dirty="0" err="1">
                <a:solidFill>
                  <a:srgbClr val="00863D"/>
                </a:solidFill>
              </a:rPr>
              <a:t>P</a:t>
            </a:r>
            <a:r>
              <a:rPr lang="en-US" sz="2800" baseline="-25000" dirty="0" err="1">
                <a:solidFill>
                  <a:srgbClr val="00863D"/>
                </a:solidFill>
              </a:rPr>
              <a:t>too</a:t>
            </a:r>
            <a:r>
              <a:rPr lang="en-US" sz="2800" baseline="-25000" dirty="0">
                <a:solidFill>
                  <a:srgbClr val="00863D"/>
                </a:solidFill>
              </a:rPr>
              <a:t> high</a:t>
            </a:r>
          </a:p>
        </p:txBody>
      </p:sp>
      <p:cxnSp>
        <p:nvCxnSpPr>
          <p:cNvPr id="15" name="Straight Connector 14"/>
          <p:cNvCxnSpPr/>
          <p:nvPr/>
        </p:nvCxnSpPr>
        <p:spPr>
          <a:xfrm>
            <a:off x="3810000" y="2607734"/>
            <a:ext cx="0" cy="274320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0" y="2599267"/>
            <a:ext cx="0" cy="274320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81400" y="5367868"/>
            <a:ext cx="681568" cy="445635"/>
          </a:xfrm>
          <a:prstGeom prst="rect">
            <a:avLst/>
          </a:prstGeom>
          <a:noFill/>
        </p:spPr>
        <p:txBody>
          <a:bodyPr wrap="square" rtlCol="0">
            <a:spAutoFit/>
          </a:bodyPr>
          <a:lstStyle/>
          <a:p>
            <a:pPr>
              <a:lnSpc>
                <a:spcPct val="80000"/>
              </a:lnSpc>
            </a:pPr>
            <a:r>
              <a:rPr lang="en-US" sz="2800" dirty="0" err="1">
                <a:solidFill>
                  <a:srgbClr val="00863D"/>
                </a:solidFill>
              </a:rPr>
              <a:t>Q</a:t>
            </a:r>
            <a:r>
              <a:rPr lang="en-US" sz="2800" baseline="-25000" dirty="0" err="1">
                <a:solidFill>
                  <a:srgbClr val="00863D"/>
                </a:solidFill>
              </a:rPr>
              <a:t>D</a:t>
            </a:r>
            <a:endParaRPr lang="en-US" sz="2800" dirty="0">
              <a:solidFill>
                <a:srgbClr val="00863D"/>
              </a:solidFill>
            </a:endParaRPr>
          </a:p>
        </p:txBody>
      </p:sp>
      <p:sp>
        <p:nvSpPr>
          <p:cNvPr id="30" name="TextBox 29"/>
          <p:cNvSpPr txBox="1"/>
          <p:nvPr/>
        </p:nvSpPr>
        <p:spPr>
          <a:xfrm>
            <a:off x="5122334" y="5376332"/>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25000" dirty="0">
                <a:solidFill>
                  <a:srgbClr val="00863D"/>
                </a:solidFill>
              </a:rPr>
              <a:t>S</a:t>
            </a:r>
            <a:endParaRPr lang="en-US" sz="2800" dirty="0">
              <a:solidFill>
                <a:srgbClr val="00863D"/>
              </a:solidFill>
            </a:endParaRPr>
          </a:p>
        </p:txBody>
      </p:sp>
      <p:sp>
        <p:nvSpPr>
          <p:cNvPr id="18" name="Left Brace 17"/>
          <p:cNvSpPr/>
          <p:nvPr/>
        </p:nvSpPr>
        <p:spPr>
          <a:xfrm rot="-5400000">
            <a:off x="4499188" y="5131009"/>
            <a:ext cx="182880" cy="1554480"/>
          </a:xfrm>
          <a:prstGeom prst="leftBrace">
            <a:avLst/>
          </a:prstGeom>
          <a:ln w="19050">
            <a:solidFill>
              <a:srgbClr val="0086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2855384" y="5892801"/>
            <a:ext cx="3625706" cy="523220"/>
          </a:xfrm>
          <a:prstGeom prst="rect">
            <a:avLst/>
          </a:prstGeom>
          <a:noFill/>
        </p:spPr>
        <p:txBody>
          <a:bodyPr wrap="square" rtlCol="0">
            <a:spAutoFit/>
          </a:bodyPr>
          <a:lstStyle/>
          <a:p>
            <a:r>
              <a:rPr lang="en-US" sz="2800" dirty="0">
                <a:solidFill>
                  <a:srgbClr val="00863D"/>
                </a:solidFill>
              </a:rPr>
              <a:t>Excess Supply (Surplus)</a:t>
            </a:r>
          </a:p>
        </p:txBody>
      </p:sp>
    </p:spTree>
    <p:extLst>
      <p:ext uri="{BB962C8B-B14F-4D97-AF65-F5344CB8AC3E}">
        <p14:creationId xmlns:p14="http://schemas.microsoft.com/office/powerpoint/2010/main" val="2700639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What happens if the price is </a:t>
            </a:r>
            <a:r>
              <a:rPr lang="en-US" sz="3200" dirty="0">
                <a:solidFill>
                  <a:srgbClr val="CC0000"/>
                </a:solidFill>
              </a:rPr>
              <a:t>above</a:t>
            </a:r>
            <a:r>
              <a:rPr lang="en-US" sz="3200" dirty="0">
                <a:solidFill>
                  <a:srgbClr val="003399"/>
                </a:solidFill>
              </a:rPr>
              <a:t> P</a:t>
            </a:r>
            <a:r>
              <a:rPr lang="en-US" sz="3200" baseline="-25000" dirty="0">
                <a:solidFill>
                  <a:srgbClr val="003399"/>
                </a:solidFill>
              </a:rPr>
              <a:t>1</a:t>
            </a:r>
            <a:r>
              <a:rPr lang="en-US" sz="3200" dirty="0">
                <a:solidFill>
                  <a:srgbClr val="003399"/>
                </a:solidFill>
              </a:rPr>
              <a:t>? </a:t>
            </a:r>
            <a:endParaRPr lang="en-US" sz="3200" dirty="0">
              <a:solidFill>
                <a:srgbClr val="CC0000"/>
              </a:solidFill>
            </a:endParaRPr>
          </a:p>
        </p:txBody>
      </p:sp>
      <p:grpSp>
        <p:nvGrpSpPr>
          <p:cNvPr id="26" name="Group 25"/>
          <p:cNvGrpSpPr/>
          <p:nvPr/>
        </p:nvGrpSpPr>
        <p:grpSpPr>
          <a:xfrm>
            <a:off x="2040324" y="1097280"/>
            <a:ext cx="5046418" cy="4706872"/>
            <a:chOff x="2040324" y="1158815"/>
            <a:chExt cx="5046418"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40324" y="1158815"/>
              <a:ext cx="5046418" cy="4706872"/>
              <a:chOff x="1905000" y="1158815"/>
              <a:chExt cx="5046418"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940585" cy="4706872"/>
                <a:chOff x="2031999" y="1158815"/>
                <a:chExt cx="4940585" cy="4706872"/>
              </a:xfrm>
            </p:grpSpPr>
            <p:grpSp>
              <p:nvGrpSpPr>
                <p:cNvPr id="5" name="Group 7"/>
                <p:cNvGrpSpPr/>
                <p:nvPr/>
              </p:nvGrpSpPr>
              <p:grpSpPr>
                <a:xfrm>
                  <a:off x="2031999" y="1158815"/>
                  <a:ext cx="4940585" cy="4706872"/>
                  <a:chOff x="1944791" y="1158815"/>
                  <a:chExt cx="4940585"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96210" y="3420533"/>
                <a:ext cx="2039112"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53468" y="3445033"/>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05000" y="321196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241802" y="5427131"/>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10" name="Straight Connector 9"/>
          <p:cNvCxnSpPr/>
          <p:nvPr/>
        </p:nvCxnSpPr>
        <p:spPr>
          <a:xfrm>
            <a:off x="2547532" y="2590800"/>
            <a:ext cx="2788920"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54666" y="2286000"/>
            <a:ext cx="1219200" cy="445635"/>
          </a:xfrm>
          <a:prstGeom prst="rect">
            <a:avLst/>
          </a:prstGeom>
          <a:noFill/>
        </p:spPr>
        <p:txBody>
          <a:bodyPr wrap="square" rtlCol="0">
            <a:spAutoFit/>
          </a:bodyPr>
          <a:lstStyle/>
          <a:p>
            <a:pPr>
              <a:lnSpc>
                <a:spcPct val="80000"/>
              </a:lnSpc>
            </a:pPr>
            <a:r>
              <a:rPr lang="en-US" sz="2800" dirty="0" err="1">
                <a:solidFill>
                  <a:srgbClr val="00863D"/>
                </a:solidFill>
              </a:rPr>
              <a:t>P</a:t>
            </a:r>
            <a:r>
              <a:rPr lang="en-US" sz="2800" baseline="-25000" dirty="0" err="1">
                <a:solidFill>
                  <a:srgbClr val="00863D"/>
                </a:solidFill>
              </a:rPr>
              <a:t>too</a:t>
            </a:r>
            <a:r>
              <a:rPr lang="en-US" sz="2800" baseline="-25000" dirty="0">
                <a:solidFill>
                  <a:srgbClr val="00863D"/>
                </a:solidFill>
              </a:rPr>
              <a:t> high</a:t>
            </a:r>
          </a:p>
        </p:txBody>
      </p:sp>
      <p:cxnSp>
        <p:nvCxnSpPr>
          <p:cNvPr id="15" name="Straight Connector 14"/>
          <p:cNvCxnSpPr/>
          <p:nvPr/>
        </p:nvCxnSpPr>
        <p:spPr>
          <a:xfrm>
            <a:off x="3810000" y="2607734"/>
            <a:ext cx="0" cy="274320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0" y="2599267"/>
            <a:ext cx="0" cy="274320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81400" y="5367868"/>
            <a:ext cx="681568" cy="445635"/>
          </a:xfrm>
          <a:prstGeom prst="rect">
            <a:avLst/>
          </a:prstGeom>
          <a:noFill/>
        </p:spPr>
        <p:txBody>
          <a:bodyPr wrap="square" rtlCol="0">
            <a:spAutoFit/>
          </a:bodyPr>
          <a:lstStyle/>
          <a:p>
            <a:pPr>
              <a:lnSpc>
                <a:spcPct val="80000"/>
              </a:lnSpc>
            </a:pPr>
            <a:r>
              <a:rPr lang="en-US" sz="2800" dirty="0" err="1">
                <a:solidFill>
                  <a:srgbClr val="00863D"/>
                </a:solidFill>
              </a:rPr>
              <a:t>Q</a:t>
            </a:r>
            <a:r>
              <a:rPr lang="en-US" sz="2800" baseline="-25000" dirty="0" err="1">
                <a:solidFill>
                  <a:srgbClr val="00863D"/>
                </a:solidFill>
              </a:rPr>
              <a:t>D</a:t>
            </a:r>
            <a:endParaRPr lang="en-US" sz="2800" dirty="0">
              <a:solidFill>
                <a:srgbClr val="00863D"/>
              </a:solidFill>
            </a:endParaRPr>
          </a:p>
        </p:txBody>
      </p:sp>
      <p:sp>
        <p:nvSpPr>
          <p:cNvPr id="30" name="TextBox 29"/>
          <p:cNvSpPr txBox="1"/>
          <p:nvPr/>
        </p:nvSpPr>
        <p:spPr>
          <a:xfrm>
            <a:off x="5122334" y="5376332"/>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25000" dirty="0">
                <a:solidFill>
                  <a:srgbClr val="00863D"/>
                </a:solidFill>
              </a:rPr>
              <a:t>S</a:t>
            </a:r>
            <a:endParaRPr lang="en-US" sz="2800" dirty="0">
              <a:solidFill>
                <a:srgbClr val="00863D"/>
              </a:solidFill>
            </a:endParaRPr>
          </a:p>
        </p:txBody>
      </p:sp>
      <p:sp>
        <p:nvSpPr>
          <p:cNvPr id="18" name="Left Brace 17"/>
          <p:cNvSpPr/>
          <p:nvPr/>
        </p:nvSpPr>
        <p:spPr>
          <a:xfrm rot="-5400000">
            <a:off x="4499188" y="5131009"/>
            <a:ext cx="182880" cy="1554480"/>
          </a:xfrm>
          <a:prstGeom prst="leftBrace">
            <a:avLst/>
          </a:prstGeom>
          <a:ln w="19050">
            <a:solidFill>
              <a:srgbClr val="00863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2855384" y="5892801"/>
            <a:ext cx="3625706" cy="523220"/>
          </a:xfrm>
          <a:prstGeom prst="rect">
            <a:avLst/>
          </a:prstGeom>
          <a:noFill/>
        </p:spPr>
        <p:txBody>
          <a:bodyPr wrap="square" rtlCol="0">
            <a:spAutoFit/>
          </a:bodyPr>
          <a:lstStyle/>
          <a:p>
            <a:r>
              <a:rPr lang="en-US" sz="2800" dirty="0">
                <a:solidFill>
                  <a:srgbClr val="00863D"/>
                </a:solidFill>
              </a:rPr>
              <a:t>Excess Supply (Surplus)</a:t>
            </a:r>
          </a:p>
        </p:txBody>
      </p:sp>
      <p:grpSp>
        <p:nvGrpSpPr>
          <p:cNvPr id="31" name="Group 30"/>
          <p:cNvGrpSpPr/>
          <p:nvPr/>
        </p:nvGrpSpPr>
        <p:grpSpPr>
          <a:xfrm rot="7200000">
            <a:off x="3922727" y="2719970"/>
            <a:ext cx="188808" cy="115147"/>
            <a:chOff x="5907192" y="3243851"/>
            <a:chExt cx="188808" cy="115147"/>
          </a:xfrm>
        </p:grpSpPr>
        <p:cxnSp>
          <p:nvCxnSpPr>
            <p:cNvPr id="32" name="Straight Connector 31"/>
            <p:cNvCxnSpPr/>
            <p:nvPr/>
          </p:nvCxnSpPr>
          <p:spPr>
            <a:xfrm>
              <a:off x="6019800" y="3243851"/>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926666" y="3225798"/>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rot="7200000">
            <a:off x="4075127" y="2872370"/>
            <a:ext cx="188808" cy="115147"/>
            <a:chOff x="5907192" y="3243851"/>
            <a:chExt cx="188808" cy="115147"/>
          </a:xfrm>
        </p:grpSpPr>
        <p:cxnSp>
          <p:nvCxnSpPr>
            <p:cNvPr id="35" name="Straight Connector 34"/>
            <p:cNvCxnSpPr/>
            <p:nvPr/>
          </p:nvCxnSpPr>
          <p:spPr>
            <a:xfrm>
              <a:off x="6019800" y="3243851"/>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926666" y="3225798"/>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7200000">
            <a:off x="4227527" y="3024770"/>
            <a:ext cx="188808" cy="115147"/>
            <a:chOff x="5907192" y="3243851"/>
            <a:chExt cx="188808" cy="115147"/>
          </a:xfrm>
        </p:grpSpPr>
        <p:cxnSp>
          <p:nvCxnSpPr>
            <p:cNvPr id="38" name="Straight Connector 37"/>
            <p:cNvCxnSpPr/>
            <p:nvPr/>
          </p:nvCxnSpPr>
          <p:spPr>
            <a:xfrm>
              <a:off x="6019800" y="3243851"/>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5926666" y="3225798"/>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rot="-9000000">
            <a:off x="5044385" y="2748821"/>
            <a:ext cx="188808" cy="115147"/>
            <a:chOff x="5907192" y="3243851"/>
            <a:chExt cx="188808" cy="115147"/>
          </a:xfrm>
        </p:grpSpPr>
        <p:cxnSp>
          <p:nvCxnSpPr>
            <p:cNvPr id="41" name="Straight Connector 40"/>
            <p:cNvCxnSpPr/>
            <p:nvPr/>
          </p:nvCxnSpPr>
          <p:spPr>
            <a:xfrm>
              <a:off x="6019800" y="3243851"/>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926666" y="3225798"/>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rot="-9000000">
            <a:off x="4892940" y="2901221"/>
            <a:ext cx="188808" cy="115147"/>
            <a:chOff x="5907192" y="3243851"/>
            <a:chExt cx="188808" cy="115147"/>
          </a:xfrm>
        </p:grpSpPr>
        <p:cxnSp>
          <p:nvCxnSpPr>
            <p:cNvPr id="44" name="Straight Connector 43"/>
            <p:cNvCxnSpPr/>
            <p:nvPr/>
          </p:nvCxnSpPr>
          <p:spPr>
            <a:xfrm>
              <a:off x="6019800" y="3243851"/>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926666" y="3225798"/>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rot="-9000000">
            <a:off x="4740540" y="3054231"/>
            <a:ext cx="188808" cy="115147"/>
            <a:chOff x="5907192" y="3243851"/>
            <a:chExt cx="188808" cy="115147"/>
          </a:xfrm>
        </p:grpSpPr>
        <p:cxnSp>
          <p:nvCxnSpPr>
            <p:cNvPr id="47" name="Straight Connector 46"/>
            <p:cNvCxnSpPr/>
            <p:nvPr/>
          </p:nvCxnSpPr>
          <p:spPr>
            <a:xfrm>
              <a:off x="6019800" y="3243851"/>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926666" y="3225798"/>
              <a:ext cx="76200" cy="115147"/>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4440769" y="3172733"/>
            <a:ext cx="495300" cy="369332"/>
          </a:xfrm>
          <a:prstGeom prst="rect">
            <a:avLst/>
          </a:prstGeom>
          <a:noFill/>
        </p:spPr>
        <p:txBody>
          <a:bodyPr wrap="square" rtlCol="0">
            <a:spAutoFit/>
          </a:bodyPr>
          <a:lstStyle/>
          <a:p>
            <a:r>
              <a:rPr lang="en-US" dirty="0">
                <a:solidFill>
                  <a:srgbClr val="CC0000"/>
                </a:solidFill>
              </a:rPr>
              <a:t>•</a:t>
            </a:r>
          </a:p>
        </p:txBody>
      </p:sp>
    </p:spTree>
    <p:extLst>
      <p:ext uri="{BB962C8B-B14F-4D97-AF65-F5344CB8AC3E}">
        <p14:creationId xmlns:p14="http://schemas.microsoft.com/office/powerpoint/2010/main" val="3510589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Equilibrium in the Market for Oil</a:t>
            </a:r>
          </a:p>
        </p:txBody>
      </p:sp>
      <p:sp>
        <p:nvSpPr>
          <p:cNvPr id="14" name="TextBox 13"/>
          <p:cNvSpPr txBox="1"/>
          <p:nvPr/>
        </p:nvSpPr>
        <p:spPr>
          <a:xfrm>
            <a:off x="6231466" y="4783669"/>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cxnSp>
        <p:nvCxnSpPr>
          <p:cNvPr id="3" name="Straight Connector 2"/>
          <p:cNvCxnSpPr/>
          <p:nvPr/>
        </p:nvCxnSpPr>
        <p:spPr>
          <a:xfrm rot="16200000">
            <a:off x="2801021" y="1692369"/>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146157" y="1097280"/>
            <a:ext cx="4872997" cy="4706872"/>
            <a:chOff x="2031999" y="1158815"/>
            <a:chExt cx="4872997" cy="4706872"/>
          </a:xfrm>
        </p:grpSpPr>
        <p:grpSp>
          <p:nvGrpSpPr>
            <p:cNvPr id="5" name="Group 7"/>
            <p:cNvGrpSpPr/>
            <p:nvPr/>
          </p:nvGrpSpPr>
          <p:grpSpPr>
            <a:xfrm>
              <a:off x="2031999" y="1158815"/>
              <a:ext cx="4872997" cy="4706872"/>
              <a:chOff x="1944791" y="1158815"/>
              <a:chExt cx="4872997"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96300"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51834"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819400" y="1600200"/>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35624" y="3358998"/>
            <a:ext cx="2039112"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88792" y="3383498"/>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44698" y="3150430"/>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368659" y="5365596"/>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sp>
        <p:nvSpPr>
          <p:cNvPr id="23" name="TextBox 22"/>
          <p:cNvSpPr txBox="1"/>
          <p:nvPr/>
        </p:nvSpPr>
        <p:spPr>
          <a:xfrm>
            <a:off x="4741189" y="3079599"/>
            <a:ext cx="2057400" cy="523220"/>
          </a:xfrm>
          <a:prstGeom prst="rect">
            <a:avLst/>
          </a:prstGeom>
          <a:noFill/>
        </p:spPr>
        <p:txBody>
          <a:bodyPr wrap="square" rtlCol="0">
            <a:spAutoFit/>
          </a:bodyPr>
          <a:lstStyle/>
          <a:p>
            <a:r>
              <a:rPr lang="en-US" sz="2800" dirty="0">
                <a:solidFill>
                  <a:srgbClr val="CC0000"/>
                </a:solidFill>
              </a:rPr>
              <a:t>Equilibrium</a:t>
            </a:r>
          </a:p>
        </p:txBody>
      </p:sp>
      <p:sp>
        <p:nvSpPr>
          <p:cNvPr id="24" name="TextBox 23"/>
          <p:cNvSpPr txBox="1"/>
          <p:nvPr/>
        </p:nvSpPr>
        <p:spPr>
          <a:xfrm>
            <a:off x="4440769" y="3172733"/>
            <a:ext cx="495300" cy="369332"/>
          </a:xfrm>
          <a:prstGeom prst="rect">
            <a:avLst/>
          </a:prstGeom>
          <a:noFill/>
        </p:spPr>
        <p:txBody>
          <a:bodyPr wrap="square" rtlCol="0">
            <a:spAutoFit/>
          </a:bodyPr>
          <a:lstStyle/>
          <a:p>
            <a:r>
              <a:rPr lang="en-US" dirty="0">
                <a:solidFill>
                  <a:srgbClr val="CC0000"/>
                </a:solidFill>
              </a:rPr>
              <a:t>•</a:t>
            </a:r>
          </a:p>
        </p:txBody>
      </p:sp>
    </p:spTree>
    <p:extLst>
      <p:ext uri="{BB962C8B-B14F-4D97-AF65-F5344CB8AC3E}">
        <p14:creationId xmlns:p14="http://schemas.microsoft.com/office/powerpoint/2010/main" val="3495257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94360" y="411480"/>
            <a:ext cx="795528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How Do Markets Deal with Scarcity and the Gains from Specialization?</a:t>
            </a:r>
          </a:p>
          <a:p>
            <a:pPr marL="365760" indent="-365760">
              <a:spcBef>
                <a:spcPts val="2400"/>
              </a:spcBef>
              <a:buClr>
                <a:srgbClr val="003399"/>
              </a:buClr>
            </a:pPr>
            <a:r>
              <a:rPr lang="en-US" sz="2400" dirty="0"/>
              <a:t>The existence of markets allows people to specialize along the lines of comparative advantage because they can trade for other goods that they want.</a:t>
            </a:r>
          </a:p>
          <a:p>
            <a:pPr marL="365760" indent="-365760">
              <a:spcBef>
                <a:spcPts val="1800"/>
              </a:spcBef>
              <a:buClr>
                <a:srgbClr val="003399"/>
              </a:buClr>
            </a:pPr>
            <a:r>
              <a:rPr lang="en-US" sz="2400" dirty="0"/>
              <a:t>Markets deal with scarcity by balancing the optimizing behavior of consumers and producers.  Prices adjust to equilibrate the two sides of the market.</a:t>
            </a:r>
          </a:p>
          <a:p>
            <a:pPr marL="365760" indent="-365760">
              <a:spcBef>
                <a:spcPts val="1800"/>
              </a:spcBef>
              <a:buClr>
                <a:srgbClr val="003399"/>
              </a:buClr>
            </a:pPr>
            <a:r>
              <a:rPr lang="en-US" sz="2400" dirty="0"/>
              <a:t>The consumers who actually get the good are those who are willing and able to pay the equilibrium price.</a:t>
            </a:r>
          </a:p>
          <a:p>
            <a:pPr marL="365760" indent="-365760">
              <a:spcBef>
                <a:spcPts val="1800"/>
              </a:spcBef>
              <a:buClr>
                <a:srgbClr val="003399"/>
              </a:buClr>
            </a:pPr>
            <a:r>
              <a:rPr lang="en-US" sz="2400" dirty="0"/>
              <a:t>The firms that actually produce the good are those that find it profit-maximizing to produce at the equilibrium price.</a:t>
            </a:r>
          </a:p>
        </p:txBody>
      </p:sp>
    </p:spTree>
    <p:extLst>
      <p:ext uri="{BB962C8B-B14F-4D97-AF65-F5344CB8AC3E}">
        <p14:creationId xmlns:p14="http://schemas.microsoft.com/office/powerpoint/2010/main" val="20327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algn="ctr">
              <a:buNone/>
            </a:pPr>
            <a:r>
              <a:rPr lang="en-US" cap="small" dirty="0">
                <a:solidFill>
                  <a:srgbClr val="CC0000"/>
                </a:solidFill>
              </a:rPr>
              <a:t>III.  Shifts in the Curves</a:t>
            </a:r>
            <a:endParaRPr lang="en-US" sz="3200" i="1" cap="small" dirty="0">
              <a:solidFill>
                <a:srgbClr val="CC0000"/>
              </a:solidFill>
            </a:endParaRPr>
          </a:p>
        </p:txBody>
      </p:sp>
      <p:sp>
        <p:nvSpPr>
          <p:cNvPr id="3" name="TextBox 2">
            <a:extLst>
              <a:ext uri="{FF2B5EF4-FFF2-40B4-BE49-F238E27FC236}">
                <a16:creationId xmlns:a16="http://schemas.microsoft.com/office/drawing/2014/main" id="{6B45BE1B-91E9-F887-F6FA-85D6585527D5}"/>
              </a:ext>
            </a:extLst>
          </p:cNvPr>
          <p:cNvSpPr txBox="1"/>
          <p:nvPr/>
        </p:nvSpPr>
        <p:spPr>
          <a:xfrm>
            <a:off x="1066800" y="2057400"/>
            <a:ext cx="7086600" cy="2123658"/>
          </a:xfrm>
          <a:prstGeom prst="rect">
            <a:avLst/>
          </a:prstGeom>
          <a:noFill/>
        </p:spPr>
        <p:txBody>
          <a:bodyPr wrap="square">
            <a:spAutoFit/>
          </a:bodyPr>
          <a:lstStyle/>
          <a:p>
            <a:pPr marL="365760" indent="-365760">
              <a:spcBef>
                <a:spcPts val="2400"/>
              </a:spcBef>
              <a:buClr>
                <a:srgbClr val="003399"/>
              </a:buClr>
              <a:buFont typeface="Arial" panose="020B0604020202020204" pitchFamily="34" charset="0"/>
              <a:buChar char="•"/>
            </a:pPr>
            <a:r>
              <a:rPr lang="en-US" sz="2800" dirty="0"/>
              <a:t>We have looked at the equilibrium where given demand and supply curves intersect</a:t>
            </a:r>
          </a:p>
          <a:p>
            <a:pPr marL="365760" indent="-365760">
              <a:spcBef>
                <a:spcPts val="2400"/>
              </a:spcBef>
              <a:buClr>
                <a:srgbClr val="003399"/>
              </a:buClr>
              <a:buFont typeface="Arial" panose="020B0604020202020204" pitchFamily="34" charset="0"/>
              <a:buChar char="•"/>
            </a:pPr>
            <a:r>
              <a:rPr lang="en-US" sz="2800" dirty="0"/>
              <a:t>We now analyze how the equilibrium changes when supply or demand curves shift</a:t>
            </a:r>
          </a:p>
        </p:txBody>
      </p:sp>
    </p:spTree>
    <p:extLst>
      <p:ext uri="{BB962C8B-B14F-4D97-AF65-F5344CB8AC3E}">
        <p14:creationId xmlns:p14="http://schemas.microsoft.com/office/powerpoint/2010/main" val="4166151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Ceteris Paribus</a:t>
            </a:r>
          </a:p>
          <a:p>
            <a:pPr marL="365760" indent="-365760">
              <a:spcBef>
                <a:spcPts val="2400"/>
              </a:spcBef>
              <a:buClr>
                <a:srgbClr val="003399"/>
              </a:buClr>
            </a:pPr>
            <a:r>
              <a:rPr lang="en-US" sz="2800" dirty="0"/>
              <a:t>“other things being equal”</a:t>
            </a:r>
          </a:p>
          <a:p>
            <a:pPr marL="365760" indent="-365760">
              <a:spcBef>
                <a:spcPts val="2400"/>
              </a:spcBef>
              <a:buClr>
                <a:srgbClr val="003399"/>
              </a:buClr>
            </a:pPr>
            <a:r>
              <a:rPr lang="en-US" sz="2800" dirty="0"/>
              <a:t>We have been looking at the relationship between the quantity demanded and price and between the quantity supplied and price, assuming that the only thing that varies is the price.</a:t>
            </a:r>
          </a:p>
          <a:p>
            <a:pPr marL="0" indent="0">
              <a:spcBef>
                <a:spcPts val="2400"/>
              </a:spcBef>
              <a:buClr>
                <a:srgbClr val="003399"/>
              </a:buClr>
              <a:buNone/>
            </a:pPr>
            <a:endParaRPr lang="en-US" sz="2800" dirty="0"/>
          </a:p>
        </p:txBody>
      </p:sp>
    </p:spTree>
    <p:extLst>
      <p:ext uri="{BB962C8B-B14F-4D97-AF65-F5344CB8AC3E}">
        <p14:creationId xmlns:p14="http://schemas.microsoft.com/office/powerpoint/2010/main" val="1693742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762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Market</a:t>
            </a:r>
          </a:p>
          <a:p>
            <a:pPr marL="365760" indent="-365760">
              <a:spcBef>
                <a:spcPts val="2400"/>
              </a:spcBef>
              <a:buClr>
                <a:srgbClr val="003399"/>
              </a:buClr>
            </a:pPr>
            <a:r>
              <a:rPr lang="en-US" sz="2600" dirty="0"/>
              <a:t>An arrangement by which economic exchanges between people/firms take place</a:t>
            </a:r>
          </a:p>
          <a:p>
            <a:pPr marL="765810" lvl="1" indent="-365760">
              <a:spcBef>
                <a:spcPts val="2400"/>
              </a:spcBef>
              <a:buClr>
                <a:srgbClr val="003399"/>
              </a:buClr>
            </a:pPr>
            <a:r>
              <a:rPr lang="en-US" sz="2400" dirty="0"/>
              <a:t>Specialization in production requires us to exchange</a:t>
            </a:r>
          </a:p>
          <a:p>
            <a:pPr marL="365760" indent="-365760">
              <a:spcBef>
                <a:spcPts val="2400"/>
              </a:spcBef>
              <a:buClr>
                <a:srgbClr val="003399"/>
              </a:buClr>
            </a:pPr>
            <a:r>
              <a:rPr lang="en-US" sz="2600"/>
              <a:t>Market exchange </a:t>
            </a:r>
            <a:r>
              <a:rPr lang="en-US" sz="2600" dirty="0"/>
              <a:t>voluntarily entered into for mutual benefit (unlike taxation from government)</a:t>
            </a:r>
          </a:p>
          <a:p>
            <a:pPr marL="365760" indent="-365760">
              <a:spcBef>
                <a:spcPts val="2400"/>
              </a:spcBef>
              <a:buClr>
                <a:srgbClr val="003399"/>
              </a:buClr>
            </a:pPr>
            <a:r>
              <a:rPr lang="en-US" sz="2600" dirty="0"/>
              <a:t>Exchange is often impersonal (unlike transfers/exchanges among friends, family)</a:t>
            </a:r>
          </a:p>
          <a:p>
            <a:pPr marL="365760" indent="-365760">
              <a:spcBef>
                <a:spcPts val="2400"/>
              </a:spcBef>
              <a:buClr>
                <a:srgbClr val="003399"/>
              </a:buClr>
            </a:pPr>
            <a:r>
              <a:rPr lang="en-US" sz="2600" dirty="0"/>
              <a:t>Market is a relatively novel form of exchange in human history (last 5000 years)</a:t>
            </a:r>
          </a:p>
          <a:p>
            <a:pPr marL="765810" lvl="1" indent="-365760">
              <a:spcBef>
                <a:spcPts val="2400"/>
              </a:spcBef>
              <a:buClr>
                <a:srgbClr val="003399"/>
              </a:buClr>
            </a:pPr>
            <a:r>
              <a:rPr lang="en-US" sz="2400" dirty="0"/>
              <a:t>anthropology: reciprocated gifts more ancient, less calculating form of exchange-like friends/families today</a:t>
            </a:r>
          </a:p>
          <a:p>
            <a:pPr marL="365760" indent="-365760">
              <a:spcBef>
                <a:spcPts val="2400"/>
              </a:spcBef>
              <a:buClr>
                <a:srgbClr val="003399"/>
              </a:buClr>
            </a:pPr>
            <a:endParaRPr lang="en-US" sz="2800" dirty="0"/>
          </a:p>
          <a:p>
            <a:pPr marL="365760" indent="-365760">
              <a:spcBef>
                <a:spcPts val="2400"/>
              </a:spcBef>
              <a:buClr>
                <a:srgbClr val="003399"/>
              </a:buClr>
            </a:pPr>
            <a:endParaRPr lang="en-US" sz="2800" dirty="0"/>
          </a:p>
          <a:p>
            <a:pPr marL="0" indent="0">
              <a:spcBef>
                <a:spcPts val="2400"/>
              </a:spcBef>
              <a:buClr>
                <a:srgbClr val="003399"/>
              </a:buClr>
              <a:buNone/>
            </a:pPr>
            <a:endParaRPr lang="en-US" sz="2800" dirty="0"/>
          </a:p>
        </p:txBody>
      </p:sp>
    </p:spTree>
    <p:extLst>
      <p:ext uri="{BB962C8B-B14F-4D97-AF65-F5344CB8AC3E}">
        <p14:creationId xmlns:p14="http://schemas.microsoft.com/office/powerpoint/2010/main" val="1334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8359"/>
            <a:ext cx="7863840" cy="1077218"/>
          </a:xfrm>
          <a:prstGeom prst="rect">
            <a:avLst/>
          </a:prstGeom>
          <a:noFill/>
        </p:spPr>
        <p:txBody>
          <a:bodyPr wrap="square" rtlCol="0" anchor="ctr" anchorCtr="0">
            <a:spAutoFit/>
          </a:bodyPr>
          <a:lstStyle/>
          <a:p>
            <a:pPr algn="ctr"/>
            <a:r>
              <a:rPr lang="en-US" sz="3200" dirty="0">
                <a:solidFill>
                  <a:srgbClr val="003399"/>
                </a:solidFill>
              </a:rPr>
              <a:t>Oil market: Supply goes up</a:t>
            </a:r>
          </a:p>
          <a:p>
            <a:pPr algn="ctr"/>
            <a:r>
              <a:rPr lang="en-US" sz="3200" dirty="0">
                <a:solidFill>
                  <a:srgbClr val="00863D"/>
                </a:solidFill>
              </a:rPr>
              <a:t>A new technology (fracking) </a:t>
            </a:r>
          </a:p>
        </p:txBody>
      </p:sp>
      <p:grpSp>
        <p:nvGrpSpPr>
          <p:cNvPr id="26" name="Group 25"/>
          <p:cNvGrpSpPr/>
          <p:nvPr/>
        </p:nvGrpSpPr>
        <p:grpSpPr>
          <a:xfrm>
            <a:off x="2040324" y="1575816"/>
            <a:ext cx="5046418" cy="4706872"/>
            <a:chOff x="2040324" y="1158815"/>
            <a:chExt cx="5046418"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40324" y="1158815"/>
              <a:ext cx="5046418" cy="4706872"/>
              <a:chOff x="1905000" y="1158815"/>
              <a:chExt cx="5046418"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940585" cy="4706872"/>
                <a:chOff x="2031999" y="1158815"/>
                <a:chExt cx="4940585" cy="4706872"/>
              </a:xfrm>
            </p:grpSpPr>
            <p:grpSp>
              <p:nvGrpSpPr>
                <p:cNvPr id="5" name="Group 7"/>
                <p:cNvGrpSpPr/>
                <p:nvPr/>
              </p:nvGrpSpPr>
              <p:grpSpPr>
                <a:xfrm>
                  <a:off x="2031999" y="1158815"/>
                  <a:ext cx="4940585" cy="4706872"/>
                  <a:chOff x="1944791" y="1158815"/>
                  <a:chExt cx="4940585"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25701" y="3420533"/>
                <a:ext cx="201168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61935" y="3445033"/>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05000" y="321196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241802" y="5427131"/>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Tree>
    <p:extLst>
      <p:ext uri="{BB962C8B-B14F-4D97-AF65-F5344CB8AC3E}">
        <p14:creationId xmlns:p14="http://schemas.microsoft.com/office/powerpoint/2010/main" val="274969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8359"/>
            <a:ext cx="7863840" cy="1077218"/>
          </a:xfrm>
          <a:prstGeom prst="rect">
            <a:avLst/>
          </a:prstGeom>
          <a:noFill/>
        </p:spPr>
        <p:txBody>
          <a:bodyPr wrap="square" rtlCol="0" anchor="ctr" anchorCtr="0">
            <a:spAutoFit/>
          </a:bodyPr>
          <a:lstStyle/>
          <a:p>
            <a:pPr algn="ctr"/>
            <a:r>
              <a:rPr lang="en-US" sz="3200" dirty="0">
                <a:solidFill>
                  <a:srgbClr val="003399"/>
                </a:solidFill>
              </a:rPr>
              <a:t>Oil market: Supply goes up</a:t>
            </a:r>
          </a:p>
          <a:p>
            <a:pPr algn="ctr"/>
            <a:r>
              <a:rPr lang="en-US" sz="3200" dirty="0">
                <a:solidFill>
                  <a:srgbClr val="00863D"/>
                </a:solidFill>
              </a:rPr>
              <a:t>A new technology (fracking) </a:t>
            </a:r>
          </a:p>
        </p:txBody>
      </p:sp>
      <p:grpSp>
        <p:nvGrpSpPr>
          <p:cNvPr id="2" name="Group 1"/>
          <p:cNvGrpSpPr/>
          <p:nvPr/>
        </p:nvGrpSpPr>
        <p:grpSpPr>
          <a:xfrm>
            <a:off x="2040324" y="1575816"/>
            <a:ext cx="5046418" cy="4706872"/>
            <a:chOff x="2040324" y="1097280"/>
            <a:chExt cx="5046418" cy="4706872"/>
          </a:xfrm>
        </p:grpSpPr>
        <p:grpSp>
          <p:nvGrpSpPr>
            <p:cNvPr id="26" name="Group 25"/>
            <p:cNvGrpSpPr/>
            <p:nvPr/>
          </p:nvGrpSpPr>
          <p:grpSpPr>
            <a:xfrm>
              <a:off x="2040324" y="1097280"/>
              <a:ext cx="5046418" cy="4706872"/>
              <a:chOff x="2040324" y="1158815"/>
              <a:chExt cx="5046418"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40324" y="1158815"/>
                <a:ext cx="5046418" cy="4706872"/>
                <a:chOff x="1905000" y="1158815"/>
                <a:chExt cx="5046418"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940585" cy="4706872"/>
                  <a:chOff x="2031999" y="1158815"/>
                  <a:chExt cx="4940585" cy="4706872"/>
                </a:xfrm>
              </p:grpSpPr>
              <p:grpSp>
                <p:nvGrpSpPr>
                  <p:cNvPr id="5" name="Group 7"/>
                  <p:cNvGrpSpPr/>
                  <p:nvPr/>
                </p:nvGrpSpPr>
                <p:grpSpPr>
                  <a:xfrm>
                    <a:off x="2031999" y="1158815"/>
                    <a:ext cx="4940585" cy="4706872"/>
                    <a:chOff x="1944791" y="1158815"/>
                    <a:chExt cx="4940585"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25701" y="3420533"/>
                  <a:ext cx="201168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61935" y="3445033"/>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05000" y="321196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241802" y="5427131"/>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3885227" y="2535110"/>
              <a:ext cx="2579357" cy="2577411"/>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179197" y="2093501"/>
              <a:ext cx="533400" cy="523220"/>
            </a:xfrm>
            <a:prstGeom prst="rect">
              <a:avLst/>
            </a:prstGeom>
            <a:noFill/>
          </p:spPr>
          <p:txBody>
            <a:bodyPr wrap="square" rtlCol="0">
              <a:spAutoFit/>
            </a:bodyPr>
            <a:lstStyle/>
            <a:p>
              <a:r>
                <a:rPr lang="en-US" sz="2800" dirty="0">
                  <a:solidFill>
                    <a:srgbClr val="00863D"/>
                  </a:solidFill>
                </a:rPr>
                <a:t>S</a:t>
              </a:r>
              <a:r>
                <a:rPr lang="en-US" sz="2800" baseline="-25000" dirty="0">
                  <a:solidFill>
                    <a:srgbClr val="00863D"/>
                  </a:solidFill>
                </a:rPr>
                <a:t>2</a:t>
              </a:r>
              <a:endParaRPr lang="en-US" sz="2800" dirty="0">
                <a:solidFill>
                  <a:srgbClr val="00863D"/>
                </a:solidFill>
              </a:endParaRPr>
            </a:p>
          </p:txBody>
        </p:sp>
      </p:grpSp>
    </p:spTree>
    <p:extLst>
      <p:ext uri="{BB962C8B-B14F-4D97-AF65-F5344CB8AC3E}">
        <p14:creationId xmlns:p14="http://schemas.microsoft.com/office/powerpoint/2010/main" val="1790386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8359"/>
            <a:ext cx="7863840" cy="1077218"/>
          </a:xfrm>
          <a:prstGeom prst="rect">
            <a:avLst/>
          </a:prstGeom>
          <a:noFill/>
        </p:spPr>
        <p:txBody>
          <a:bodyPr wrap="square" rtlCol="0" anchor="ctr" anchorCtr="0">
            <a:spAutoFit/>
          </a:bodyPr>
          <a:lstStyle/>
          <a:p>
            <a:pPr algn="ctr"/>
            <a:r>
              <a:rPr lang="en-US" sz="3200" dirty="0">
                <a:solidFill>
                  <a:srgbClr val="003399"/>
                </a:solidFill>
              </a:rPr>
              <a:t>Oil market: Supply goes up</a:t>
            </a:r>
          </a:p>
          <a:p>
            <a:pPr algn="ctr"/>
            <a:r>
              <a:rPr lang="en-US" sz="3200" dirty="0">
                <a:solidFill>
                  <a:srgbClr val="00863D"/>
                </a:solidFill>
              </a:rPr>
              <a:t>A new technology (fracking) </a:t>
            </a:r>
          </a:p>
        </p:txBody>
      </p:sp>
      <p:grpSp>
        <p:nvGrpSpPr>
          <p:cNvPr id="2" name="Group 1"/>
          <p:cNvGrpSpPr/>
          <p:nvPr/>
        </p:nvGrpSpPr>
        <p:grpSpPr>
          <a:xfrm>
            <a:off x="2040324" y="1575816"/>
            <a:ext cx="5046418" cy="4788614"/>
            <a:chOff x="2040324" y="1097280"/>
            <a:chExt cx="5046418" cy="4788614"/>
          </a:xfrm>
        </p:grpSpPr>
        <p:grpSp>
          <p:nvGrpSpPr>
            <p:cNvPr id="26" name="Group 25"/>
            <p:cNvGrpSpPr/>
            <p:nvPr/>
          </p:nvGrpSpPr>
          <p:grpSpPr>
            <a:xfrm>
              <a:off x="2040324" y="1097280"/>
              <a:ext cx="5046418" cy="4706872"/>
              <a:chOff x="2040324" y="1158815"/>
              <a:chExt cx="5046418"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40324" y="1158815"/>
                <a:ext cx="5046418" cy="4706872"/>
                <a:chOff x="1905000" y="1158815"/>
                <a:chExt cx="5046418"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940585" cy="4706872"/>
                  <a:chOff x="2031999" y="1158815"/>
                  <a:chExt cx="4940585" cy="4706872"/>
                </a:xfrm>
              </p:grpSpPr>
              <p:grpSp>
                <p:nvGrpSpPr>
                  <p:cNvPr id="5" name="Group 7"/>
                  <p:cNvGrpSpPr/>
                  <p:nvPr/>
                </p:nvGrpSpPr>
                <p:grpSpPr>
                  <a:xfrm>
                    <a:off x="2031999" y="1158815"/>
                    <a:ext cx="4940585" cy="4706872"/>
                    <a:chOff x="1944791" y="1158815"/>
                    <a:chExt cx="4940585"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25701" y="3420533"/>
                  <a:ext cx="201168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61935" y="3445033"/>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05000" y="321196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241802" y="5427131"/>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3731802" y="2671030"/>
              <a:ext cx="2579357" cy="2577411"/>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11077" y="2140310"/>
              <a:ext cx="533400" cy="523220"/>
            </a:xfrm>
            <a:prstGeom prst="rect">
              <a:avLst/>
            </a:prstGeom>
            <a:noFill/>
          </p:spPr>
          <p:txBody>
            <a:bodyPr wrap="square" rtlCol="0">
              <a:spAutoFit/>
            </a:bodyPr>
            <a:lstStyle/>
            <a:p>
              <a:r>
                <a:rPr lang="en-US" sz="2800" dirty="0">
                  <a:solidFill>
                    <a:srgbClr val="00863D"/>
                  </a:solidFill>
                </a:rPr>
                <a:t>S</a:t>
              </a:r>
              <a:r>
                <a:rPr lang="en-US" sz="2800" baseline="-25000" dirty="0">
                  <a:solidFill>
                    <a:srgbClr val="00863D"/>
                  </a:solidFill>
                </a:rPr>
                <a:t>2</a:t>
              </a:r>
              <a:endParaRPr lang="en-US" sz="2800" dirty="0">
                <a:solidFill>
                  <a:srgbClr val="00863D"/>
                </a:solidFill>
              </a:endParaRPr>
            </a:p>
          </p:txBody>
        </p:sp>
        <p:cxnSp>
          <p:nvCxnSpPr>
            <p:cNvPr id="24" name="Straight Connector 23"/>
            <p:cNvCxnSpPr>
              <a:cxnSpLocks/>
            </p:cNvCxnSpPr>
            <p:nvPr/>
          </p:nvCxnSpPr>
          <p:spPr>
            <a:xfrm>
              <a:off x="5129758" y="3864864"/>
              <a:ext cx="0" cy="1500732"/>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2495518" y="3864864"/>
              <a:ext cx="2604423"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40601" y="3732054"/>
              <a:ext cx="529168" cy="445635"/>
            </a:xfrm>
            <a:prstGeom prst="rect">
              <a:avLst/>
            </a:prstGeom>
            <a:noFill/>
          </p:spPr>
          <p:txBody>
            <a:bodyPr wrap="square" rtlCol="0">
              <a:spAutoFit/>
            </a:bodyPr>
            <a:lstStyle/>
            <a:p>
              <a:pPr>
                <a:lnSpc>
                  <a:spcPct val="80000"/>
                </a:lnSpc>
              </a:pPr>
              <a:r>
                <a:rPr lang="en-US" sz="2800" dirty="0">
                  <a:solidFill>
                    <a:srgbClr val="00863D"/>
                  </a:solidFill>
                </a:rPr>
                <a:t>P</a:t>
              </a:r>
              <a:r>
                <a:rPr lang="en-US" sz="2800" baseline="-25000" dirty="0">
                  <a:solidFill>
                    <a:srgbClr val="00863D"/>
                  </a:solidFill>
                </a:rPr>
                <a:t>2</a:t>
              </a:r>
              <a:endParaRPr lang="en-US" sz="2800" dirty="0">
                <a:solidFill>
                  <a:srgbClr val="00863D"/>
                </a:solidFill>
              </a:endParaRPr>
            </a:p>
          </p:txBody>
        </p:sp>
        <p:sp>
          <p:nvSpPr>
            <p:cNvPr id="29" name="TextBox 28"/>
            <p:cNvSpPr txBox="1"/>
            <p:nvPr/>
          </p:nvSpPr>
          <p:spPr>
            <a:xfrm>
              <a:off x="4953000" y="5440259"/>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25000" dirty="0">
                  <a:solidFill>
                    <a:srgbClr val="00863D"/>
                  </a:solidFill>
                </a:rPr>
                <a:t>2</a:t>
              </a:r>
              <a:endParaRPr lang="en-US" sz="2800" dirty="0">
                <a:solidFill>
                  <a:srgbClr val="00863D"/>
                </a:solidFill>
              </a:endParaRPr>
            </a:p>
          </p:txBody>
        </p:sp>
      </p:grpSp>
      <p:sp>
        <p:nvSpPr>
          <p:cNvPr id="10" name="TextBox 9">
            <a:extLst>
              <a:ext uri="{FF2B5EF4-FFF2-40B4-BE49-F238E27FC236}">
                <a16:creationId xmlns:a16="http://schemas.microsoft.com/office/drawing/2014/main" id="{EF3F3260-EF22-5E9F-4D1C-5CBB1D55058F}"/>
              </a:ext>
            </a:extLst>
          </p:cNvPr>
          <p:cNvSpPr txBox="1"/>
          <p:nvPr/>
        </p:nvSpPr>
        <p:spPr>
          <a:xfrm>
            <a:off x="785990" y="6249492"/>
            <a:ext cx="7863840" cy="430887"/>
          </a:xfrm>
          <a:prstGeom prst="rect">
            <a:avLst/>
          </a:prstGeom>
          <a:noFill/>
        </p:spPr>
        <p:txBody>
          <a:bodyPr wrap="square" rtlCol="0">
            <a:spAutoFit/>
          </a:bodyPr>
          <a:lstStyle/>
          <a:p>
            <a:r>
              <a:rPr lang="en-US" sz="2200" dirty="0">
                <a:solidFill>
                  <a:srgbClr val="CC0000"/>
                </a:solidFill>
              </a:rPr>
              <a:t>When supply goes up, quantity increases and the price decreases</a:t>
            </a:r>
          </a:p>
        </p:txBody>
      </p:sp>
    </p:spTree>
    <p:extLst>
      <p:ext uri="{BB962C8B-B14F-4D97-AF65-F5344CB8AC3E}">
        <p14:creationId xmlns:p14="http://schemas.microsoft.com/office/powerpoint/2010/main" val="4573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8359"/>
            <a:ext cx="7863840" cy="1077218"/>
          </a:xfrm>
          <a:prstGeom prst="rect">
            <a:avLst/>
          </a:prstGeom>
          <a:noFill/>
        </p:spPr>
        <p:txBody>
          <a:bodyPr wrap="square" rtlCol="0" anchor="ctr" anchorCtr="0">
            <a:spAutoFit/>
          </a:bodyPr>
          <a:lstStyle/>
          <a:p>
            <a:pPr algn="ctr"/>
            <a:r>
              <a:rPr lang="en-US" sz="3200" dirty="0">
                <a:solidFill>
                  <a:srgbClr val="003399"/>
                </a:solidFill>
              </a:rPr>
              <a:t>Oil market: Supply goes </a:t>
            </a:r>
            <a:r>
              <a:rPr lang="en-US" sz="3200" dirty="0">
                <a:solidFill>
                  <a:srgbClr val="C00000"/>
                </a:solidFill>
              </a:rPr>
              <a:t>down</a:t>
            </a:r>
          </a:p>
          <a:p>
            <a:pPr algn="ctr"/>
            <a:r>
              <a:rPr lang="en-US" sz="3200" dirty="0">
                <a:solidFill>
                  <a:srgbClr val="00863D"/>
                </a:solidFill>
              </a:rPr>
              <a:t>The US bans fracking</a:t>
            </a:r>
          </a:p>
        </p:txBody>
      </p:sp>
      <p:grpSp>
        <p:nvGrpSpPr>
          <p:cNvPr id="2" name="Group 1"/>
          <p:cNvGrpSpPr/>
          <p:nvPr/>
        </p:nvGrpSpPr>
        <p:grpSpPr>
          <a:xfrm>
            <a:off x="2040324" y="1575816"/>
            <a:ext cx="5046418" cy="4737636"/>
            <a:chOff x="2040324" y="1097280"/>
            <a:chExt cx="5046418" cy="4737636"/>
          </a:xfrm>
        </p:grpSpPr>
        <p:grpSp>
          <p:nvGrpSpPr>
            <p:cNvPr id="26" name="Group 25"/>
            <p:cNvGrpSpPr/>
            <p:nvPr/>
          </p:nvGrpSpPr>
          <p:grpSpPr>
            <a:xfrm>
              <a:off x="2040324" y="1097280"/>
              <a:ext cx="5046418" cy="4706872"/>
              <a:chOff x="2040324" y="1158815"/>
              <a:chExt cx="5046418"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40324" y="1158815"/>
                <a:ext cx="5046418" cy="4706872"/>
                <a:chOff x="1905000" y="1158815"/>
                <a:chExt cx="5046418"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940585" cy="4706872"/>
                  <a:chOff x="2031999" y="1158815"/>
                  <a:chExt cx="4940585" cy="4706872"/>
                </a:xfrm>
              </p:grpSpPr>
              <p:grpSp>
                <p:nvGrpSpPr>
                  <p:cNvPr id="5" name="Group 7"/>
                  <p:cNvGrpSpPr/>
                  <p:nvPr/>
                </p:nvGrpSpPr>
                <p:grpSpPr>
                  <a:xfrm>
                    <a:off x="2031999" y="1158815"/>
                    <a:ext cx="4940585" cy="4706872"/>
                    <a:chOff x="1944791" y="1158815"/>
                    <a:chExt cx="4940585"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25701" y="3420533"/>
                  <a:ext cx="201168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61935" y="3445033"/>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05000" y="321196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241802" y="5427131"/>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2766074" y="1655508"/>
              <a:ext cx="2579357" cy="2577411"/>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63411" y="1192497"/>
              <a:ext cx="533400" cy="523220"/>
            </a:xfrm>
            <a:prstGeom prst="rect">
              <a:avLst/>
            </a:prstGeom>
            <a:noFill/>
          </p:spPr>
          <p:txBody>
            <a:bodyPr wrap="square" rtlCol="0">
              <a:spAutoFit/>
            </a:bodyPr>
            <a:lstStyle/>
            <a:p>
              <a:r>
                <a:rPr lang="en-US" sz="2800" dirty="0">
                  <a:solidFill>
                    <a:srgbClr val="00863D"/>
                  </a:solidFill>
                </a:rPr>
                <a:t>S</a:t>
              </a:r>
              <a:r>
                <a:rPr lang="en-US" sz="2800" baseline="-25000" dirty="0">
                  <a:solidFill>
                    <a:srgbClr val="00863D"/>
                  </a:solidFill>
                </a:rPr>
                <a:t>2</a:t>
              </a:r>
              <a:endParaRPr lang="en-US" sz="2800" dirty="0">
                <a:solidFill>
                  <a:srgbClr val="00863D"/>
                </a:solidFill>
              </a:endParaRPr>
            </a:p>
          </p:txBody>
        </p:sp>
        <p:cxnSp>
          <p:nvCxnSpPr>
            <p:cNvPr id="24" name="Straight Connector 23"/>
            <p:cNvCxnSpPr>
              <a:cxnSpLocks/>
            </p:cNvCxnSpPr>
            <p:nvPr/>
          </p:nvCxnSpPr>
          <p:spPr>
            <a:xfrm>
              <a:off x="4114800" y="2969058"/>
              <a:ext cx="0" cy="2362673"/>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2495518" y="2874264"/>
              <a:ext cx="1560234"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55282" y="2648833"/>
              <a:ext cx="529168" cy="445635"/>
            </a:xfrm>
            <a:prstGeom prst="rect">
              <a:avLst/>
            </a:prstGeom>
            <a:noFill/>
          </p:spPr>
          <p:txBody>
            <a:bodyPr wrap="square" rtlCol="0">
              <a:spAutoFit/>
            </a:bodyPr>
            <a:lstStyle/>
            <a:p>
              <a:pPr>
                <a:lnSpc>
                  <a:spcPct val="80000"/>
                </a:lnSpc>
              </a:pPr>
              <a:r>
                <a:rPr lang="en-US" sz="2800" dirty="0">
                  <a:solidFill>
                    <a:srgbClr val="00863D"/>
                  </a:solidFill>
                </a:rPr>
                <a:t>P</a:t>
              </a:r>
              <a:r>
                <a:rPr lang="en-US" sz="2800" baseline="-25000" dirty="0">
                  <a:solidFill>
                    <a:srgbClr val="00863D"/>
                  </a:solidFill>
                </a:rPr>
                <a:t>2</a:t>
              </a:r>
              <a:endParaRPr lang="en-US" sz="2800" dirty="0">
                <a:solidFill>
                  <a:srgbClr val="00863D"/>
                </a:solidFill>
              </a:endParaRPr>
            </a:p>
          </p:txBody>
        </p:sp>
        <p:sp>
          <p:nvSpPr>
            <p:cNvPr id="29" name="TextBox 28"/>
            <p:cNvSpPr txBox="1"/>
            <p:nvPr/>
          </p:nvSpPr>
          <p:spPr>
            <a:xfrm>
              <a:off x="3869361" y="5389281"/>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25000" dirty="0">
                  <a:solidFill>
                    <a:srgbClr val="00863D"/>
                  </a:solidFill>
                </a:rPr>
                <a:t>2</a:t>
              </a:r>
              <a:endParaRPr lang="en-US" sz="2800" dirty="0">
                <a:solidFill>
                  <a:srgbClr val="00863D"/>
                </a:solidFill>
              </a:endParaRPr>
            </a:p>
          </p:txBody>
        </p:sp>
      </p:grpSp>
      <p:sp>
        <p:nvSpPr>
          <p:cNvPr id="10" name="TextBox 9">
            <a:extLst>
              <a:ext uri="{FF2B5EF4-FFF2-40B4-BE49-F238E27FC236}">
                <a16:creationId xmlns:a16="http://schemas.microsoft.com/office/drawing/2014/main" id="{EF3F3260-EF22-5E9F-4D1C-5CBB1D55058F}"/>
              </a:ext>
            </a:extLst>
          </p:cNvPr>
          <p:cNvSpPr txBox="1"/>
          <p:nvPr/>
        </p:nvSpPr>
        <p:spPr>
          <a:xfrm>
            <a:off x="461967" y="6249492"/>
            <a:ext cx="8187863" cy="430887"/>
          </a:xfrm>
          <a:prstGeom prst="rect">
            <a:avLst/>
          </a:prstGeom>
          <a:noFill/>
        </p:spPr>
        <p:txBody>
          <a:bodyPr wrap="square" rtlCol="0">
            <a:spAutoFit/>
          </a:bodyPr>
          <a:lstStyle/>
          <a:p>
            <a:r>
              <a:rPr lang="en-US" sz="2200" dirty="0">
                <a:solidFill>
                  <a:srgbClr val="CC0000"/>
                </a:solidFill>
              </a:rPr>
              <a:t>When supply goes down, quantity decreases and the price increases</a:t>
            </a:r>
          </a:p>
        </p:txBody>
      </p:sp>
    </p:spTree>
    <p:extLst>
      <p:ext uri="{BB962C8B-B14F-4D97-AF65-F5344CB8AC3E}">
        <p14:creationId xmlns:p14="http://schemas.microsoft.com/office/powerpoint/2010/main" val="2852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762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What can shift supply curves?</a:t>
            </a:r>
          </a:p>
          <a:p>
            <a:pPr marL="365760" indent="-365760">
              <a:spcBef>
                <a:spcPts val="2400"/>
              </a:spcBef>
              <a:buClr>
                <a:srgbClr val="003399"/>
              </a:buClr>
            </a:pPr>
            <a:r>
              <a:rPr lang="en-US" sz="2600" dirty="0"/>
              <a:t>Outward supply shifts (supply increases, goes up):</a:t>
            </a:r>
            <a:endParaRPr lang="en-US" sz="2600" dirty="0">
              <a:effectLst/>
              <a:latin typeface="Helvetica" pitchFamily="2" charset="0"/>
            </a:endParaRPr>
          </a:p>
          <a:p>
            <a:pPr marL="765810" lvl="1" indent="-365760">
              <a:spcBef>
                <a:spcPts val="2400"/>
              </a:spcBef>
              <a:buClr>
                <a:srgbClr val="003399"/>
              </a:buClr>
            </a:pPr>
            <a:r>
              <a:rPr lang="en-US" sz="2400" dirty="0"/>
              <a:t>Innovation that increases productivity</a:t>
            </a:r>
          </a:p>
          <a:p>
            <a:pPr marL="765810" lvl="1" indent="-365760">
              <a:spcBef>
                <a:spcPts val="2400"/>
              </a:spcBef>
              <a:buClr>
                <a:srgbClr val="003399"/>
              </a:buClr>
            </a:pPr>
            <a:r>
              <a:rPr lang="en-US" sz="2400" dirty="0"/>
              <a:t>Prices of inputs needed for production going down </a:t>
            </a:r>
          </a:p>
          <a:p>
            <a:pPr marL="765810" lvl="1" indent="-365760">
              <a:spcBef>
                <a:spcPts val="2400"/>
              </a:spcBef>
              <a:buClr>
                <a:srgbClr val="003399"/>
              </a:buClr>
            </a:pPr>
            <a:r>
              <a:rPr lang="en-US" sz="2400" dirty="0"/>
              <a:t>More producers enter the industry</a:t>
            </a:r>
            <a:endParaRPr lang="en-US" sz="2800" dirty="0"/>
          </a:p>
          <a:p>
            <a:pPr marL="365760" indent="-365760">
              <a:spcBef>
                <a:spcPts val="2400"/>
              </a:spcBef>
              <a:buClr>
                <a:srgbClr val="003399"/>
              </a:buClr>
            </a:pPr>
            <a:r>
              <a:rPr lang="en-US" sz="2600" dirty="0"/>
              <a:t>Inward supply shifts (supply decreases, goes down):</a:t>
            </a:r>
          </a:p>
          <a:p>
            <a:pPr marL="765810" lvl="1" indent="-365760">
              <a:spcBef>
                <a:spcPts val="2400"/>
              </a:spcBef>
              <a:buClr>
                <a:srgbClr val="003399"/>
              </a:buClr>
            </a:pPr>
            <a:r>
              <a:rPr lang="en-US" sz="2400" dirty="0"/>
              <a:t>Regulation decreases productivity</a:t>
            </a:r>
          </a:p>
          <a:p>
            <a:pPr marL="765810" lvl="1" indent="-365760">
              <a:spcBef>
                <a:spcPts val="2400"/>
              </a:spcBef>
              <a:buClr>
                <a:srgbClr val="003399"/>
              </a:buClr>
            </a:pPr>
            <a:r>
              <a:rPr lang="en-US" sz="2400" dirty="0"/>
              <a:t>Prices of inputs needed for production going up </a:t>
            </a:r>
          </a:p>
          <a:p>
            <a:pPr marL="765810" lvl="1" indent="-365760">
              <a:spcBef>
                <a:spcPts val="2400"/>
              </a:spcBef>
              <a:buClr>
                <a:srgbClr val="003399"/>
              </a:buClr>
            </a:pPr>
            <a:r>
              <a:rPr lang="en-US" sz="2400" dirty="0"/>
              <a:t>Producers exit the industry</a:t>
            </a:r>
          </a:p>
          <a:p>
            <a:pPr marL="0" indent="0">
              <a:spcBef>
                <a:spcPts val="2400"/>
              </a:spcBef>
              <a:buClr>
                <a:srgbClr val="003399"/>
              </a:buClr>
              <a:buNone/>
            </a:pPr>
            <a:endParaRPr lang="en-US" sz="2400" dirty="0"/>
          </a:p>
          <a:p>
            <a:pPr marL="365760" indent="-365760">
              <a:spcBef>
                <a:spcPts val="2400"/>
              </a:spcBef>
              <a:buClr>
                <a:srgbClr val="003399"/>
              </a:buClr>
            </a:pPr>
            <a:endParaRPr lang="en-US" sz="2800" dirty="0">
              <a:solidFill>
                <a:srgbClr val="CC0000"/>
              </a:solidFill>
            </a:endParaRPr>
          </a:p>
        </p:txBody>
      </p:sp>
    </p:spTree>
    <p:extLst>
      <p:ext uri="{BB962C8B-B14F-4D97-AF65-F5344CB8AC3E}">
        <p14:creationId xmlns:p14="http://schemas.microsoft.com/office/powerpoint/2010/main" val="2901303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856" y="256408"/>
            <a:ext cx="8351520" cy="1138773"/>
          </a:xfrm>
          <a:prstGeom prst="rect">
            <a:avLst/>
          </a:prstGeom>
          <a:noFill/>
        </p:spPr>
        <p:txBody>
          <a:bodyPr wrap="square" rtlCol="0" anchor="ctr" anchorCtr="0">
            <a:spAutoFit/>
          </a:bodyPr>
          <a:lstStyle/>
          <a:p>
            <a:pPr algn="ctr"/>
            <a:r>
              <a:rPr lang="en-US" sz="3600" dirty="0">
                <a:solidFill>
                  <a:srgbClr val="003399"/>
                </a:solidFill>
              </a:rPr>
              <a:t>Oil market: Demand goes down</a:t>
            </a:r>
          </a:p>
          <a:p>
            <a:pPr algn="ctr"/>
            <a:r>
              <a:rPr lang="en-US" sz="3200" dirty="0">
                <a:solidFill>
                  <a:srgbClr val="00863D"/>
                </a:solidFill>
              </a:rPr>
              <a:t>Electric cars appear</a:t>
            </a:r>
          </a:p>
        </p:txBody>
      </p:sp>
      <p:grpSp>
        <p:nvGrpSpPr>
          <p:cNvPr id="26" name="Group 25"/>
          <p:cNvGrpSpPr/>
          <p:nvPr/>
        </p:nvGrpSpPr>
        <p:grpSpPr>
          <a:xfrm>
            <a:off x="2040324" y="1572768"/>
            <a:ext cx="5046418" cy="4706872"/>
            <a:chOff x="2040324" y="1158815"/>
            <a:chExt cx="5046418"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40324" y="1158815"/>
              <a:ext cx="5046418" cy="4706872"/>
              <a:chOff x="1905000" y="1158815"/>
              <a:chExt cx="5046418"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940585" cy="4706872"/>
                <a:chOff x="2031999" y="1158815"/>
                <a:chExt cx="4940585" cy="4706872"/>
              </a:xfrm>
            </p:grpSpPr>
            <p:grpSp>
              <p:nvGrpSpPr>
                <p:cNvPr id="5" name="Group 7"/>
                <p:cNvGrpSpPr/>
                <p:nvPr/>
              </p:nvGrpSpPr>
              <p:grpSpPr>
                <a:xfrm>
                  <a:off x="2031999" y="1158815"/>
                  <a:ext cx="4940585" cy="4706872"/>
                  <a:chOff x="1944791" y="1158815"/>
                  <a:chExt cx="4940585"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6319"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25701" y="3420533"/>
                <a:ext cx="201168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61935" y="3445033"/>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05000" y="321196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241802" y="5427131"/>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spTree>
    <p:extLst>
      <p:ext uri="{BB962C8B-B14F-4D97-AF65-F5344CB8AC3E}">
        <p14:creationId xmlns:p14="http://schemas.microsoft.com/office/powerpoint/2010/main" val="320799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472"/>
            <a:ext cx="7863840" cy="1077218"/>
          </a:xfrm>
          <a:prstGeom prst="rect">
            <a:avLst/>
          </a:prstGeom>
          <a:noFill/>
        </p:spPr>
        <p:txBody>
          <a:bodyPr wrap="square" rtlCol="0" anchor="ctr" anchorCtr="0">
            <a:spAutoFit/>
          </a:bodyPr>
          <a:lstStyle/>
          <a:p>
            <a:pPr algn="ctr"/>
            <a:r>
              <a:rPr lang="en-US" sz="3200" dirty="0">
                <a:solidFill>
                  <a:srgbClr val="003399"/>
                </a:solidFill>
              </a:rPr>
              <a:t>Oil market: Demand goes down</a:t>
            </a:r>
          </a:p>
          <a:p>
            <a:pPr algn="ctr"/>
            <a:r>
              <a:rPr lang="en-US" sz="3000" dirty="0">
                <a:solidFill>
                  <a:srgbClr val="00863D"/>
                </a:solidFill>
              </a:rPr>
              <a:t>Electric cars appear</a:t>
            </a:r>
          </a:p>
        </p:txBody>
      </p:sp>
      <p:grpSp>
        <p:nvGrpSpPr>
          <p:cNvPr id="2" name="Group 1"/>
          <p:cNvGrpSpPr/>
          <p:nvPr/>
        </p:nvGrpSpPr>
        <p:grpSpPr>
          <a:xfrm>
            <a:off x="2040324" y="1572768"/>
            <a:ext cx="5046418" cy="4706872"/>
            <a:chOff x="2040324" y="1097280"/>
            <a:chExt cx="5046418" cy="4706872"/>
          </a:xfrm>
        </p:grpSpPr>
        <p:grpSp>
          <p:nvGrpSpPr>
            <p:cNvPr id="26" name="Group 25"/>
            <p:cNvGrpSpPr/>
            <p:nvPr/>
          </p:nvGrpSpPr>
          <p:grpSpPr>
            <a:xfrm>
              <a:off x="2040324" y="1097280"/>
              <a:ext cx="5046418" cy="4706872"/>
              <a:chOff x="2040324" y="1158815"/>
              <a:chExt cx="5046418"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40324" y="1158815"/>
                <a:ext cx="5046418" cy="4706872"/>
                <a:chOff x="1905000" y="1158815"/>
                <a:chExt cx="5046418"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940585" cy="4706872"/>
                  <a:chOff x="2031999" y="1158815"/>
                  <a:chExt cx="4940585" cy="4706872"/>
                </a:xfrm>
              </p:grpSpPr>
              <p:grpSp>
                <p:nvGrpSpPr>
                  <p:cNvPr id="5" name="Group 7"/>
                  <p:cNvGrpSpPr/>
                  <p:nvPr/>
                </p:nvGrpSpPr>
                <p:grpSpPr>
                  <a:xfrm>
                    <a:off x="2031999" y="1158815"/>
                    <a:ext cx="4940585" cy="4706872"/>
                    <a:chOff x="1944791" y="1158815"/>
                    <a:chExt cx="4940585"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6319"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25701" y="3420533"/>
                  <a:ext cx="201168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61935" y="3445033"/>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05000" y="321196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241802" y="5427131"/>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a:off x="2713482" y="2419232"/>
              <a:ext cx="2682071" cy="2680051"/>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59401" y="4783666"/>
              <a:ext cx="533400" cy="523220"/>
            </a:xfrm>
            <a:prstGeom prst="rect">
              <a:avLst/>
            </a:prstGeom>
            <a:noFill/>
          </p:spPr>
          <p:txBody>
            <a:bodyPr wrap="square" rtlCol="0">
              <a:spAutoFit/>
            </a:bodyPr>
            <a:lstStyle/>
            <a:p>
              <a:r>
                <a:rPr lang="en-US" sz="2800" dirty="0">
                  <a:solidFill>
                    <a:srgbClr val="00863D"/>
                  </a:solidFill>
                </a:rPr>
                <a:t>D</a:t>
              </a:r>
              <a:r>
                <a:rPr lang="en-US" sz="2800" baseline="-25000" dirty="0">
                  <a:solidFill>
                    <a:srgbClr val="00863D"/>
                  </a:solidFill>
                </a:rPr>
                <a:t>2</a:t>
              </a:r>
              <a:endParaRPr lang="en-US" sz="2800" dirty="0">
                <a:solidFill>
                  <a:srgbClr val="00863D"/>
                </a:solidFill>
              </a:endParaRPr>
            </a:p>
          </p:txBody>
        </p:sp>
      </p:grpSp>
    </p:spTree>
    <p:extLst>
      <p:ext uri="{BB962C8B-B14F-4D97-AF65-F5344CB8AC3E}">
        <p14:creationId xmlns:p14="http://schemas.microsoft.com/office/powerpoint/2010/main" val="241460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15444"/>
            <a:ext cx="8122920" cy="1138773"/>
          </a:xfrm>
          <a:prstGeom prst="rect">
            <a:avLst/>
          </a:prstGeom>
          <a:noFill/>
        </p:spPr>
        <p:txBody>
          <a:bodyPr wrap="square" rtlCol="0" anchor="ctr" anchorCtr="0">
            <a:spAutoFit/>
          </a:bodyPr>
          <a:lstStyle/>
          <a:p>
            <a:pPr algn="ctr"/>
            <a:r>
              <a:rPr lang="en-US" sz="3600" dirty="0">
                <a:solidFill>
                  <a:srgbClr val="003399"/>
                </a:solidFill>
              </a:rPr>
              <a:t>Oil market: Demand goes down</a:t>
            </a:r>
          </a:p>
          <a:p>
            <a:pPr algn="ctr"/>
            <a:r>
              <a:rPr lang="en-US" sz="3200" dirty="0">
                <a:solidFill>
                  <a:srgbClr val="00863D"/>
                </a:solidFill>
              </a:rPr>
              <a:t>Electric cars appear</a:t>
            </a:r>
          </a:p>
        </p:txBody>
      </p:sp>
      <p:grpSp>
        <p:nvGrpSpPr>
          <p:cNvPr id="2" name="Group 1"/>
          <p:cNvGrpSpPr/>
          <p:nvPr/>
        </p:nvGrpSpPr>
        <p:grpSpPr>
          <a:xfrm>
            <a:off x="2040324" y="1572768"/>
            <a:ext cx="5046418" cy="4713945"/>
            <a:chOff x="2040324" y="1097280"/>
            <a:chExt cx="5046418" cy="4713945"/>
          </a:xfrm>
        </p:grpSpPr>
        <p:grpSp>
          <p:nvGrpSpPr>
            <p:cNvPr id="26" name="Group 25"/>
            <p:cNvGrpSpPr/>
            <p:nvPr/>
          </p:nvGrpSpPr>
          <p:grpSpPr>
            <a:xfrm>
              <a:off x="2040324" y="1097280"/>
              <a:ext cx="5046418" cy="4706872"/>
              <a:chOff x="2040324" y="1158815"/>
              <a:chExt cx="5046418"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40324" y="1158815"/>
                <a:ext cx="5046418" cy="4706872"/>
                <a:chOff x="1905000" y="1158815"/>
                <a:chExt cx="5046418"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940585" cy="4706872"/>
                  <a:chOff x="2031999" y="1158815"/>
                  <a:chExt cx="4940585" cy="4706872"/>
                </a:xfrm>
              </p:grpSpPr>
              <p:grpSp>
                <p:nvGrpSpPr>
                  <p:cNvPr id="5" name="Group 7"/>
                  <p:cNvGrpSpPr/>
                  <p:nvPr/>
                </p:nvGrpSpPr>
                <p:grpSpPr>
                  <a:xfrm>
                    <a:off x="2031999" y="1158815"/>
                    <a:ext cx="4940585" cy="4706872"/>
                    <a:chOff x="1944791" y="1158815"/>
                    <a:chExt cx="4940585"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6319"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25701" y="3420533"/>
                  <a:ext cx="201168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61935" y="3445033"/>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05000" y="321196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241802" y="5427131"/>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a:off x="2713482" y="2419232"/>
              <a:ext cx="2682071" cy="2680051"/>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59401" y="4783666"/>
              <a:ext cx="533400" cy="523220"/>
            </a:xfrm>
            <a:prstGeom prst="rect">
              <a:avLst/>
            </a:prstGeom>
            <a:noFill/>
          </p:spPr>
          <p:txBody>
            <a:bodyPr wrap="square" rtlCol="0">
              <a:spAutoFit/>
            </a:bodyPr>
            <a:lstStyle/>
            <a:p>
              <a:r>
                <a:rPr lang="en-US" sz="2800" dirty="0">
                  <a:solidFill>
                    <a:srgbClr val="00863D"/>
                  </a:solidFill>
                </a:rPr>
                <a:t>D</a:t>
              </a:r>
              <a:r>
                <a:rPr lang="en-US" sz="2800" baseline="-25000" dirty="0">
                  <a:solidFill>
                    <a:srgbClr val="00863D"/>
                  </a:solidFill>
                </a:rPr>
                <a:t>2</a:t>
              </a:r>
              <a:endParaRPr lang="en-US" sz="2800" dirty="0">
                <a:solidFill>
                  <a:srgbClr val="00863D"/>
                </a:solidFill>
              </a:endParaRPr>
            </a:p>
          </p:txBody>
        </p:sp>
        <p:cxnSp>
          <p:nvCxnSpPr>
            <p:cNvPr id="24" name="Straight Connector 23"/>
            <p:cNvCxnSpPr/>
            <p:nvPr/>
          </p:nvCxnSpPr>
          <p:spPr>
            <a:xfrm>
              <a:off x="2556932" y="3826934"/>
              <a:ext cx="1554480"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14800" y="3833707"/>
              <a:ext cx="0" cy="150876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40463" y="3592968"/>
              <a:ext cx="529168" cy="445635"/>
            </a:xfrm>
            <a:prstGeom prst="rect">
              <a:avLst/>
            </a:prstGeom>
            <a:noFill/>
          </p:spPr>
          <p:txBody>
            <a:bodyPr wrap="square" rtlCol="0">
              <a:spAutoFit/>
            </a:bodyPr>
            <a:lstStyle/>
            <a:p>
              <a:pPr>
                <a:lnSpc>
                  <a:spcPct val="80000"/>
                </a:lnSpc>
              </a:pPr>
              <a:r>
                <a:rPr lang="en-US" sz="2800" dirty="0">
                  <a:solidFill>
                    <a:srgbClr val="00863D"/>
                  </a:solidFill>
                </a:rPr>
                <a:t>P</a:t>
              </a:r>
              <a:r>
                <a:rPr lang="en-US" sz="2800" baseline="-25000" dirty="0">
                  <a:solidFill>
                    <a:srgbClr val="00863D"/>
                  </a:solidFill>
                </a:rPr>
                <a:t>2</a:t>
              </a:r>
              <a:endParaRPr lang="en-US" sz="2800" dirty="0">
                <a:solidFill>
                  <a:srgbClr val="00863D"/>
                </a:solidFill>
              </a:endParaRPr>
            </a:p>
          </p:txBody>
        </p:sp>
        <p:sp>
          <p:nvSpPr>
            <p:cNvPr id="29" name="TextBox 28"/>
            <p:cNvSpPr txBox="1"/>
            <p:nvPr/>
          </p:nvSpPr>
          <p:spPr>
            <a:xfrm>
              <a:off x="3915833" y="5365590"/>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25000" dirty="0">
                  <a:solidFill>
                    <a:srgbClr val="00863D"/>
                  </a:solidFill>
                </a:rPr>
                <a:t>2</a:t>
              </a:r>
              <a:endParaRPr lang="en-US" sz="2800" dirty="0">
                <a:solidFill>
                  <a:srgbClr val="00863D"/>
                </a:solidFill>
              </a:endParaRPr>
            </a:p>
          </p:txBody>
        </p:sp>
      </p:grpSp>
      <p:sp>
        <p:nvSpPr>
          <p:cNvPr id="10" name="TextBox 9">
            <a:extLst>
              <a:ext uri="{FF2B5EF4-FFF2-40B4-BE49-F238E27FC236}">
                <a16:creationId xmlns:a16="http://schemas.microsoft.com/office/drawing/2014/main" id="{A8C09BC6-62C4-667D-1BBD-49A83DD0858E}"/>
              </a:ext>
            </a:extLst>
          </p:cNvPr>
          <p:cNvSpPr txBox="1"/>
          <p:nvPr/>
        </p:nvSpPr>
        <p:spPr>
          <a:xfrm>
            <a:off x="689591" y="6291725"/>
            <a:ext cx="8265652" cy="430887"/>
          </a:xfrm>
          <a:prstGeom prst="rect">
            <a:avLst/>
          </a:prstGeom>
          <a:noFill/>
        </p:spPr>
        <p:txBody>
          <a:bodyPr wrap="square" rtlCol="0">
            <a:spAutoFit/>
          </a:bodyPr>
          <a:lstStyle/>
          <a:p>
            <a:r>
              <a:rPr lang="en-US" sz="2200" dirty="0">
                <a:solidFill>
                  <a:srgbClr val="CC0000"/>
                </a:solidFill>
              </a:rPr>
              <a:t>When demand goes down, quantity decreases and the price decreases</a:t>
            </a:r>
          </a:p>
        </p:txBody>
      </p:sp>
    </p:spTree>
    <p:extLst>
      <p:ext uri="{BB962C8B-B14F-4D97-AF65-F5344CB8AC3E}">
        <p14:creationId xmlns:p14="http://schemas.microsoft.com/office/powerpoint/2010/main" val="362637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15444"/>
            <a:ext cx="8122920" cy="1138773"/>
          </a:xfrm>
          <a:prstGeom prst="rect">
            <a:avLst/>
          </a:prstGeom>
          <a:noFill/>
        </p:spPr>
        <p:txBody>
          <a:bodyPr wrap="square" rtlCol="0" anchor="ctr" anchorCtr="0">
            <a:spAutoFit/>
          </a:bodyPr>
          <a:lstStyle/>
          <a:p>
            <a:pPr algn="ctr"/>
            <a:r>
              <a:rPr lang="en-US" sz="3600" dirty="0">
                <a:solidFill>
                  <a:srgbClr val="003399"/>
                </a:solidFill>
              </a:rPr>
              <a:t>Oil market: Demand goes </a:t>
            </a:r>
            <a:r>
              <a:rPr lang="en-US" sz="3600" dirty="0">
                <a:solidFill>
                  <a:srgbClr val="C00000"/>
                </a:solidFill>
              </a:rPr>
              <a:t>up</a:t>
            </a:r>
          </a:p>
          <a:p>
            <a:pPr algn="ctr"/>
            <a:r>
              <a:rPr lang="en-US" sz="3200" dirty="0">
                <a:solidFill>
                  <a:srgbClr val="00863D"/>
                </a:solidFill>
              </a:rPr>
              <a:t>US bans electric cars</a:t>
            </a:r>
          </a:p>
        </p:txBody>
      </p:sp>
      <p:grpSp>
        <p:nvGrpSpPr>
          <p:cNvPr id="2" name="Group 1"/>
          <p:cNvGrpSpPr/>
          <p:nvPr/>
        </p:nvGrpSpPr>
        <p:grpSpPr>
          <a:xfrm>
            <a:off x="2029024" y="1572768"/>
            <a:ext cx="5057718" cy="4706872"/>
            <a:chOff x="2029024" y="1097280"/>
            <a:chExt cx="5057718" cy="4706872"/>
          </a:xfrm>
        </p:grpSpPr>
        <p:grpSp>
          <p:nvGrpSpPr>
            <p:cNvPr id="26" name="Group 25"/>
            <p:cNvGrpSpPr/>
            <p:nvPr/>
          </p:nvGrpSpPr>
          <p:grpSpPr>
            <a:xfrm>
              <a:off x="2040324" y="1097280"/>
              <a:ext cx="5046418" cy="4706872"/>
              <a:chOff x="2040324" y="1158815"/>
              <a:chExt cx="5046418"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40324" y="1158815"/>
                <a:ext cx="5046418" cy="4706872"/>
                <a:chOff x="1905000" y="1158815"/>
                <a:chExt cx="5046418"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940585" cy="4706872"/>
                  <a:chOff x="2031999" y="1158815"/>
                  <a:chExt cx="4940585" cy="4706872"/>
                </a:xfrm>
              </p:grpSpPr>
              <p:grpSp>
                <p:nvGrpSpPr>
                  <p:cNvPr id="5" name="Group 7"/>
                  <p:cNvGrpSpPr/>
                  <p:nvPr/>
                </p:nvGrpSpPr>
                <p:grpSpPr>
                  <a:xfrm>
                    <a:off x="2031999" y="1158815"/>
                    <a:ext cx="4940585" cy="4706872"/>
                    <a:chOff x="1944791" y="1158815"/>
                    <a:chExt cx="4940585"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6319"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25701" y="3420533"/>
                  <a:ext cx="201168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61935" y="3445033"/>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05000" y="321196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241802" y="5427131"/>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a:off x="3838278" y="1573681"/>
              <a:ext cx="2682071" cy="2680051"/>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153434" y="3420635"/>
              <a:ext cx="533400" cy="523220"/>
            </a:xfrm>
            <a:prstGeom prst="rect">
              <a:avLst/>
            </a:prstGeom>
            <a:noFill/>
          </p:spPr>
          <p:txBody>
            <a:bodyPr wrap="square" rtlCol="0">
              <a:spAutoFit/>
            </a:bodyPr>
            <a:lstStyle/>
            <a:p>
              <a:r>
                <a:rPr lang="en-US" sz="2800" dirty="0">
                  <a:solidFill>
                    <a:srgbClr val="00863D"/>
                  </a:solidFill>
                </a:rPr>
                <a:t>D</a:t>
              </a:r>
              <a:r>
                <a:rPr lang="en-US" sz="2800" baseline="-25000" dirty="0">
                  <a:solidFill>
                    <a:srgbClr val="00863D"/>
                  </a:solidFill>
                </a:rPr>
                <a:t>2</a:t>
              </a:r>
              <a:endParaRPr lang="en-US" sz="2800" dirty="0">
                <a:solidFill>
                  <a:srgbClr val="00863D"/>
                </a:solidFill>
              </a:endParaRPr>
            </a:p>
          </p:txBody>
        </p:sp>
        <p:cxnSp>
          <p:nvCxnSpPr>
            <p:cNvPr id="24" name="Straight Connector 23"/>
            <p:cNvCxnSpPr>
              <a:cxnSpLocks/>
            </p:cNvCxnSpPr>
            <p:nvPr/>
          </p:nvCxnSpPr>
          <p:spPr>
            <a:xfrm>
              <a:off x="2495518" y="2836618"/>
              <a:ext cx="2583054"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5078572" y="2857718"/>
              <a:ext cx="0" cy="2474013"/>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29024" y="2634900"/>
              <a:ext cx="529168" cy="445635"/>
            </a:xfrm>
            <a:prstGeom prst="rect">
              <a:avLst/>
            </a:prstGeom>
            <a:noFill/>
          </p:spPr>
          <p:txBody>
            <a:bodyPr wrap="square" rtlCol="0">
              <a:spAutoFit/>
            </a:bodyPr>
            <a:lstStyle/>
            <a:p>
              <a:pPr>
                <a:lnSpc>
                  <a:spcPct val="80000"/>
                </a:lnSpc>
              </a:pPr>
              <a:r>
                <a:rPr lang="en-US" sz="2800" dirty="0">
                  <a:solidFill>
                    <a:srgbClr val="00863D"/>
                  </a:solidFill>
                </a:rPr>
                <a:t>P</a:t>
              </a:r>
              <a:r>
                <a:rPr lang="en-US" sz="2800" baseline="-25000" dirty="0">
                  <a:solidFill>
                    <a:srgbClr val="00863D"/>
                  </a:solidFill>
                </a:rPr>
                <a:t>2</a:t>
              </a:r>
              <a:endParaRPr lang="en-US" sz="2800" dirty="0">
                <a:solidFill>
                  <a:srgbClr val="00863D"/>
                </a:solidFill>
              </a:endParaRPr>
            </a:p>
          </p:txBody>
        </p:sp>
        <p:sp>
          <p:nvSpPr>
            <p:cNvPr id="29" name="TextBox 28"/>
            <p:cNvSpPr txBox="1"/>
            <p:nvPr/>
          </p:nvSpPr>
          <p:spPr>
            <a:xfrm>
              <a:off x="4876225" y="5355362"/>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25000" dirty="0">
                  <a:solidFill>
                    <a:srgbClr val="00863D"/>
                  </a:solidFill>
                </a:rPr>
                <a:t>2</a:t>
              </a:r>
              <a:endParaRPr lang="en-US" sz="2800" dirty="0">
                <a:solidFill>
                  <a:srgbClr val="00863D"/>
                </a:solidFill>
              </a:endParaRPr>
            </a:p>
          </p:txBody>
        </p:sp>
      </p:grpSp>
      <p:sp>
        <p:nvSpPr>
          <p:cNvPr id="10" name="TextBox 9">
            <a:extLst>
              <a:ext uri="{FF2B5EF4-FFF2-40B4-BE49-F238E27FC236}">
                <a16:creationId xmlns:a16="http://schemas.microsoft.com/office/drawing/2014/main" id="{A8C09BC6-62C4-667D-1BBD-49A83DD0858E}"/>
              </a:ext>
            </a:extLst>
          </p:cNvPr>
          <p:cNvSpPr txBox="1"/>
          <p:nvPr/>
        </p:nvSpPr>
        <p:spPr>
          <a:xfrm>
            <a:off x="689591" y="6291725"/>
            <a:ext cx="8265652" cy="430887"/>
          </a:xfrm>
          <a:prstGeom prst="rect">
            <a:avLst/>
          </a:prstGeom>
          <a:noFill/>
        </p:spPr>
        <p:txBody>
          <a:bodyPr wrap="square" rtlCol="0">
            <a:spAutoFit/>
          </a:bodyPr>
          <a:lstStyle/>
          <a:p>
            <a:r>
              <a:rPr lang="en-US" sz="2200" dirty="0">
                <a:solidFill>
                  <a:srgbClr val="CC0000"/>
                </a:solidFill>
              </a:rPr>
              <a:t>When demand goes up, quantity increases and the price increases</a:t>
            </a:r>
          </a:p>
        </p:txBody>
      </p:sp>
    </p:spTree>
    <p:extLst>
      <p:ext uri="{BB962C8B-B14F-4D97-AF65-F5344CB8AC3E}">
        <p14:creationId xmlns:p14="http://schemas.microsoft.com/office/powerpoint/2010/main" val="422184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76200"/>
            <a:ext cx="7894320" cy="64770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What can shift demand curves?</a:t>
            </a:r>
          </a:p>
          <a:p>
            <a:pPr marL="365760" indent="-365760">
              <a:spcBef>
                <a:spcPts val="2400"/>
              </a:spcBef>
              <a:buClr>
                <a:srgbClr val="003399"/>
              </a:buClr>
            </a:pPr>
            <a:r>
              <a:rPr lang="en-US" sz="2600" dirty="0"/>
              <a:t>Outward demand shifts (demand increases, goes up)</a:t>
            </a:r>
            <a:endParaRPr lang="en-US" sz="2600" dirty="0">
              <a:effectLst/>
              <a:latin typeface="Helvetica" pitchFamily="2" charset="0"/>
            </a:endParaRPr>
          </a:p>
          <a:p>
            <a:pPr marL="765810" lvl="1" indent="-365760">
              <a:spcBef>
                <a:spcPts val="2400"/>
              </a:spcBef>
              <a:buClr>
                <a:srgbClr val="003399"/>
              </a:buClr>
            </a:pPr>
            <a:r>
              <a:rPr lang="en-US" sz="2000" dirty="0"/>
              <a:t>New complementary good is released</a:t>
            </a:r>
          </a:p>
          <a:p>
            <a:pPr marL="765810" lvl="1" indent="-365760">
              <a:spcBef>
                <a:spcPts val="2400"/>
              </a:spcBef>
              <a:buClr>
                <a:srgbClr val="003399"/>
              </a:buClr>
            </a:pPr>
            <a:r>
              <a:rPr lang="en-US" sz="2000" dirty="0"/>
              <a:t>The price of a substitute good goes up</a:t>
            </a:r>
          </a:p>
          <a:p>
            <a:pPr marL="765810" lvl="1" indent="-365760">
              <a:spcBef>
                <a:spcPts val="2400"/>
              </a:spcBef>
              <a:buClr>
                <a:srgbClr val="003399"/>
              </a:buClr>
            </a:pPr>
            <a:r>
              <a:rPr lang="en-US" sz="2000" dirty="0"/>
              <a:t>People got richer</a:t>
            </a:r>
          </a:p>
          <a:p>
            <a:pPr marL="765810" lvl="1" indent="-365760">
              <a:spcBef>
                <a:spcPts val="2400"/>
              </a:spcBef>
              <a:buClr>
                <a:srgbClr val="003399"/>
              </a:buClr>
            </a:pPr>
            <a:r>
              <a:rPr lang="en-US" sz="2000" dirty="0"/>
              <a:t>The product becomes fashionable </a:t>
            </a:r>
          </a:p>
          <a:p>
            <a:pPr marL="365760" indent="-365760">
              <a:spcBef>
                <a:spcPts val="2400"/>
              </a:spcBef>
              <a:buClr>
                <a:srgbClr val="003399"/>
              </a:buClr>
            </a:pPr>
            <a:r>
              <a:rPr lang="en-US" sz="2600" dirty="0"/>
              <a:t>Inward demand shifts (demand decreases, goes down)</a:t>
            </a:r>
            <a:endParaRPr lang="en-US" sz="2600" dirty="0">
              <a:effectLst/>
              <a:latin typeface="Helvetica" pitchFamily="2" charset="0"/>
            </a:endParaRPr>
          </a:p>
          <a:p>
            <a:pPr marL="765810" lvl="1" indent="-365760">
              <a:spcBef>
                <a:spcPts val="2400"/>
              </a:spcBef>
              <a:buClr>
                <a:srgbClr val="003399"/>
              </a:buClr>
            </a:pPr>
            <a:r>
              <a:rPr lang="en-US" sz="2000" dirty="0"/>
              <a:t>The price of a complementary good goes up</a:t>
            </a:r>
          </a:p>
          <a:p>
            <a:pPr marL="765810" lvl="1" indent="-365760">
              <a:spcBef>
                <a:spcPts val="2400"/>
              </a:spcBef>
              <a:buClr>
                <a:srgbClr val="003399"/>
              </a:buClr>
            </a:pPr>
            <a:r>
              <a:rPr lang="en-US" sz="2000" dirty="0"/>
              <a:t>The price of a substitute good goes down</a:t>
            </a:r>
          </a:p>
          <a:p>
            <a:pPr marL="765810" lvl="1" indent="-365760">
              <a:spcBef>
                <a:spcPts val="2400"/>
              </a:spcBef>
              <a:buClr>
                <a:srgbClr val="003399"/>
              </a:buClr>
            </a:pPr>
            <a:r>
              <a:rPr lang="en-US" sz="2000" dirty="0"/>
              <a:t>The product goes out of fashion or becomes obsolete</a:t>
            </a:r>
          </a:p>
          <a:p>
            <a:pPr marL="365760" indent="-365760">
              <a:spcBef>
                <a:spcPts val="2400"/>
              </a:spcBef>
              <a:buClr>
                <a:srgbClr val="003399"/>
              </a:buClr>
            </a:pPr>
            <a:endParaRPr lang="en-US" sz="2800" dirty="0">
              <a:solidFill>
                <a:srgbClr val="CC0000"/>
              </a:solidFill>
            </a:endParaRPr>
          </a:p>
        </p:txBody>
      </p:sp>
    </p:spTree>
    <p:extLst>
      <p:ext uri="{BB962C8B-B14F-4D97-AF65-F5344CB8AC3E}">
        <p14:creationId xmlns:p14="http://schemas.microsoft.com/office/powerpoint/2010/main" val="2925025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1524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Demand</a:t>
            </a:r>
          </a:p>
          <a:p>
            <a:pPr marL="365760" indent="-365760">
              <a:spcBef>
                <a:spcPts val="2400"/>
              </a:spcBef>
              <a:buClr>
                <a:srgbClr val="003399"/>
              </a:buClr>
            </a:pPr>
            <a:r>
              <a:rPr lang="en-US" sz="2800" dirty="0"/>
              <a:t>The buying side of the market (generally consumers)</a:t>
            </a:r>
          </a:p>
          <a:p>
            <a:pPr marL="365760" indent="-365760">
              <a:spcBef>
                <a:spcPts val="2400"/>
              </a:spcBef>
              <a:buClr>
                <a:srgbClr val="003399"/>
              </a:buClr>
            </a:pPr>
            <a:r>
              <a:rPr lang="en-US" sz="2800" dirty="0"/>
              <a:t>There is a negative relationship between the quantity demanded of a good and its price.</a:t>
            </a:r>
          </a:p>
          <a:p>
            <a:pPr marL="365760" indent="-365760">
              <a:spcBef>
                <a:spcPts val="2400"/>
              </a:spcBef>
              <a:buClr>
                <a:srgbClr val="003399"/>
              </a:buClr>
            </a:pPr>
            <a:r>
              <a:rPr lang="en-US" sz="2800" dirty="0"/>
              <a:t>The relationship reflects optimizing behavior on the part of buyers: if price of the good is high, I can’t buy as much or I’ll buy something else.</a:t>
            </a:r>
          </a:p>
          <a:p>
            <a:pPr marL="365760" indent="-365760">
              <a:spcBef>
                <a:spcPts val="2400"/>
              </a:spcBef>
              <a:buClr>
                <a:srgbClr val="003399"/>
              </a:buClr>
            </a:pPr>
            <a:r>
              <a:rPr lang="en-US" sz="2800" dirty="0"/>
              <a:t>At price P, buyers want to buy quantity Q=D(P) of the good. </a:t>
            </a:r>
          </a:p>
          <a:p>
            <a:pPr marL="365760" indent="-365760">
              <a:spcBef>
                <a:spcPts val="2400"/>
              </a:spcBef>
              <a:buClr>
                <a:srgbClr val="003399"/>
              </a:buClr>
            </a:pPr>
            <a:r>
              <a:rPr lang="en-US" sz="2800" dirty="0"/>
              <a:t>Key assumption: buyers are price takers </a:t>
            </a:r>
          </a:p>
          <a:p>
            <a:pPr marL="0" indent="0">
              <a:spcBef>
                <a:spcPts val="2400"/>
              </a:spcBef>
              <a:buClr>
                <a:srgbClr val="003399"/>
              </a:buClr>
              <a:buNone/>
            </a:pPr>
            <a:endParaRPr lang="en-US" sz="2800" dirty="0"/>
          </a:p>
        </p:txBody>
      </p:sp>
    </p:spTree>
    <p:extLst>
      <p:ext uri="{BB962C8B-B14F-4D97-AF65-F5344CB8AC3E}">
        <p14:creationId xmlns:p14="http://schemas.microsoft.com/office/powerpoint/2010/main" val="172486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 3:</a:t>
            </a:r>
          </a:p>
          <a:p>
            <a:pPr marL="0" lvl="1" indent="0">
              <a:spcBef>
                <a:spcPts val="2400"/>
              </a:spcBef>
              <a:buClr>
                <a:srgbClr val="003399"/>
              </a:buClr>
              <a:buNone/>
            </a:pPr>
            <a:r>
              <a:rPr lang="en-US" sz="2400" dirty="0"/>
              <a:t>Question: World market for oil. Europe removes its ban on fracking (lots of oil sits deep in European continent). What is the effect on P &amp; Q of oil worldwide?</a:t>
            </a:r>
          </a:p>
          <a:p>
            <a:pPr marL="457200" lvl="1" indent="-457200">
              <a:spcBef>
                <a:spcPts val="2400"/>
              </a:spcBef>
              <a:buClr>
                <a:srgbClr val="003399"/>
              </a:buClr>
              <a:buFont typeface="Arial" panose="020B0604020202020204" pitchFamily="34" charset="0"/>
              <a:buChar char="•"/>
            </a:pPr>
            <a:r>
              <a:rPr lang="en-US" dirty="0"/>
              <a:t>A. P increases, Q increases</a:t>
            </a:r>
          </a:p>
          <a:p>
            <a:pPr marL="457200" lvl="1" indent="-457200">
              <a:spcBef>
                <a:spcPts val="2400"/>
              </a:spcBef>
              <a:buClr>
                <a:srgbClr val="003399"/>
              </a:buClr>
              <a:buFont typeface="Arial" panose="020B0604020202020204" pitchFamily="34" charset="0"/>
              <a:buChar char="•"/>
            </a:pPr>
            <a:r>
              <a:rPr lang="en-US" dirty="0"/>
              <a:t>B. P decreases, Q increases</a:t>
            </a:r>
          </a:p>
          <a:p>
            <a:pPr marL="457200" lvl="1" indent="-457200">
              <a:spcBef>
                <a:spcPts val="2400"/>
              </a:spcBef>
              <a:buClr>
                <a:srgbClr val="003399"/>
              </a:buClr>
              <a:buFont typeface="Arial" panose="020B0604020202020204" pitchFamily="34" charset="0"/>
              <a:buChar char="•"/>
            </a:pPr>
            <a:r>
              <a:rPr lang="en-US" dirty="0"/>
              <a:t>C. P increases, Q decreases</a:t>
            </a:r>
          </a:p>
          <a:p>
            <a:pPr marL="457200" lvl="1" indent="-457200">
              <a:spcBef>
                <a:spcPts val="2400"/>
              </a:spcBef>
              <a:buClr>
                <a:srgbClr val="003399"/>
              </a:buClr>
              <a:buFont typeface="Arial" panose="020B0604020202020204" pitchFamily="34" charset="0"/>
              <a:buChar char="•"/>
            </a:pPr>
            <a:r>
              <a:rPr lang="en-US" dirty="0"/>
              <a:t>D. P decreases, Q decreases</a:t>
            </a:r>
          </a:p>
          <a:p>
            <a:pPr marL="457200" lvl="1" indent="-457200">
              <a:spcBef>
                <a:spcPts val="2400"/>
              </a:spcBef>
              <a:buClr>
                <a:srgbClr val="003399"/>
              </a:buClr>
              <a:buFont typeface="Arial" panose="020B0604020202020204" pitchFamily="34" charset="0"/>
              <a:buChar char="•"/>
            </a:pPr>
            <a:r>
              <a:rPr lang="en-US" dirty="0"/>
              <a:t>E. P effect unknown, Q decreases</a:t>
            </a:r>
          </a:p>
        </p:txBody>
      </p:sp>
    </p:spTree>
    <p:extLst>
      <p:ext uri="{BB962C8B-B14F-4D97-AF65-F5344CB8AC3E}">
        <p14:creationId xmlns:p14="http://schemas.microsoft.com/office/powerpoint/2010/main" val="276610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3CB3-2155-A913-08BF-9227395300EB}"/>
              </a:ext>
            </a:extLst>
          </p:cNvPr>
          <p:cNvSpPr>
            <a:spLocks noGrp="1"/>
          </p:cNvSpPr>
          <p:nvPr>
            <p:ph type="title"/>
          </p:nvPr>
        </p:nvSpPr>
        <p:spPr>
          <a:xfrm>
            <a:off x="457200" y="274638"/>
            <a:ext cx="8229600" cy="868362"/>
          </a:xfrm>
        </p:spPr>
        <p:txBody>
          <a:bodyPr>
            <a:normAutofit/>
          </a:bodyPr>
          <a:lstStyle/>
          <a:p>
            <a:r>
              <a:rPr lang="en-US" sz="3200" dirty="0"/>
              <a:t>Anchor House Building Opens at UC Berkeley</a:t>
            </a:r>
          </a:p>
        </p:txBody>
      </p:sp>
      <p:pic>
        <p:nvPicPr>
          <p:cNvPr id="5" name="Content Placeholder 4" descr="A building with many windows&#10;&#10;Description automatically generated">
            <a:extLst>
              <a:ext uri="{FF2B5EF4-FFF2-40B4-BE49-F238E27FC236}">
                <a16:creationId xmlns:a16="http://schemas.microsoft.com/office/drawing/2014/main" id="{D1B6F3B7-8A04-69DD-7584-222F659E34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728" y="1143000"/>
            <a:ext cx="8118872" cy="5412582"/>
          </a:xfrm>
        </p:spPr>
      </p:pic>
    </p:spTree>
    <p:extLst>
      <p:ext uri="{BB962C8B-B14F-4D97-AF65-F5344CB8AC3E}">
        <p14:creationId xmlns:p14="http://schemas.microsoft.com/office/powerpoint/2010/main" val="3312640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 4:</a:t>
            </a:r>
          </a:p>
          <a:p>
            <a:pPr marL="0" lvl="1" indent="0">
              <a:spcBef>
                <a:spcPts val="2400"/>
              </a:spcBef>
              <a:buClr>
                <a:srgbClr val="003399"/>
              </a:buClr>
              <a:buNone/>
            </a:pPr>
            <a:r>
              <a:rPr lang="en-US" sz="2400" dirty="0"/>
              <a:t>Question: Market for rental apartments in city of Berkeley. UC Berkeley opens the new Anchor House building that provides 244 new apartments for 772 UC students (at market prices). What is the effect on P &amp; Q of rental apartments in Berkeley?</a:t>
            </a:r>
          </a:p>
          <a:p>
            <a:pPr marL="457200" lvl="1" indent="-457200">
              <a:spcBef>
                <a:spcPts val="2400"/>
              </a:spcBef>
              <a:buClr>
                <a:srgbClr val="003399"/>
              </a:buClr>
              <a:buFont typeface="Arial" panose="020B0604020202020204" pitchFamily="34" charset="0"/>
              <a:buChar char="•"/>
            </a:pPr>
            <a:r>
              <a:rPr lang="en-US" dirty="0"/>
              <a:t>A. P increases, Q increases</a:t>
            </a:r>
          </a:p>
          <a:p>
            <a:pPr marL="457200" lvl="1" indent="-457200">
              <a:spcBef>
                <a:spcPts val="2400"/>
              </a:spcBef>
              <a:buClr>
                <a:srgbClr val="003399"/>
              </a:buClr>
              <a:buFont typeface="Arial" panose="020B0604020202020204" pitchFamily="34" charset="0"/>
              <a:buChar char="•"/>
            </a:pPr>
            <a:r>
              <a:rPr lang="en-US" dirty="0"/>
              <a:t>B. P decreases, Q increases</a:t>
            </a:r>
          </a:p>
          <a:p>
            <a:pPr marL="457200" lvl="1" indent="-457200">
              <a:spcBef>
                <a:spcPts val="2400"/>
              </a:spcBef>
              <a:buClr>
                <a:srgbClr val="003399"/>
              </a:buClr>
              <a:buFont typeface="Arial" panose="020B0604020202020204" pitchFamily="34" charset="0"/>
              <a:buChar char="•"/>
            </a:pPr>
            <a:r>
              <a:rPr lang="en-US" dirty="0"/>
              <a:t>C. P increases, Q decreases</a:t>
            </a:r>
          </a:p>
          <a:p>
            <a:pPr marL="457200" lvl="1" indent="-457200">
              <a:spcBef>
                <a:spcPts val="2400"/>
              </a:spcBef>
              <a:buClr>
                <a:srgbClr val="003399"/>
              </a:buClr>
              <a:buFont typeface="Arial" panose="020B0604020202020204" pitchFamily="34" charset="0"/>
              <a:buChar char="•"/>
            </a:pPr>
            <a:r>
              <a:rPr lang="en-US" dirty="0"/>
              <a:t>D. P decreases, Q decreases</a:t>
            </a:r>
          </a:p>
          <a:p>
            <a:pPr marL="457200" lvl="1" indent="-457200">
              <a:spcBef>
                <a:spcPts val="2400"/>
              </a:spcBef>
              <a:buClr>
                <a:srgbClr val="003399"/>
              </a:buClr>
              <a:buFont typeface="Arial" panose="020B0604020202020204" pitchFamily="34" charset="0"/>
              <a:buChar char="•"/>
            </a:pPr>
            <a:r>
              <a:rPr lang="en-US" dirty="0"/>
              <a:t>E. P effect unknown, Q decreases</a:t>
            </a:r>
          </a:p>
        </p:txBody>
      </p:sp>
    </p:spTree>
    <p:extLst>
      <p:ext uri="{BB962C8B-B14F-4D97-AF65-F5344CB8AC3E}">
        <p14:creationId xmlns:p14="http://schemas.microsoft.com/office/powerpoint/2010/main" val="2940188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 5:</a:t>
            </a:r>
          </a:p>
          <a:p>
            <a:pPr marL="0" lvl="1" indent="0">
              <a:spcBef>
                <a:spcPts val="2400"/>
              </a:spcBef>
              <a:buClr>
                <a:srgbClr val="003399"/>
              </a:buClr>
              <a:buNone/>
            </a:pPr>
            <a:r>
              <a:rPr lang="en-US" sz="2400" dirty="0"/>
              <a:t>Question: UC Berkeley increases the size of its undergraduate class from current 8000 to 10000. What is the effect on P &amp; Q of rental apartments in the city of Berkeley?</a:t>
            </a:r>
          </a:p>
          <a:p>
            <a:pPr marL="457200" lvl="1" indent="-457200">
              <a:spcBef>
                <a:spcPts val="2400"/>
              </a:spcBef>
              <a:buClr>
                <a:srgbClr val="003399"/>
              </a:buClr>
              <a:buFont typeface="Arial" panose="020B0604020202020204" pitchFamily="34" charset="0"/>
              <a:buChar char="•"/>
            </a:pPr>
            <a:r>
              <a:rPr lang="en-US" dirty="0"/>
              <a:t>A. P increases, Q increases</a:t>
            </a:r>
          </a:p>
          <a:p>
            <a:pPr marL="457200" lvl="1" indent="-457200">
              <a:spcBef>
                <a:spcPts val="2400"/>
              </a:spcBef>
              <a:buClr>
                <a:srgbClr val="003399"/>
              </a:buClr>
              <a:buFont typeface="Arial" panose="020B0604020202020204" pitchFamily="34" charset="0"/>
              <a:buChar char="•"/>
            </a:pPr>
            <a:r>
              <a:rPr lang="en-US" dirty="0"/>
              <a:t>B. P decreases, Q increases</a:t>
            </a:r>
          </a:p>
          <a:p>
            <a:pPr marL="457200" lvl="1" indent="-457200">
              <a:spcBef>
                <a:spcPts val="2400"/>
              </a:spcBef>
              <a:buClr>
                <a:srgbClr val="003399"/>
              </a:buClr>
              <a:buFont typeface="Arial" panose="020B0604020202020204" pitchFamily="34" charset="0"/>
              <a:buChar char="•"/>
            </a:pPr>
            <a:r>
              <a:rPr lang="en-US" dirty="0"/>
              <a:t>C. P increases, Q decreases</a:t>
            </a:r>
          </a:p>
          <a:p>
            <a:pPr marL="457200" lvl="1" indent="-457200">
              <a:spcBef>
                <a:spcPts val="2400"/>
              </a:spcBef>
              <a:buClr>
                <a:srgbClr val="003399"/>
              </a:buClr>
              <a:buFont typeface="Arial" panose="020B0604020202020204" pitchFamily="34" charset="0"/>
              <a:buChar char="•"/>
            </a:pPr>
            <a:r>
              <a:rPr lang="en-US" dirty="0"/>
              <a:t>D. P decreases, Q decreases</a:t>
            </a:r>
          </a:p>
          <a:p>
            <a:pPr marL="457200" lvl="1" indent="-457200">
              <a:spcBef>
                <a:spcPts val="2400"/>
              </a:spcBef>
              <a:buClr>
                <a:srgbClr val="003399"/>
              </a:buClr>
              <a:buFont typeface="Arial" panose="020B0604020202020204" pitchFamily="34" charset="0"/>
              <a:buChar char="•"/>
            </a:pPr>
            <a:r>
              <a:rPr lang="en-US" dirty="0"/>
              <a:t>E. P effect unknown, Q decreases</a:t>
            </a:r>
          </a:p>
        </p:txBody>
      </p:sp>
    </p:spTree>
    <p:extLst>
      <p:ext uri="{BB962C8B-B14F-4D97-AF65-F5344CB8AC3E}">
        <p14:creationId xmlns:p14="http://schemas.microsoft.com/office/powerpoint/2010/main" val="3737435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Estimating Demand Curves Empirically</a:t>
            </a:r>
          </a:p>
          <a:p>
            <a:pPr marL="365760" indent="-365760">
              <a:spcBef>
                <a:spcPts val="2400"/>
              </a:spcBef>
              <a:buClr>
                <a:srgbClr val="003399"/>
              </a:buClr>
            </a:pPr>
            <a:r>
              <a:rPr lang="en-US" sz="2800" dirty="0"/>
              <a:t>In real data, we observe only the intersection of supply and demand curve, not the curves</a:t>
            </a:r>
          </a:p>
          <a:p>
            <a:pPr marL="365760" indent="-365760">
              <a:spcBef>
                <a:spcPts val="2400"/>
              </a:spcBef>
              <a:buClr>
                <a:srgbClr val="003399"/>
              </a:buClr>
            </a:pPr>
            <a:r>
              <a:rPr lang="en-US" sz="2800" dirty="0">
                <a:solidFill>
                  <a:srgbClr val="C00000"/>
                </a:solidFill>
              </a:rPr>
              <a:t>Demand curve is revealed in real data when there is a supply shift with stable demand curve.</a:t>
            </a:r>
          </a:p>
          <a:p>
            <a:pPr marL="365760" indent="-365760">
              <a:spcBef>
                <a:spcPts val="2400"/>
              </a:spcBef>
              <a:buClr>
                <a:srgbClr val="003399"/>
              </a:buClr>
            </a:pPr>
            <a:r>
              <a:rPr lang="en-US" sz="2800" dirty="0">
                <a:hlinkClick r:id="rId3"/>
              </a:rPr>
              <a:t>Working (1925) </a:t>
            </a:r>
            <a:r>
              <a:rPr lang="en-US" sz="2800" dirty="0"/>
              <a:t>is early example using potatoes in Minneapolis area: annual production varies with weather (supply shift) while demand curve is expected to be stable</a:t>
            </a:r>
          </a:p>
          <a:p>
            <a:pPr marL="365760" indent="-365760">
              <a:spcBef>
                <a:spcPts val="2400"/>
              </a:spcBef>
              <a:buClr>
                <a:srgbClr val="003399"/>
              </a:buClr>
            </a:pPr>
            <a:r>
              <a:rPr lang="en-US" sz="2800" dirty="0"/>
              <a:t>Is this compelling estimation? </a:t>
            </a:r>
          </a:p>
        </p:txBody>
      </p:sp>
    </p:spTree>
    <p:extLst>
      <p:ext uri="{BB962C8B-B14F-4D97-AF65-F5344CB8AC3E}">
        <p14:creationId xmlns:p14="http://schemas.microsoft.com/office/powerpoint/2010/main" val="24618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219317"/>
            <a:ext cx="7863840" cy="584775"/>
          </a:xfrm>
          <a:prstGeom prst="rect">
            <a:avLst/>
          </a:prstGeom>
          <a:noFill/>
        </p:spPr>
        <p:txBody>
          <a:bodyPr wrap="square" rtlCol="0" anchor="ctr" anchorCtr="0">
            <a:spAutoFit/>
          </a:bodyPr>
          <a:lstStyle/>
          <a:p>
            <a:pPr algn="ctr"/>
            <a:r>
              <a:rPr lang="en-US" sz="3200" dirty="0">
                <a:solidFill>
                  <a:srgbClr val="003399"/>
                </a:solidFill>
              </a:rPr>
              <a:t>Supply shifts can reveal the demand curve</a:t>
            </a:r>
          </a:p>
        </p:txBody>
      </p:sp>
      <p:grpSp>
        <p:nvGrpSpPr>
          <p:cNvPr id="2" name="Group 1"/>
          <p:cNvGrpSpPr/>
          <p:nvPr/>
        </p:nvGrpSpPr>
        <p:grpSpPr>
          <a:xfrm>
            <a:off x="2040324" y="1575816"/>
            <a:ext cx="5046418" cy="4788614"/>
            <a:chOff x="2040324" y="1097280"/>
            <a:chExt cx="5046418" cy="4788614"/>
          </a:xfrm>
        </p:grpSpPr>
        <p:grpSp>
          <p:nvGrpSpPr>
            <p:cNvPr id="26" name="Group 25"/>
            <p:cNvGrpSpPr/>
            <p:nvPr/>
          </p:nvGrpSpPr>
          <p:grpSpPr>
            <a:xfrm>
              <a:off x="2040324" y="1097280"/>
              <a:ext cx="5046418" cy="4706872"/>
              <a:chOff x="2040324" y="1158815"/>
              <a:chExt cx="5046418" cy="4706872"/>
            </a:xfrm>
          </p:grpSpPr>
          <p:sp>
            <p:nvSpPr>
              <p:cNvPr id="14" name="TextBox 13"/>
              <p:cNvSpPr txBox="1"/>
              <p:nvPr/>
            </p:nvSpPr>
            <p:spPr>
              <a:xfrm>
                <a:off x="6231466" y="4845201"/>
                <a:ext cx="533400"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2040324" y="1158815"/>
                <a:ext cx="5046418" cy="4706872"/>
                <a:chOff x="1905000" y="1158815"/>
                <a:chExt cx="5046418" cy="4706872"/>
              </a:xfrm>
            </p:grpSpPr>
            <p:cxnSp>
              <p:nvCxnSpPr>
                <p:cNvPr id="3" name="Straight Connector 2"/>
                <p:cNvCxnSpPr/>
                <p:nvPr/>
              </p:nvCxnSpPr>
              <p:spPr>
                <a:xfrm rot="-5400000">
                  <a:off x="2665697" y="1753904"/>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0833" y="1158815"/>
                  <a:ext cx="4940585" cy="4706872"/>
                  <a:chOff x="2031999" y="1158815"/>
                  <a:chExt cx="4940585" cy="4706872"/>
                </a:xfrm>
              </p:grpSpPr>
              <p:grpSp>
                <p:nvGrpSpPr>
                  <p:cNvPr id="5" name="Group 7"/>
                  <p:cNvGrpSpPr/>
                  <p:nvPr/>
                </p:nvGrpSpPr>
                <p:grpSpPr>
                  <a:xfrm>
                    <a:off x="2031999" y="1158815"/>
                    <a:ext cx="4940585" cy="4706872"/>
                    <a:chOff x="1944791" y="1158815"/>
                    <a:chExt cx="4940585" cy="4706872"/>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44791"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p:nvPr/>
              </p:nvCxnSpPr>
              <p:spPr>
                <a:xfrm>
                  <a:off x="2684076" y="1661735"/>
                  <a:ext cx="3456432" cy="345382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25701" y="3420533"/>
                  <a:ext cx="201168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61935" y="3445033"/>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05000" y="3211965"/>
                  <a:ext cx="529168" cy="445635"/>
                </a:xfrm>
                <a:prstGeom prst="rect">
                  <a:avLst/>
                </a:prstGeom>
                <a:noFill/>
              </p:spPr>
              <p:txBody>
                <a:bodyPr wrap="square" rtlCol="0">
                  <a:spAutoFit/>
                </a:bodyPr>
                <a:lstStyle/>
                <a:p>
                  <a:pPr>
                    <a:lnSpc>
                      <a:spcPct val="80000"/>
                    </a:lnSpc>
                  </a:pPr>
                  <a:r>
                    <a:rPr lang="en-US" sz="2800" dirty="0">
                      <a:solidFill>
                        <a:srgbClr val="003399"/>
                      </a:solidFill>
                    </a:rPr>
                    <a:t>P</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241802" y="5427131"/>
                  <a:ext cx="681568" cy="437043"/>
                </a:xfrm>
                <a:prstGeom prst="rect">
                  <a:avLst/>
                </a:prstGeom>
                <a:noFill/>
              </p:spPr>
              <p:txBody>
                <a:bodyPr wrap="square" rtlCol="0">
                  <a:spAutoFit/>
                </a:bodyPr>
                <a:lstStyle/>
                <a:p>
                  <a:pPr>
                    <a:lnSpc>
                      <a:spcPct val="80000"/>
                    </a:lnSpc>
                  </a:pPr>
                  <a:r>
                    <a:rPr lang="en-US" sz="2800" dirty="0">
                      <a:solidFill>
                        <a:srgbClr val="003399"/>
                      </a:solidFill>
                    </a:rPr>
                    <a:t>Q</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3731802" y="2671030"/>
              <a:ext cx="2579357" cy="2577411"/>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11077" y="2140310"/>
              <a:ext cx="533400" cy="523220"/>
            </a:xfrm>
            <a:prstGeom prst="rect">
              <a:avLst/>
            </a:prstGeom>
            <a:noFill/>
          </p:spPr>
          <p:txBody>
            <a:bodyPr wrap="square" rtlCol="0">
              <a:spAutoFit/>
            </a:bodyPr>
            <a:lstStyle/>
            <a:p>
              <a:r>
                <a:rPr lang="en-US" sz="2800" dirty="0">
                  <a:solidFill>
                    <a:srgbClr val="00863D"/>
                  </a:solidFill>
                </a:rPr>
                <a:t>S</a:t>
              </a:r>
              <a:r>
                <a:rPr lang="en-US" sz="2800" baseline="-25000" dirty="0">
                  <a:solidFill>
                    <a:srgbClr val="00863D"/>
                  </a:solidFill>
                </a:rPr>
                <a:t>2</a:t>
              </a:r>
              <a:endParaRPr lang="en-US" sz="2800" dirty="0">
                <a:solidFill>
                  <a:srgbClr val="00863D"/>
                </a:solidFill>
              </a:endParaRPr>
            </a:p>
          </p:txBody>
        </p:sp>
        <p:cxnSp>
          <p:nvCxnSpPr>
            <p:cNvPr id="24" name="Straight Connector 23"/>
            <p:cNvCxnSpPr>
              <a:cxnSpLocks/>
            </p:cNvCxnSpPr>
            <p:nvPr/>
          </p:nvCxnSpPr>
          <p:spPr>
            <a:xfrm>
              <a:off x="5129758" y="3864864"/>
              <a:ext cx="0" cy="1500732"/>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2495518" y="3864864"/>
              <a:ext cx="2604423"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40601" y="3732054"/>
              <a:ext cx="529168" cy="445635"/>
            </a:xfrm>
            <a:prstGeom prst="rect">
              <a:avLst/>
            </a:prstGeom>
            <a:noFill/>
          </p:spPr>
          <p:txBody>
            <a:bodyPr wrap="square" rtlCol="0">
              <a:spAutoFit/>
            </a:bodyPr>
            <a:lstStyle/>
            <a:p>
              <a:pPr>
                <a:lnSpc>
                  <a:spcPct val="80000"/>
                </a:lnSpc>
              </a:pPr>
              <a:r>
                <a:rPr lang="en-US" sz="2800" dirty="0">
                  <a:solidFill>
                    <a:srgbClr val="00863D"/>
                  </a:solidFill>
                </a:rPr>
                <a:t>P</a:t>
              </a:r>
              <a:r>
                <a:rPr lang="en-US" sz="2800" baseline="-25000" dirty="0">
                  <a:solidFill>
                    <a:srgbClr val="00863D"/>
                  </a:solidFill>
                </a:rPr>
                <a:t>2</a:t>
              </a:r>
              <a:endParaRPr lang="en-US" sz="2800" dirty="0">
                <a:solidFill>
                  <a:srgbClr val="00863D"/>
                </a:solidFill>
              </a:endParaRPr>
            </a:p>
          </p:txBody>
        </p:sp>
        <p:sp>
          <p:nvSpPr>
            <p:cNvPr id="29" name="TextBox 28"/>
            <p:cNvSpPr txBox="1"/>
            <p:nvPr/>
          </p:nvSpPr>
          <p:spPr>
            <a:xfrm>
              <a:off x="4953000" y="5440259"/>
              <a:ext cx="681568" cy="445635"/>
            </a:xfrm>
            <a:prstGeom prst="rect">
              <a:avLst/>
            </a:prstGeom>
            <a:noFill/>
          </p:spPr>
          <p:txBody>
            <a:bodyPr wrap="square" rtlCol="0">
              <a:spAutoFit/>
            </a:bodyPr>
            <a:lstStyle/>
            <a:p>
              <a:pPr>
                <a:lnSpc>
                  <a:spcPct val="80000"/>
                </a:lnSpc>
              </a:pPr>
              <a:r>
                <a:rPr lang="en-US" sz="2800" dirty="0">
                  <a:solidFill>
                    <a:srgbClr val="00863D"/>
                  </a:solidFill>
                </a:rPr>
                <a:t>Q</a:t>
              </a:r>
              <a:r>
                <a:rPr lang="en-US" sz="2800" baseline="-25000" dirty="0">
                  <a:solidFill>
                    <a:srgbClr val="00863D"/>
                  </a:solidFill>
                </a:rPr>
                <a:t>2</a:t>
              </a:r>
              <a:endParaRPr lang="en-US" sz="2800" dirty="0">
                <a:solidFill>
                  <a:srgbClr val="00863D"/>
                </a:solidFill>
              </a:endParaRPr>
            </a:p>
          </p:txBody>
        </p:sp>
      </p:grpSp>
      <p:sp>
        <p:nvSpPr>
          <p:cNvPr id="10" name="TextBox 9">
            <a:extLst>
              <a:ext uri="{FF2B5EF4-FFF2-40B4-BE49-F238E27FC236}">
                <a16:creationId xmlns:a16="http://schemas.microsoft.com/office/drawing/2014/main" id="{EF3F3260-EF22-5E9F-4D1C-5CBB1D55058F}"/>
              </a:ext>
            </a:extLst>
          </p:cNvPr>
          <p:cNvSpPr txBox="1"/>
          <p:nvPr/>
        </p:nvSpPr>
        <p:spPr>
          <a:xfrm>
            <a:off x="785990" y="6249492"/>
            <a:ext cx="7863840" cy="430887"/>
          </a:xfrm>
          <a:prstGeom prst="rect">
            <a:avLst/>
          </a:prstGeom>
          <a:noFill/>
        </p:spPr>
        <p:txBody>
          <a:bodyPr wrap="square" rtlCol="0">
            <a:spAutoFit/>
          </a:bodyPr>
          <a:lstStyle/>
          <a:p>
            <a:r>
              <a:rPr lang="en-US" sz="2200" dirty="0">
                <a:solidFill>
                  <a:srgbClr val="CC0000"/>
                </a:solidFill>
              </a:rPr>
              <a:t>When supply shifts, equilibrium moves along the demand curve</a:t>
            </a:r>
          </a:p>
        </p:txBody>
      </p:sp>
      <p:sp>
        <p:nvSpPr>
          <p:cNvPr id="11" name="Oval 10">
            <a:extLst>
              <a:ext uri="{FF2B5EF4-FFF2-40B4-BE49-F238E27FC236}">
                <a16:creationId xmlns:a16="http://schemas.microsoft.com/office/drawing/2014/main" id="{7055A5ED-AA94-8B71-B161-983DF719E396}"/>
              </a:ext>
            </a:extLst>
          </p:cNvPr>
          <p:cNvSpPr/>
          <p:nvPr/>
        </p:nvSpPr>
        <p:spPr>
          <a:xfrm>
            <a:off x="4531664" y="3764370"/>
            <a:ext cx="131189" cy="148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07EB336-96BB-87FA-F660-2B84F9C564BD}"/>
              </a:ext>
            </a:extLst>
          </p:cNvPr>
          <p:cNvSpPr/>
          <p:nvPr/>
        </p:nvSpPr>
        <p:spPr>
          <a:xfrm>
            <a:off x="5029581" y="4269297"/>
            <a:ext cx="131189" cy="14820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924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aph of a number of percents&#10;&#10;Description automatically generated with medium confidence">
            <a:extLst>
              <a:ext uri="{FF2B5EF4-FFF2-40B4-BE49-F238E27FC236}">
                <a16:creationId xmlns:a16="http://schemas.microsoft.com/office/drawing/2014/main" id="{E2F853E4-BF05-BF60-D477-A69A4826FB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52400"/>
            <a:ext cx="5413455" cy="6629400"/>
          </a:xfrm>
        </p:spPr>
      </p:pic>
    </p:spTree>
    <p:extLst>
      <p:ext uri="{BB962C8B-B14F-4D97-AF65-F5344CB8AC3E}">
        <p14:creationId xmlns:p14="http://schemas.microsoft.com/office/powerpoint/2010/main" val="3891543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2286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Estimating Demand Curves Empirically</a:t>
            </a:r>
          </a:p>
          <a:p>
            <a:pPr marL="365760" indent="-365760">
              <a:spcBef>
                <a:spcPts val="2400"/>
              </a:spcBef>
              <a:buClr>
                <a:srgbClr val="003399"/>
              </a:buClr>
            </a:pPr>
            <a:r>
              <a:rPr lang="en-US" sz="2600" dirty="0"/>
              <a:t>Demand curve is revealed in real data when there is a supply shift with no change in demand curve</a:t>
            </a:r>
          </a:p>
          <a:p>
            <a:pPr marL="365760" indent="-365760">
              <a:spcBef>
                <a:spcPts val="2400"/>
              </a:spcBef>
              <a:buClr>
                <a:srgbClr val="003399"/>
              </a:buClr>
            </a:pPr>
            <a:r>
              <a:rPr lang="en-US" sz="2600" dirty="0">
                <a:hlinkClick r:id="rId3"/>
              </a:rPr>
              <a:t>Working (1925) </a:t>
            </a:r>
            <a:r>
              <a:rPr lang="en-US" sz="2600" dirty="0"/>
              <a:t>is early example using potatoes in Minneapolis area: annual production varies with weather (supply shift) while demand curve is expected to be stable</a:t>
            </a:r>
          </a:p>
          <a:p>
            <a:pPr marL="365760" indent="-365760">
              <a:spcBef>
                <a:spcPts val="2400"/>
              </a:spcBef>
              <a:buClr>
                <a:srgbClr val="003399"/>
              </a:buClr>
            </a:pPr>
            <a:r>
              <a:rPr lang="en-US" sz="2600" dirty="0"/>
              <a:t>Is this compelling estimation? Yes, for 1925 but:</a:t>
            </a:r>
          </a:p>
          <a:p>
            <a:pPr marL="765810" lvl="1" indent="-365760">
              <a:spcBef>
                <a:spcPts val="2400"/>
              </a:spcBef>
              <a:buClr>
                <a:srgbClr val="003399"/>
              </a:buClr>
            </a:pPr>
            <a:r>
              <a:rPr lang="en-US" sz="2400" dirty="0"/>
              <a:t>Weather can affect other crops and their prices and that can affect demand for potatoes as well</a:t>
            </a:r>
          </a:p>
          <a:p>
            <a:pPr marL="765810" lvl="1" indent="-365760">
              <a:spcBef>
                <a:spcPts val="2400"/>
              </a:spcBef>
              <a:buClr>
                <a:srgbClr val="003399"/>
              </a:buClr>
            </a:pPr>
            <a:r>
              <a:rPr lang="en-US" sz="2400" dirty="0"/>
              <a:t>Ideal would be to have </a:t>
            </a:r>
            <a:r>
              <a:rPr lang="en-US" sz="2400" dirty="0">
                <a:solidFill>
                  <a:srgbClr val="FF0000"/>
                </a:solidFill>
              </a:rPr>
              <a:t>exogenous</a:t>
            </a:r>
            <a:r>
              <a:rPr lang="en-US" sz="2400" dirty="0"/>
              <a:t> change in price of potatoes only and look at demand response</a:t>
            </a:r>
          </a:p>
        </p:txBody>
      </p:sp>
    </p:spTree>
    <p:extLst>
      <p:ext uri="{BB962C8B-B14F-4D97-AF65-F5344CB8AC3E}">
        <p14:creationId xmlns:p14="http://schemas.microsoft.com/office/powerpoint/2010/main" val="41952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98781"/>
            <a:ext cx="7924800" cy="6599584"/>
          </a:xfrm>
          <a:solidFill>
            <a:schemeClr val="bg1"/>
          </a:solidFill>
        </p:spPr>
        <p:txBody>
          <a:bodyPr tIns="0" bIns="0">
            <a:noAutofit/>
          </a:bodyPr>
          <a:lstStyle/>
          <a:p>
            <a:pPr marL="0" indent="0" algn="ctr">
              <a:spcBef>
                <a:spcPts val="1800"/>
              </a:spcBef>
              <a:buClr>
                <a:srgbClr val="0000FF"/>
              </a:buClr>
              <a:buNone/>
            </a:pPr>
            <a:r>
              <a:rPr lang="en-US" sz="2800" dirty="0">
                <a:solidFill>
                  <a:srgbClr val="003399"/>
                </a:solidFill>
              </a:rPr>
              <a:t>Randomized experiments to Estimate Demand</a:t>
            </a:r>
          </a:p>
          <a:p>
            <a:pPr marL="365760" indent="-365760">
              <a:spcBef>
                <a:spcPts val="2400"/>
              </a:spcBef>
              <a:buClr>
                <a:srgbClr val="003399"/>
              </a:buClr>
            </a:pPr>
            <a:r>
              <a:rPr lang="en-US" sz="2400" dirty="0"/>
              <a:t>Randomized experiments: sample is randomized into treatment vs. control (like </a:t>
            </a:r>
            <a:r>
              <a:rPr lang="en-US" sz="2400"/>
              <a:t>medical science experiment</a:t>
            </a:r>
            <a:r>
              <a:rPr lang="en-US" sz="2400" dirty="0"/>
              <a:t>)</a:t>
            </a:r>
          </a:p>
          <a:p>
            <a:pPr marL="365760" indent="-365760">
              <a:spcBef>
                <a:spcPts val="2400"/>
              </a:spcBef>
              <a:buClr>
                <a:srgbClr val="003399"/>
              </a:buClr>
            </a:pPr>
            <a:r>
              <a:rPr lang="en-US" sz="2400" dirty="0"/>
              <a:t>Widely used today in development economics (</a:t>
            </a:r>
            <a:r>
              <a:rPr lang="en-US" sz="2400" dirty="0">
                <a:hlinkClick r:id="rId3"/>
              </a:rPr>
              <a:t>Banerjee, Duflo, Kremer 2019 nobel prize</a:t>
            </a:r>
            <a:r>
              <a:rPr lang="en-US" sz="2400" dirty="0"/>
              <a:t>)</a:t>
            </a:r>
          </a:p>
          <a:p>
            <a:pPr marL="365760" indent="-365760">
              <a:spcBef>
                <a:spcPts val="2400"/>
              </a:spcBef>
              <a:buClr>
                <a:srgbClr val="003399"/>
              </a:buClr>
            </a:pPr>
            <a:r>
              <a:rPr lang="en-US" sz="2400" dirty="0"/>
              <a:t>Studies offer important preventive health products at randomized prices to estimate demand [ultimate goal of studies is to study health impacts]</a:t>
            </a:r>
          </a:p>
        </p:txBody>
      </p:sp>
    </p:spTree>
    <p:extLst>
      <p:ext uri="{BB962C8B-B14F-4D97-AF65-F5344CB8AC3E}">
        <p14:creationId xmlns:p14="http://schemas.microsoft.com/office/powerpoint/2010/main" val="162809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showing the amount of vitamins&#10;&#10;Description automatically generated">
            <a:extLst>
              <a:ext uri="{FF2B5EF4-FFF2-40B4-BE49-F238E27FC236}">
                <a16:creationId xmlns:a16="http://schemas.microsoft.com/office/drawing/2014/main" id="{3F787136-81C0-2714-BB2D-60908D4688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668" y="533400"/>
            <a:ext cx="8704663" cy="6127624"/>
          </a:xfrm>
        </p:spPr>
      </p:pic>
      <p:sp>
        <p:nvSpPr>
          <p:cNvPr id="6" name="TextBox 5">
            <a:extLst>
              <a:ext uri="{FF2B5EF4-FFF2-40B4-BE49-F238E27FC236}">
                <a16:creationId xmlns:a16="http://schemas.microsoft.com/office/drawing/2014/main" id="{6E89CFCE-AD79-4127-6D7C-D0EDCCFCC311}"/>
              </a:ext>
            </a:extLst>
          </p:cNvPr>
          <p:cNvSpPr txBox="1"/>
          <p:nvPr/>
        </p:nvSpPr>
        <p:spPr>
          <a:xfrm>
            <a:off x="0" y="124311"/>
            <a:ext cx="9296400" cy="369332"/>
          </a:xfrm>
          <a:prstGeom prst="rect">
            <a:avLst/>
          </a:prstGeom>
          <a:noFill/>
        </p:spPr>
        <p:txBody>
          <a:bodyPr wrap="square" rtlCol="0">
            <a:spAutoFit/>
          </a:bodyPr>
          <a:lstStyle/>
          <a:p>
            <a:r>
              <a:rPr lang="en-US" b="0" i="0" dirty="0">
                <a:solidFill>
                  <a:srgbClr val="2E2E2E"/>
                </a:solidFill>
                <a:effectLst/>
                <a:latin typeface="ElsevierGulliver"/>
              </a:rPr>
              <a:t>Figure 2. Purchase rate of preventive health products, by TIOLI price, </a:t>
            </a:r>
            <a:r>
              <a:rPr lang="en-US" b="0" i="0" dirty="0" err="1">
                <a:solidFill>
                  <a:srgbClr val="2E2E2E"/>
                </a:solidFill>
                <a:effectLst/>
                <a:latin typeface="ElsevierGulliver"/>
                <a:hlinkClick r:id="rId3"/>
              </a:rPr>
              <a:t>Dupas</a:t>
            </a:r>
            <a:r>
              <a:rPr lang="en-US" b="0" i="0" dirty="0">
                <a:solidFill>
                  <a:srgbClr val="2E2E2E"/>
                </a:solidFill>
                <a:effectLst/>
                <a:latin typeface="ElsevierGulliver"/>
                <a:hlinkClick r:id="rId3"/>
              </a:rPr>
              <a:t> and Miguel (2017)</a:t>
            </a:r>
            <a:endParaRPr lang="en-US" dirty="0"/>
          </a:p>
        </p:txBody>
      </p:sp>
    </p:spTree>
    <p:extLst>
      <p:ext uri="{BB962C8B-B14F-4D97-AF65-F5344CB8AC3E}">
        <p14:creationId xmlns:p14="http://schemas.microsoft.com/office/powerpoint/2010/main" val="157249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Demand Curve for oil (worldwide)</a:t>
            </a:r>
          </a:p>
        </p:txBody>
      </p:sp>
      <p:grpSp>
        <p:nvGrpSpPr>
          <p:cNvPr id="26" name="Group 25"/>
          <p:cNvGrpSpPr/>
          <p:nvPr/>
        </p:nvGrpSpPr>
        <p:grpSpPr>
          <a:xfrm>
            <a:off x="1591733" y="1097280"/>
            <a:ext cx="6434810" cy="4757674"/>
            <a:chOff x="1591733" y="1158815"/>
            <a:chExt cx="6434810" cy="4757674"/>
          </a:xfrm>
        </p:grpSpPr>
        <p:sp>
          <p:nvSpPr>
            <p:cNvPr id="14" name="TextBox 13"/>
            <p:cNvSpPr txBox="1"/>
            <p:nvPr/>
          </p:nvSpPr>
          <p:spPr>
            <a:xfrm>
              <a:off x="6319713" y="4469583"/>
              <a:ext cx="533400" cy="523220"/>
            </a:xfrm>
            <a:prstGeom prst="rect">
              <a:avLst/>
            </a:prstGeom>
            <a:noFill/>
          </p:spPr>
          <p:txBody>
            <a:bodyPr wrap="square" rtlCol="0">
              <a:spAutoFit/>
            </a:bodyPr>
            <a:lstStyle/>
            <a:p>
              <a:r>
                <a:rPr lang="en-US" sz="2800" dirty="0">
                  <a:solidFill>
                    <a:srgbClr val="003399"/>
                  </a:solidFill>
                </a:rPr>
                <a:t>D</a:t>
              </a:r>
            </a:p>
          </p:txBody>
        </p:sp>
        <p:grpSp>
          <p:nvGrpSpPr>
            <p:cNvPr id="25" name="Group 24"/>
            <p:cNvGrpSpPr/>
            <p:nvPr/>
          </p:nvGrpSpPr>
          <p:grpSpPr>
            <a:xfrm>
              <a:off x="1591733" y="1158815"/>
              <a:ext cx="6434810" cy="4757674"/>
              <a:chOff x="1456409" y="1158815"/>
              <a:chExt cx="6434810" cy="4757674"/>
            </a:xfrm>
          </p:grpSpPr>
          <p:grpSp>
            <p:nvGrpSpPr>
              <p:cNvPr id="5" name="Group 7"/>
              <p:cNvGrpSpPr/>
              <p:nvPr/>
            </p:nvGrpSpPr>
            <p:grpSpPr>
              <a:xfrm>
                <a:off x="1456409" y="1158815"/>
                <a:ext cx="6434810" cy="4757674"/>
                <a:chOff x="1390367" y="1158815"/>
                <a:chExt cx="6434810" cy="4757674"/>
              </a:xfrm>
            </p:grpSpPr>
            <p:cxnSp>
              <p:nvCxnSpPr>
                <p:cNvPr id="6" name="Straight Connector 5"/>
                <p:cNvCxnSpPr>
                  <a:cxnSpLocks/>
                </p:cNvCxnSpPr>
                <p:nvPr/>
              </p:nvCxnSpPr>
              <p:spPr>
                <a:xfrm>
                  <a:off x="2295740" y="1202266"/>
                  <a:ext cx="0" cy="431492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2173756" y="5394854"/>
                  <a:ext cx="452013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44765" y="5393269"/>
                  <a:ext cx="2980412" cy="523220"/>
                </a:xfrm>
                <a:prstGeom prst="rect">
                  <a:avLst/>
                </a:prstGeom>
                <a:noFill/>
              </p:spPr>
              <p:txBody>
                <a:bodyPr wrap="square" rtlCol="0">
                  <a:spAutoFit/>
                </a:bodyPr>
                <a:lstStyle/>
                <a:p>
                  <a:r>
                    <a:rPr lang="en-US" sz="2800" dirty="0"/>
                    <a:t>Quantity (Q)  </a:t>
                  </a:r>
                </a:p>
              </p:txBody>
            </p:sp>
            <p:sp>
              <p:nvSpPr>
                <p:cNvPr id="9" name="TextBox 8"/>
                <p:cNvSpPr txBox="1"/>
                <p:nvPr/>
              </p:nvSpPr>
              <p:spPr>
                <a:xfrm>
                  <a:off x="1390367" y="1158815"/>
                  <a:ext cx="969292" cy="790345"/>
                </a:xfrm>
                <a:prstGeom prst="rect">
                  <a:avLst/>
                </a:prstGeom>
                <a:noFill/>
              </p:spPr>
              <p:txBody>
                <a:bodyPr wrap="square" rtlCol="0">
                  <a:spAutoFit/>
                </a:bodyPr>
                <a:lstStyle/>
                <a:p>
                  <a:pPr>
                    <a:lnSpc>
                      <a:spcPct val="80000"/>
                    </a:lnSpc>
                  </a:pPr>
                  <a:r>
                    <a:rPr lang="en-US" sz="2800" dirty="0"/>
                    <a:t>Price</a:t>
                  </a:r>
                </a:p>
                <a:p>
                  <a:pPr>
                    <a:lnSpc>
                      <a:spcPct val="80000"/>
                    </a:lnSpc>
                  </a:pPr>
                  <a:r>
                    <a:rPr lang="en-US" sz="2800" dirty="0"/>
                    <a:t>  (P)</a:t>
                  </a:r>
                </a:p>
              </p:txBody>
            </p:sp>
          </p:grpSp>
          <p:cxnSp>
            <p:nvCxnSpPr>
              <p:cNvPr id="12" name="Straight Connector 11"/>
              <p:cNvCxnSpPr>
                <a:cxnSpLocks/>
              </p:cNvCxnSpPr>
              <p:nvPr/>
            </p:nvCxnSpPr>
            <p:spPr>
              <a:xfrm>
                <a:off x="2360194" y="1356935"/>
                <a:ext cx="3824195" cy="38100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0451192D-E231-BE35-232B-2E8391C0CC08}"/>
              </a:ext>
            </a:extLst>
          </p:cNvPr>
          <p:cNvSpPr txBox="1"/>
          <p:nvPr/>
        </p:nvSpPr>
        <p:spPr>
          <a:xfrm>
            <a:off x="2311814" y="5455659"/>
            <a:ext cx="367408" cy="523220"/>
          </a:xfrm>
          <a:prstGeom prst="rect">
            <a:avLst/>
          </a:prstGeom>
          <a:noFill/>
        </p:spPr>
        <p:txBody>
          <a:bodyPr wrap="none" rtlCol="0">
            <a:spAutoFit/>
          </a:bodyPr>
          <a:lstStyle/>
          <a:p>
            <a:r>
              <a:rPr lang="en-US" sz="2800" dirty="0"/>
              <a:t>0</a:t>
            </a:r>
          </a:p>
        </p:txBody>
      </p:sp>
      <p:sp>
        <p:nvSpPr>
          <p:cNvPr id="3" name="TextBox 2">
            <a:extLst>
              <a:ext uri="{FF2B5EF4-FFF2-40B4-BE49-F238E27FC236}">
                <a16:creationId xmlns:a16="http://schemas.microsoft.com/office/drawing/2014/main" id="{F003AB2A-5936-272A-C8C1-8C672278A7A9}"/>
              </a:ext>
            </a:extLst>
          </p:cNvPr>
          <p:cNvSpPr txBox="1"/>
          <p:nvPr/>
        </p:nvSpPr>
        <p:spPr>
          <a:xfrm>
            <a:off x="1981200" y="5105400"/>
            <a:ext cx="636303" cy="523220"/>
          </a:xfrm>
          <a:prstGeom prst="rect">
            <a:avLst/>
          </a:prstGeom>
          <a:noFill/>
        </p:spPr>
        <p:txBody>
          <a:bodyPr wrap="square" rtlCol="0">
            <a:spAutoFit/>
          </a:bodyPr>
          <a:lstStyle/>
          <a:p>
            <a:r>
              <a:rPr lang="en-US" sz="2800" dirty="0"/>
              <a:t>0</a:t>
            </a:r>
          </a:p>
        </p:txBody>
      </p:sp>
    </p:spTree>
    <p:extLst>
      <p:ext uri="{BB962C8B-B14F-4D97-AF65-F5344CB8AC3E}">
        <p14:creationId xmlns:p14="http://schemas.microsoft.com/office/powerpoint/2010/main" val="7904071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29817"/>
            <a:ext cx="7924800" cy="6599584"/>
          </a:xfrm>
          <a:solidFill>
            <a:schemeClr val="bg1"/>
          </a:solidFill>
        </p:spPr>
        <p:txBody>
          <a:bodyPr tIns="0" bIns="0">
            <a:noAutofit/>
          </a:bodyPr>
          <a:lstStyle/>
          <a:p>
            <a:pPr marL="0" indent="0" algn="ctr">
              <a:spcBef>
                <a:spcPts val="1800"/>
              </a:spcBef>
              <a:buClr>
                <a:srgbClr val="0000FF"/>
              </a:buClr>
              <a:buNone/>
            </a:pPr>
            <a:r>
              <a:rPr lang="en-US" sz="2800" dirty="0">
                <a:solidFill>
                  <a:srgbClr val="003399"/>
                </a:solidFill>
              </a:rPr>
              <a:t>Randomized experiments to Estimate Demand</a:t>
            </a:r>
          </a:p>
          <a:p>
            <a:pPr marL="365760" indent="-365760">
              <a:spcBef>
                <a:spcPts val="2400"/>
              </a:spcBef>
              <a:buClr>
                <a:srgbClr val="003399"/>
              </a:buClr>
            </a:pPr>
            <a:r>
              <a:rPr lang="en-US" sz="2400" dirty="0"/>
              <a:t>Randomized experiments: sample is randomized into treatment vs. control (like medical experiment)</a:t>
            </a:r>
          </a:p>
          <a:p>
            <a:pPr marL="365760" indent="-365760">
              <a:spcBef>
                <a:spcPts val="2400"/>
              </a:spcBef>
              <a:buClr>
                <a:srgbClr val="003399"/>
              </a:buClr>
            </a:pPr>
            <a:r>
              <a:rPr lang="en-US" sz="2400" dirty="0"/>
              <a:t>Widely used today in development economics (</a:t>
            </a:r>
            <a:r>
              <a:rPr lang="en-US" sz="2400" dirty="0">
                <a:hlinkClick r:id="rId3"/>
              </a:rPr>
              <a:t>Banerjee, Duflo, Kremer 2019 nobel prize</a:t>
            </a:r>
            <a:r>
              <a:rPr lang="en-US" sz="2400" dirty="0"/>
              <a:t>)</a:t>
            </a:r>
          </a:p>
          <a:p>
            <a:pPr marL="365760" indent="-365760">
              <a:spcBef>
                <a:spcPts val="2400"/>
              </a:spcBef>
              <a:buClr>
                <a:srgbClr val="003399"/>
              </a:buClr>
            </a:pPr>
            <a:r>
              <a:rPr lang="en-US" sz="2400" dirty="0"/>
              <a:t>Studies offer important preventive health products at randomized prices to estimate demand</a:t>
            </a:r>
          </a:p>
          <a:p>
            <a:pPr marL="765810" lvl="1" indent="-365760">
              <a:spcBef>
                <a:spcPts val="2400"/>
              </a:spcBef>
              <a:buClr>
                <a:srgbClr val="003399"/>
              </a:buClr>
            </a:pPr>
            <a:r>
              <a:rPr lang="en-US" sz="2000" dirty="0"/>
              <a:t>Higher prices sharply reduce demand</a:t>
            </a:r>
          </a:p>
          <a:p>
            <a:pPr marL="765810" lvl="1" indent="-365760">
              <a:spcBef>
                <a:spcPts val="2400"/>
              </a:spcBef>
              <a:buClr>
                <a:srgbClr val="003399"/>
              </a:buClr>
            </a:pPr>
            <a:r>
              <a:rPr lang="en-US" sz="2000" dirty="0"/>
              <a:t>Demand small at market prices for many such goods in spite of substantial future health (and hence economic) benefits</a:t>
            </a:r>
          </a:p>
          <a:p>
            <a:pPr marL="765810" lvl="1" indent="-365760">
              <a:spcBef>
                <a:spcPts val="2400"/>
              </a:spcBef>
              <a:buClr>
                <a:srgbClr val="003399"/>
              </a:buClr>
            </a:pPr>
            <a:r>
              <a:rPr lang="en-US" sz="2000" dirty="0"/>
              <a:t>Makes sense for government to provide such goods (instead of market allocation) if consumers don’t value/buy products</a:t>
            </a:r>
          </a:p>
          <a:p>
            <a:pPr marL="765810" lvl="1" indent="-365760">
              <a:spcBef>
                <a:spcPts val="2400"/>
              </a:spcBef>
              <a:buClr>
                <a:srgbClr val="003399"/>
              </a:buClr>
            </a:pPr>
            <a:r>
              <a:rPr lang="en-US" sz="2000" dirty="0"/>
              <a:t>Libertarian vs. socialism debate</a:t>
            </a:r>
          </a:p>
          <a:p>
            <a:pPr marL="765810" lvl="1" indent="-365760">
              <a:spcBef>
                <a:spcPts val="2400"/>
              </a:spcBef>
              <a:buClr>
                <a:srgbClr val="003399"/>
              </a:buClr>
            </a:pPr>
            <a:endParaRPr lang="en-US" sz="2000" dirty="0"/>
          </a:p>
        </p:txBody>
      </p:sp>
    </p:spTree>
    <p:extLst>
      <p:ext uri="{BB962C8B-B14F-4D97-AF65-F5344CB8AC3E}">
        <p14:creationId xmlns:p14="http://schemas.microsoft.com/office/powerpoint/2010/main" val="1953441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Meta Quiz:</a:t>
            </a:r>
          </a:p>
          <a:p>
            <a:pPr marL="0" lvl="1" indent="0">
              <a:spcBef>
                <a:spcPts val="2400"/>
              </a:spcBef>
              <a:buClr>
                <a:srgbClr val="003399"/>
              </a:buClr>
              <a:buNone/>
            </a:pPr>
            <a:r>
              <a:rPr lang="en-US" dirty="0">
                <a:solidFill>
                  <a:srgbClr val="CC0000"/>
                </a:solidFill>
              </a:rPr>
              <a:t>Question: </a:t>
            </a:r>
            <a:r>
              <a:rPr lang="en-US" dirty="0"/>
              <a:t>What do you think of in-class quizzes?</a:t>
            </a:r>
          </a:p>
          <a:p>
            <a:pPr marL="0" lvl="1" indent="0">
              <a:spcBef>
                <a:spcPts val="2400"/>
              </a:spcBef>
              <a:buClr>
                <a:srgbClr val="003399"/>
              </a:buClr>
              <a:buNone/>
            </a:pPr>
            <a:r>
              <a:rPr lang="en-US" dirty="0"/>
              <a:t>	A. I like them, they help keep me focused</a:t>
            </a:r>
          </a:p>
          <a:p>
            <a:pPr marL="0" lvl="1" indent="0">
              <a:spcBef>
                <a:spcPts val="2400"/>
              </a:spcBef>
              <a:buClr>
                <a:srgbClr val="003399"/>
              </a:buClr>
              <a:buNone/>
            </a:pPr>
            <a:r>
              <a:rPr lang="en-US" dirty="0"/>
              <a:t>	B. I like them, it’s a way to communicate with 	the class</a:t>
            </a:r>
          </a:p>
          <a:p>
            <a:pPr marL="0" lvl="1" indent="0">
              <a:spcBef>
                <a:spcPts val="2400"/>
              </a:spcBef>
              <a:buClr>
                <a:srgbClr val="003399"/>
              </a:buClr>
              <a:buNone/>
            </a:pPr>
            <a:r>
              <a:rPr lang="en-US" dirty="0"/>
              <a:t>	C. I dislike them, they stress me out</a:t>
            </a:r>
          </a:p>
          <a:p>
            <a:pPr marL="0" lvl="1" indent="0">
              <a:spcBef>
                <a:spcPts val="2400"/>
              </a:spcBef>
              <a:buClr>
                <a:srgbClr val="003399"/>
              </a:buClr>
              <a:buNone/>
            </a:pPr>
            <a:r>
              <a:rPr lang="en-US"/>
              <a:t>	D</a:t>
            </a:r>
            <a:r>
              <a:rPr lang="en-US" dirty="0"/>
              <a:t>. I dislike them, I find them boring</a:t>
            </a:r>
          </a:p>
        </p:txBody>
      </p:sp>
    </p:spTree>
    <p:extLst>
      <p:ext uri="{BB962C8B-B14F-4D97-AF65-F5344CB8AC3E}">
        <p14:creationId xmlns:p14="http://schemas.microsoft.com/office/powerpoint/2010/main" val="1621910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References</a:t>
            </a:r>
          </a:p>
          <a:p>
            <a:pPr marL="365760" indent="-365760">
              <a:spcBef>
                <a:spcPts val="2400"/>
              </a:spcBef>
              <a:buClr>
                <a:srgbClr val="003399"/>
              </a:buClr>
            </a:pPr>
            <a:r>
              <a:rPr lang="en-US" sz="2800" dirty="0"/>
              <a:t>CORE-The Economy 2.0, micro, </a:t>
            </a:r>
            <a:r>
              <a:rPr lang="en-US" sz="2800" dirty="0">
                <a:hlinkClick r:id="rId3"/>
              </a:rPr>
              <a:t>Unit 8</a:t>
            </a:r>
            <a:r>
              <a:rPr lang="en-US" sz="2800" dirty="0"/>
              <a:t>.</a:t>
            </a:r>
            <a:endParaRPr lang="en-US" sz="2400" dirty="0"/>
          </a:p>
          <a:p>
            <a:pPr marL="365760" indent="-365760">
              <a:spcBef>
                <a:spcPts val="2400"/>
              </a:spcBef>
              <a:buClr>
                <a:srgbClr val="003399"/>
              </a:buClr>
            </a:pPr>
            <a:r>
              <a:rPr lang="en-US" sz="2800" dirty="0"/>
              <a:t>Principles of Economics, Chapter 3.</a:t>
            </a:r>
          </a:p>
          <a:p>
            <a:pPr marL="365760" indent="-365760">
              <a:spcBef>
                <a:spcPts val="2400"/>
              </a:spcBef>
              <a:buClr>
                <a:srgbClr val="003399"/>
              </a:buClr>
            </a:pPr>
            <a:r>
              <a:rPr lang="en-US" sz="2800" dirty="0">
                <a:hlinkClick r:id="rId4"/>
              </a:rPr>
              <a:t>Working, Holbrook. 1925 “The Statistical Determination of Demand Curves,” Quarterly Journal of Economics.</a:t>
            </a:r>
            <a:endParaRPr lang="en-US" sz="2800" dirty="0"/>
          </a:p>
          <a:p>
            <a:pPr marL="365760" indent="-365760">
              <a:spcBef>
                <a:spcPts val="2400"/>
              </a:spcBef>
              <a:buClr>
                <a:srgbClr val="003399"/>
              </a:buClr>
            </a:pPr>
            <a:r>
              <a:rPr lang="en-US" sz="2800" dirty="0" err="1">
                <a:hlinkClick r:id="rId5"/>
              </a:rPr>
              <a:t>Dupas</a:t>
            </a:r>
            <a:r>
              <a:rPr lang="en-US" sz="2800" dirty="0">
                <a:hlinkClick r:id="rId5"/>
              </a:rPr>
              <a:t>, Pascaline, and Edward Miguel. "Impacts and determinants of health levels in low-income countries." In </a:t>
            </a:r>
            <a:r>
              <a:rPr lang="en-US" sz="2800" i="1" dirty="0">
                <a:hlinkClick r:id="rId5"/>
              </a:rPr>
              <a:t>Handbook of economic field experiments</a:t>
            </a:r>
            <a:r>
              <a:rPr lang="en-US" sz="2800" dirty="0">
                <a:hlinkClick r:id="rId5"/>
              </a:rPr>
              <a:t>, vol. 2, pp. 3-93. North-Holland, 2017</a:t>
            </a:r>
            <a:r>
              <a:rPr lang="en-US" sz="2800" dirty="0"/>
              <a:t>.</a:t>
            </a:r>
            <a:endParaRPr lang="en-US" sz="2800" dirty="0">
              <a:hlinkClick r:id="rId4"/>
            </a:endParaRPr>
          </a:p>
        </p:txBody>
      </p:sp>
    </p:spTree>
    <p:extLst>
      <p:ext uri="{BB962C8B-B14F-4D97-AF65-F5344CB8AC3E}">
        <p14:creationId xmlns:p14="http://schemas.microsoft.com/office/powerpoint/2010/main" val="256871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Demand Curve for oil (worldwide)</a:t>
            </a:r>
          </a:p>
        </p:txBody>
      </p:sp>
      <p:grpSp>
        <p:nvGrpSpPr>
          <p:cNvPr id="26" name="Group 25"/>
          <p:cNvGrpSpPr/>
          <p:nvPr/>
        </p:nvGrpSpPr>
        <p:grpSpPr>
          <a:xfrm>
            <a:off x="1591733" y="1097280"/>
            <a:ext cx="6434810" cy="4757674"/>
            <a:chOff x="1591733" y="1158815"/>
            <a:chExt cx="6434810" cy="4757674"/>
          </a:xfrm>
        </p:grpSpPr>
        <p:sp>
          <p:nvSpPr>
            <p:cNvPr id="14" name="TextBox 13"/>
            <p:cNvSpPr txBox="1"/>
            <p:nvPr/>
          </p:nvSpPr>
          <p:spPr>
            <a:xfrm>
              <a:off x="6319713" y="4469583"/>
              <a:ext cx="533400" cy="523220"/>
            </a:xfrm>
            <a:prstGeom prst="rect">
              <a:avLst/>
            </a:prstGeom>
            <a:noFill/>
          </p:spPr>
          <p:txBody>
            <a:bodyPr wrap="square" rtlCol="0">
              <a:spAutoFit/>
            </a:bodyPr>
            <a:lstStyle/>
            <a:p>
              <a:r>
                <a:rPr lang="en-US" sz="2800" dirty="0">
                  <a:solidFill>
                    <a:srgbClr val="003399"/>
                  </a:solidFill>
                </a:rPr>
                <a:t>D</a:t>
              </a:r>
            </a:p>
          </p:txBody>
        </p:sp>
        <p:grpSp>
          <p:nvGrpSpPr>
            <p:cNvPr id="25" name="Group 24"/>
            <p:cNvGrpSpPr/>
            <p:nvPr/>
          </p:nvGrpSpPr>
          <p:grpSpPr>
            <a:xfrm>
              <a:off x="1591733" y="1158815"/>
              <a:ext cx="6434810" cy="4757674"/>
              <a:chOff x="1456409" y="1158815"/>
              <a:chExt cx="6434810" cy="4757674"/>
            </a:xfrm>
          </p:grpSpPr>
          <p:grpSp>
            <p:nvGrpSpPr>
              <p:cNvPr id="5" name="Group 7"/>
              <p:cNvGrpSpPr/>
              <p:nvPr/>
            </p:nvGrpSpPr>
            <p:grpSpPr>
              <a:xfrm>
                <a:off x="1456409" y="1158815"/>
                <a:ext cx="6434810" cy="4757674"/>
                <a:chOff x="1390367" y="1158815"/>
                <a:chExt cx="6434810" cy="4757674"/>
              </a:xfrm>
            </p:grpSpPr>
            <p:cxnSp>
              <p:nvCxnSpPr>
                <p:cNvPr id="6" name="Straight Connector 5"/>
                <p:cNvCxnSpPr/>
                <p:nvPr/>
              </p:nvCxnSpPr>
              <p:spPr>
                <a:xfrm rot="5400000">
                  <a:off x="191826"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04767"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44765" y="5393269"/>
                  <a:ext cx="2980412" cy="523220"/>
                </a:xfrm>
                <a:prstGeom prst="rect">
                  <a:avLst/>
                </a:prstGeom>
                <a:noFill/>
              </p:spPr>
              <p:txBody>
                <a:bodyPr wrap="square" rtlCol="0">
                  <a:spAutoFit/>
                </a:bodyPr>
                <a:lstStyle/>
                <a:p>
                  <a:r>
                    <a:rPr lang="en-US" sz="2800" dirty="0"/>
                    <a:t>Quantity (Q)  </a:t>
                  </a:r>
                </a:p>
              </p:txBody>
            </p:sp>
            <p:sp>
              <p:nvSpPr>
                <p:cNvPr id="9" name="TextBox 8"/>
                <p:cNvSpPr txBox="1"/>
                <p:nvPr/>
              </p:nvSpPr>
              <p:spPr>
                <a:xfrm>
                  <a:off x="1390367" y="1158815"/>
                  <a:ext cx="969292" cy="790345"/>
                </a:xfrm>
                <a:prstGeom prst="rect">
                  <a:avLst/>
                </a:prstGeom>
                <a:noFill/>
              </p:spPr>
              <p:txBody>
                <a:bodyPr wrap="square" rtlCol="0">
                  <a:spAutoFit/>
                </a:bodyPr>
                <a:lstStyle/>
                <a:p>
                  <a:pPr>
                    <a:lnSpc>
                      <a:spcPct val="80000"/>
                    </a:lnSpc>
                  </a:pPr>
                  <a:r>
                    <a:rPr lang="en-US" sz="2800" dirty="0"/>
                    <a:t>Price</a:t>
                  </a:r>
                </a:p>
                <a:p>
                  <a:pPr>
                    <a:lnSpc>
                      <a:spcPct val="80000"/>
                    </a:lnSpc>
                  </a:pPr>
                  <a:r>
                    <a:rPr lang="en-US" sz="2800" dirty="0"/>
                    <a:t>  (P)</a:t>
                  </a:r>
                </a:p>
              </p:txBody>
            </p:sp>
          </p:grpSp>
          <p:cxnSp>
            <p:nvCxnSpPr>
              <p:cNvPr id="12" name="Straight Connector 11"/>
              <p:cNvCxnSpPr>
                <a:cxnSpLocks/>
              </p:cNvCxnSpPr>
              <p:nvPr/>
            </p:nvCxnSpPr>
            <p:spPr>
              <a:xfrm>
                <a:off x="2360194" y="1356935"/>
                <a:ext cx="3824195" cy="381000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FC63D5A9-3660-9B44-A76B-6A4537D266D2}"/>
              </a:ext>
            </a:extLst>
          </p:cNvPr>
          <p:cNvSpPr txBox="1"/>
          <p:nvPr/>
        </p:nvSpPr>
        <p:spPr>
          <a:xfrm>
            <a:off x="3324775" y="1054110"/>
            <a:ext cx="3425677" cy="954107"/>
          </a:xfrm>
          <a:prstGeom prst="rect">
            <a:avLst/>
          </a:prstGeom>
          <a:noFill/>
        </p:spPr>
        <p:txBody>
          <a:bodyPr wrap="square" rtlCol="0">
            <a:spAutoFit/>
          </a:bodyPr>
          <a:lstStyle/>
          <a:p>
            <a:r>
              <a:rPr lang="en-US" sz="2800" dirty="0">
                <a:solidFill>
                  <a:srgbClr val="CC0000"/>
                </a:solidFill>
              </a:rPr>
              <a:t>Rich consumers, high value users only</a:t>
            </a:r>
          </a:p>
        </p:txBody>
      </p:sp>
      <p:sp>
        <p:nvSpPr>
          <p:cNvPr id="3" name="TextBox 2">
            <a:extLst>
              <a:ext uri="{FF2B5EF4-FFF2-40B4-BE49-F238E27FC236}">
                <a16:creationId xmlns:a16="http://schemas.microsoft.com/office/drawing/2014/main" id="{CBC8A65D-C19D-F5D7-79DA-7E710329D54A}"/>
              </a:ext>
            </a:extLst>
          </p:cNvPr>
          <p:cNvSpPr txBox="1"/>
          <p:nvPr/>
        </p:nvSpPr>
        <p:spPr>
          <a:xfrm>
            <a:off x="5604278" y="3243851"/>
            <a:ext cx="2980412" cy="954107"/>
          </a:xfrm>
          <a:prstGeom prst="rect">
            <a:avLst/>
          </a:prstGeom>
          <a:noFill/>
        </p:spPr>
        <p:txBody>
          <a:bodyPr wrap="square" rtlCol="0">
            <a:spAutoFit/>
          </a:bodyPr>
          <a:lstStyle/>
          <a:p>
            <a:r>
              <a:rPr lang="en-US" sz="2800" dirty="0">
                <a:solidFill>
                  <a:srgbClr val="CC0000"/>
                </a:solidFill>
              </a:rPr>
              <a:t>+ Poor consumers, lower value users</a:t>
            </a:r>
          </a:p>
        </p:txBody>
      </p:sp>
      <p:cxnSp>
        <p:nvCxnSpPr>
          <p:cNvPr id="11" name="Straight Arrow Connector 10">
            <a:extLst>
              <a:ext uri="{FF2B5EF4-FFF2-40B4-BE49-F238E27FC236}">
                <a16:creationId xmlns:a16="http://schemas.microsoft.com/office/drawing/2014/main" id="{ADBD8D1E-3CC2-A3FE-7FFC-5A23761083CD}"/>
              </a:ext>
            </a:extLst>
          </p:cNvPr>
          <p:cNvCxnSpPr>
            <a:cxnSpLocks/>
          </p:cNvCxnSpPr>
          <p:nvPr/>
        </p:nvCxnSpPr>
        <p:spPr>
          <a:xfrm flipH="1">
            <a:off x="2915750" y="1676400"/>
            <a:ext cx="40902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F46D9134-99D9-8203-0647-A5F9FF425394}"/>
              </a:ext>
            </a:extLst>
          </p:cNvPr>
          <p:cNvCxnSpPr>
            <a:cxnSpLocks/>
          </p:cNvCxnSpPr>
          <p:nvPr/>
        </p:nvCxnSpPr>
        <p:spPr>
          <a:xfrm flipH="1">
            <a:off x="5046131" y="3810000"/>
            <a:ext cx="52833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9732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2286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Supply</a:t>
            </a:r>
          </a:p>
          <a:p>
            <a:pPr marL="365760" indent="-365760">
              <a:spcBef>
                <a:spcPts val="2400"/>
              </a:spcBef>
              <a:buClr>
                <a:srgbClr val="003399"/>
              </a:buClr>
            </a:pPr>
            <a:r>
              <a:rPr lang="en-US" sz="2800" dirty="0"/>
              <a:t>The selling side of the market (generally producers)</a:t>
            </a:r>
          </a:p>
          <a:p>
            <a:pPr marL="365760" indent="-365760">
              <a:spcBef>
                <a:spcPts val="2400"/>
              </a:spcBef>
              <a:buClr>
                <a:srgbClr val="003399"/>
              </a:buClr>
            </a:pPr>
            <a:r>
              <a:rPr lang="en-US" sz="2800" dirty="0"/>
              <a:t>There is a positive relationship between the quantity supplied of a good and its price.</a:t>
            </a:r>
          </a:p>
          <a:p>
            <a:pPr marL="365760" indent="-365760">
              <a:spcBef>
                <a:spcPts val="2400"/>
              </a:spcBef>
              <a:buClr>
                <a:srgbClr val="003399"/>
              </a:buClr>
            </a:pPr>
            <a:r>
              <a:rPr lang="en-US" sz="2800" dirty="0"/>
              <a:t>This relationship reflects optimizing behavior on the part of producing firms.</a:t>
            </a:r>
          </a:p>
          <a:p>
            <a:pPr marL="365760" indent="-365760">
              <a:spcBef>
                <a:spcPts val="2400"/>
              </a:spcBef>
              <a:buClr>
                <a:srgbClr val="003399"/>
              </a:buClr>
            </a:pPr>
            <a:r>
              <a:rPr lang="en-US" sz="2800" dirty="0"/>
              <a:t>A price P, producers are willing to supply quantity Q=S(P) of the good.</a:t>
            </a:r>
          </a:p>
          <a:p>
            <a:pPr marL="365760" indent="-365760">
              <a:spcBef>
                <a:spcPts val="2400"/>
              </a:spcBef>
              <a:buClr>
                <a:srgbClr val="003399"/>
              </a:buClr>
            </a:pPr>
            <a:r>
              <a:rPr lang="en-US" sz="2800" dirty="0"/>
              <a:t>Key assumption: producers are price takers </a:t>
            </a:r>
          </a:p>
          <a:p>
            <a:pPr marL="0" indent="0">
              <a:spcBef>
                <a:spcPts val="2400"/>
              </a:spcBef>
              <a:buClr>
                <a:srgbClr val="003399"/>
              </a:buClr>
              <a:buNone/>
            </a:pPr>
            <a:endParaRPr lang="en-US" sz="2800" dirty="0"/>
          </a:p>
          <a:p>
            <a:pPr marL="0" indent="0">
              <a:spcBef>
                <a:spcPts val="2400"/>
              </a:spcBef>
              <a:buClr>
                <a:srgbClr val="003399"/>
              </a:buClr>
              <a:buNone/>
            </a:pPr>
            <a:endParaRPr lang="en-US" sz="2800" dirty="0"/>
          </a:p>
        </p:txBody>
      </p:sp>
    </p:spTree>
    <p:extLst>
      <p:ext uri="{BB962C8B-B14F-4D97-AF65-F5344CB8AC3E}">
        <p14:creationId xmlns:p14="http://schemas.microsoft.com/office/powerpoint/2010/main" val="378173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Supply Curve of oil worldwide</a:t>
            </a:r>
          </a:p>
        </p:txBody>
      </p:sp>
      <p:grpSp>
        <p:nvGrpSpPr>
          <p:cNvPr id="25" name="Group 24"/>
          <p:cNvGrpSpPr/>
          <p:nvPr/>
        </p:nvGrpSpPr>
        <p:grpSpPr>
          <a:xfrm>
            <a:off x="2105941" y="1097280"/>
            <a:ext cx="4932118" cy="4706872"/>
            <a:chOff x="2019300" y="1158815"/>
            <a:chExt cx="4932118" cy="4706872"/>
          </a:xfrm>
        </p:grpSpPr>
        <p:cxnSp>
          <p:nvCxnSpPr>
            <p:cNvPr id="3" name="Straight Connector 2"/>
            <p:cNvCxnSpPr>
              <a:cxnSpLocks/>
            </p:cNvCxnSpPr>
            <p:nvPr/>
          </p:nvCxnSpPr>
          <p:spPr>
            <a:xfrm flipV="1">
              <a:off x="2434170" y="1752601"/>
              <a:ext cx="3686655" cy="3414334"/>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4932118" cy="4706872"/>
              <a:chOff x="2040466" y="1158815"/>
              <a:chExt cx="4932118"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p>
            </p:txBody>
          </p:sp>
        </p:grpSp>
      </p:grpSp>
    </p:spTree>
    <p:extLst>
      <p:ext uri="{BB962C8B-B14F-4D97-AF65-F5344CB8AC3E}">
        <p14:creationId xmlns:p14="http://schemas.microsoft.com/office/powerpoint/2010/main" val="121037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Supply Curve of oil worldwide</a:t>
            </a:r>
          </a:p>
        </p:txBody>
      </p:sp>
      <p:grpSp>
        <p:nvGrpSpPr>
          <p:cNvPr id="25" name="Group 24"/>
          <p:cNvGrpSpPr/>
          <p:nvPr/>
        </p:nvGrpSpPr>
        <p:grpSpPr>
          <a:xfrm>
            <a:off x="2105941" y="1097280"/>
            <a:ext cx="4932118" cy="4706872"/>
            <a:chOff x="2019300" y="1158815"/>
            <a:chExt cx="4932118" cy="4706872"/>
          </a:xfrm>
        </p:grpSpPr>
        <p:cxnSp>
          <p:nvCxnSpPr>
            <p:cNvPr id="3" name="Straight Connector 2"/>
            <p:cNvCxnSpPr>
              <a:cxnSpLocks/>
            </p:cNvCxnSpPr>
            <p:nvPr/>
          </p:nvCxnSpPr>
          <p:spPr>
            <a:xfrm flipV="1">
              <a:off x="2434170" y="1752601"/>
              <a:ext cx="3686655" cy="3414334"/>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19300" y="1158815"/>
              <a:ext cx="4932118" cy="4706872"/>
              <a:chOff x="2040466" y="1158815"/>
              <a:chExt cx="4932118" cy="4706872"/>
            </a:xfrm>
          </p:grpSpPr>
          <p:grpSp>
            <p:nvGrpSpPr>
              <p:cNvPr id="5" name="Group 7"/>
              <p:cNvGrpSpPr/>
              <p:nvPr/>
            </p:nvGrpSpPr>
            <p:grpSpPr>
              <a:xfrm>
                <a:off x="2040466" y="1158815"/>
                <a:ext cx="4932118" cy="4706872"/>
                <a:chOff x="1953258" y="1158815"/>
                <a:chExt cx="4932118" cy="4706872"/>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9422" y="5342467"/>
                  <a:ext cx="465954" cy="523220"/>
                </a:xfrm>
                <a:prstGeom prst="rect">
                  <a:avLst/>
                </a:prstGeom>
                <a:noFill/>
              </p:spPr>
              <p:txBody>
                <a:bodyPr wrap="square" rtlCol="0">
                  <a:spAutoFit/>
                </a:bodyPr>
                <a:lstStyle/>
                <a:p>
                  <a:r>
                    <a:rPr lang="en-US" sz="2800" dirty="0"/>
                    <a:t>Q  </a:t>
                  </a:r>
                </a:p>
              </p:txBody>
            </p:sp>
            <p:sp>
              <p:nvSpPr>
                <p:cNvPr id="9" name="TextBox 8"/>
                <p:cNvSpPr txBox="1"/>
                <p:nvPr/>
              </p:nvSpPr>
              <p:spPr>
                <a:xfrm>
                  <a:off x="1953258" y="1158815"/>
                  <a:ext cx="414868" cy="445635"/>
                </a:xfrm>
                <a:prstGeom prst="rect">
                  <a:avLst/>
                </a:prstGeom>
                <a:noFill/>
              </p:spPr>
              <p:txBody>
                <a:bodyPr wrap="square" rtlCol="0">
                  <a:spAutoFit/>
                </a:bodyPr>
                <a:lstStyle/>
                <a:p>
                  <a:pPr>
                    <a:lnSpc>
                      <a:spcPct val="80000"/>
                    </a:lnSpc>
                  </a:pPr>
                  <a:r>
                    <a:rPr lang="en-US" sz="2800" dirty="0"/>
                    <a:t>P</a:t>
                  </a:r>
                </a:p>
              </p:txBody>
            </p:sp>
          </p:grpSp>
          <p:sp>
            <p:nvSpPr>
              <p:cNvPr id="13" name="TextBox 12"/>
              <p:cNvSpPr txBox="1"/>
              <p:nvPr/>
            </p:nvSpPr>
            <p:spPr>
              <a:xfrm>
                <a:off x="6100232" y="1483236"/>
                <a:ext cx="533400" cy="523220"/>
              </a:xfrm>
              <a:prstGeom prst="rect">
                <a:avLst/>
              </a:prstGeom>
              <a:noFill/>
            </p:spPr>
            <p:txBody>
              <a:bodyPr wrap="square" rtlCol="0">
                <a:spAutoFit/>
              </a:bodyPr>
              <a:lstStyle/>
              <a:p>
                <a:r>
                  <a:rPr lang="en-US" sz="2800" dirty="0">
                    <a:solidFill>
                      <a:srgbClr val="003399"/>
                    </a:solidFill>
                  </a:rPr>
                  <a:t>S</a:t>
                </a:r>
              </a:p>
            </p:txBody>
          </p:sp>
        </p:grpSp>
      </p:grpSp>
      <p:sp>
        <p:nvSpPr>
          <p:cNvPr id="2" name="TextBox 1">
            <a:extLst>
              <a:ext uri="{FF2B5EF4-FFF2-40B4-BE49-F238E27FC236}">
                <a16:creationId xmlns:a16="http://schemas.microsoft.com/office/drawing/2014/main" id="{024A8ABA-A2E9-F6E8-281F-799B0872903B}"/>
              </a:ext>
            </a:extLst>
          </p:cNvPr>
          <p:cNvSpPr txBox="1"/>
          <p:nvPr/>
        </p:nvSpPr>
        <p:spPr>
          <a:xfrm>
            <a:off x="3595817" y="4268779"/>
            <a:ext cx="3425677" cy="830997"/>
          </a:xfrm>
          <a:prstGeom prst="rect">
            <a:avLst/>
          </a:prstGeom>
          <a:noFill/>
        </p:spPr>
        <p:txBody>
          <a:bodyPr wrap="square" rtlCol="0">
            <a:spAutoFit/>
          </a:bodyPr>
          <a:lstStyle/>
          <a:p>
            <a:r>
              <a:rPr lang="en-US" sz="2400" dirty="0">
                <a:solidFill>
                  <a:srgbClr val="CC0000"/>
                </a:solidFill>
              </a:rPr>
              <a:t>Low cost producers</a:t>
            </a:r>
          </a:p>
          <a:p>
            <a:r>
              <a:rPr lang="en-US" sz="2400" dirty="0">
                <a:solidFill>
                  <a:srgbClr val="CC0000"/>
                </a:solidFill>
              </a:rPr>
              <a:t>(Saudi Arabia)</a:t>
            </a:r>
          </a:p>
        </p:txBody>
      </p:sp>
      <p:cxnSp>
        <p:nvCxnSpPr>
          <p:cNvPr id="10" name="Straight Arrow Connector 9">
            <a:extLst>
              <a:ext uri="{FF2B5EF4-FFF2-40B4-BE49-F238E27FC236}">
                <a16:creationId xmlns:a16="http://schemas.microsoft.com/office/drawing/2014/main" id="{E515BDA6-2AC8-B221-1CF0-766C96B2CEAD}"/>
              </a:ext>
            </a:extLst>
          </p:cNvPr>
          <p:cNvCxnSpPr>
            <a:cxnSpLocks/>
          </p:cNvCxnSpPr>
          <p:nvPr/>
        </p:nvCxnSpPr>
        <p:spPr>
          <a:xfrm flipH="1">
            <a:off x="3186792" y="4572000"/>
            <a:ext cx="40902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1825F763-BA54-9F08-FCC5-9393F93B80A3}"/>
              </a:ext>
            </a:extLst>
          </p:cNvPr>
          <p:cNvSpPr txBox="1"/>
          <p:nvPr/>
        </p:nvSpPr>
        <p:spPr>
          <a:xfrm>
            <a:off x="6019800" y="2102078"/>
            <a:ext cx="3425677" cy="830997"/>
          </a:xfrm>
          <a:prstGeom prst="rect">
            <a:avLst/>
          </a:prstGeom>
          <a:noFill/>
        </p:spPr>
        <p:txBody>
          <a:bodyPr wrap="square" rtlCol="0">
            <a:spAutoFit/>
          </a:bodyPr>
          <a:lstStyle/>
          <a:p>
            <a:r>
              <a:rPr lang="en-US" sz="2400" dirty="0">
                <a:solidFill>
                  <a:srgbClr val="CC0000"/>
                </a:solidFill>
              </a:rPr>
              <a:t>High cost producers</a:t>
            </a:r>
          </a:p>
          <a:p>
            <a:r>
              <a:rPr lang="en-US" sz="2400" dirty="0">
                <a:solidFill>
                  <a:srgbClr val="CC0000"/>
                </a:solidFill>
              </a:rPr>
              <a:t>(US fracking)</a:t>
            </a:r>
          </a:p>
        </p:txBody>
      </p:sp>
      <p:cxnSp>
        <p:nvCxnSpPr>
          <p:cNvPr id="12" name="Straight Arrow Connector 11">
            <a:extLst>
              <a:ext uri="{FF2B5EF4-FFF2-40B4-BE49-F238E27FC236}">
                <a16:creationId xmlns:a16="http://schemas.microsoft.com/office/drawing/2014/main" id="{554E7A01-4BDB-8804-0346-EC3605DA79CE}"/>
              </a:ext>
            </a:extLst>
          </p:cNvPr>
          <p:cNvCxnSpPr>
            <a:cxnSpLocks/>
          </p:cNvCxnSpPr>
          <p:nvPr/>
        </p:nvCxnSpPr>
        <p:spPr>
          <a:xfrm flipH="1">
            <a:off x="5562600" y="2362200"/>
            <a:ext cx="40902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7832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rgbClr val="003399"/>
          </a:solidFill>
          <a:prstDash val="lgDas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1981</Words>
  <Application>Microsoft Macintosh PowerPoint</Application>
  <PresentationFormat>On-screen Show (4:3)</PresentationFormat>
  <Paragraphs>381</Paragraphs>
  <Slides>52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ElsevierGulliver</vt:lpstr>
      <vt:lpstr>Helvetica</vt:lpstr>
      <vt:lpstr>Office Theme</vt:lpstr>
      <vt:lpstr>Lecture 3 Supply and Demand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Anchor House Building Opens at UC Berkeley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2011-01-19T08:19:55Z</dcterms:created>
  <dcterms:modified xsi:type="dcterms:W3CDTF">2024-09-11T18:40:41Z</dcterms:modified>
</cp:coreProperties>
</file>