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notesMasterIdLst>
    <p:notesMasterId r:id="rId47"/>
  </p:notesMasterIdLst>
  <p:handoutMasterIdLst>
    <p:handoutMasterId r:id="rId48"/>
  </p:handoutMasterIdLst>
  <p:sldIdLst>
    <p:sldId id="778" r:id="rId2"/>
    <p:sldId id="1347" r:id="rId3"/>
    <p:sldId id="1257" r:id="rId4"/>
    <p:sldId id="1403" r:id="rId5"/>
    <p:sldId id="1299" r:id="rId6"/>
    <p:sldId id="1300" r:id="rId7"/>
    <p:sldId id="1399" r:id="rId8"/>
    <p:sldId id="1400" r:id="rId9"/>
    <p:sldId id="1398" r:id="rId10"/>
    <p:sldId id="1401" r:id="rId11"/>
    <p:sldId id="1402" r:id="rId12"/>
    <p:sldId id="1304" r:id="rId13"/>
    <p:sldId id="1404" r:id="rId14"/>
    <p:sldId id="1405" r:id="rId15"/>
    <p:sldId id="1409" r:id="rId16"/>
    <p:sldId id="1408" r:id="rId17"/>
    <p:sldId id="1306" r:id="rId18"/>
    <p:sldId id="1407" r:id="rId19"/>
    <p:sldId id="1406" r:id="rId20"/>
    <p:sldId id="1307" r:id="rId21"/>
    <p:sldId id="1309" r:id="rId22"/>
    <p:sldId id="1374" r:id="rId23"/>
    <p:sldId id="1314" r:id="rId24"/>
    <p:sldId id="1310" r:id="rId25"/>
    <p:sldId id="1311" r:id="rId26"/>
    <p:sldId id="1419" r:id="rId27"/>
    <p:sldId id="1410" r:id="rId28"/>
    <p:sldId id="1411" r:id="rId29"/>
    <p:sldId id="1412" r:id="rId30"/>
    <p:sldId id="1416" r:id="rId31"/>
    <p:sldId id="1315" r:id="rId32"/>
    <p:sldId id="1313" r:id="rId33"/>
    <p:sldId id="1330" r:id="rId34"/>
    <p:sldId id="1316" r:id="rId35"/>
    <p:sldId id="1087" r:id="rId36"/>
    <p:sldId id="1415" r:id="rId37"/>
    <p:sldId id="1289" r:id="rId38"/>
    <p:sldId id="1417" r:id="rId39"/>
    <p:sldId id="1418" r:id="rId40"/>
    <p:sldId id="1413" r:id="rId41"/>
    <p:sldId id="1361" r:id="rId42"/>
    <p:sldId id="1377" r:id="rId43"/>
    <p:sldId id="1414" r:id="rId44"/>
    <p:sldId id="1271" r:id="rId45"/>
    <p:sldId id="1397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63D"/>
    <a:srgbClr val="003399"/>
    <a:srgbClr val="660066"/>
    <a:srgbClr val="CC3300"/>
    <a:srgbClr val="FF0066"/>
    <a:srgbClr val="1F497D"/>
    <a:srgbClr val="0000CC"/>
    <a:srgbClr val="C7050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04" autoAdjust="0"/>
  </p:normalViewPr>
  <p:slideViewPr>
    <p:cSldViewPr>
      <p:cViewPr>
        <p:scale>
          <a:sx n="125" d="100"/>
          <a:sy n="125" d="100"/>
        </p:scale>
        <p:origin x="162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E5A66F56-A5C5-4E5C-98EA-3FFA400B1030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9B30214C-2DF2-4DBB-A967-E418902A82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9C68A976-CB51-4B99-8C3F-8CD9B0C35D47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D3291083-C2A9-40DF-A677-C5772AEAFE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64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1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21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57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08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74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6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10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51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83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D1625-AA3B-46DA-BA66-9D7F7C02BD33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slate.com/technology/2023/08/lyft-uber-surge-prime-time-upfront-pricing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core-econ.org/the-economy/index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spect.org/infrastructure/housing/2023-05-16-economists-hate-rent-control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905003"/>
            <a:ext cx="7863840" cy="1523999"/>
          </a:xfrm>
        </p:spPr>
        <p:txBody>
          <a:bodyPr>
            <a:normAutofit/>
          </a:bodyPr>
          <a:lstStyle/>
          <a:p>
            <a:r>
              <a:rPr lang="en-US" sz="4000" cap="small" dirty="0">
                <a:solidFill>
                  <a:srgbClr val="003399"/>
                </a:solidFill>
              </a:rPr>
              <a:t>Lecture 4</a:t>
            </a:r>
            <a:br>
              <a:rPr lang="en-US" sz="4000" dirty="0"/>
            </a:br>
            <a:r>
              <a:rPr lang="en-US" sz="3400" dirty="0"/>
              <a:t>Welfare Analysis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4114800"/>
            <a:ext cx="1282763" cy="12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0080" y="411480"/>
            <a:ext cx="786384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Economics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                                                                                                Emmanuel </a:t>
            </a:r>
            <a:r>
              <a:rPr kumimoji="0" lang="en-US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Saez</a:t>
            </a:r>
            <a:endParaRPr kumimoji="0" lang="en-US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  <a:ea typeface="+mj-ea"/>
                <a:cs typeface="+mj-cs"/>
              </a:rPr>
              <a:t>Fall </a:t>
            </a:r>
            <a:r>
              <a:rPr lang="en-US" baseline="0" dirty="0">
                <a:latin typeface="+mj-lt"/>
                <a:ea typeface="+mj-ea"/>
                <a:cs typeface="+mj-cs"/>
              </a:rPr>
              <a:t>2024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F8436BE-4FE4-FF93-B817-38993D94A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9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60680" y="1669366"/>
                <a:ext cx="3403563" cy="3406129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829442" y="1814208"/>
                  <a:ext cx="5334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1524000"/>
            <a:ext cx="0" cy="391441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8C3CD-6BED-622A-C39C-DA43868F4C0B}"/>
              </a:ext>
            </a:extLst>
          </p:cNvPr>
          <p:cNvCxnSpPr>
            <a:cxnSpLocks/>
          </p:cNvCxnSpPr>
          <p:nvPr/>
        </p:nvCxnSpPr>
        <p:spPr>
          <a:xfrm>
            <a:off x="2819400" y="1676400"/>
            <a:ext cx="0" cy="376201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92CCE-0E57-F213-0849-D7E167423FB9}"/>
              </a:ext>
            </a:extLst>
          </p:cNvPr>
          <p:cNvCxnSpPr>
            <a:cxnSpLocks/>
          </p:cNvCxnSpPr>
          <p:nvPr/>
        </p:nvCxnSpPr>
        <p:spPr>
          <a:xfrm>
            <a:off x="2971800" y="1828800"/>
            <a:ext cx="0" cy="358104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3FD541-B019-D536-BA90-02FBC688F29F}"/>
              </a:ext>
            </a:extLst>
          </p:cNvPr>
          <p:cNvCxnSpPr>
            <a:cxnSpLocks/>
          </p:cNvCxnSpPr>
          <p:nvPr/>
        </p:nvCxnSpPr>
        <p:spPr>
          <a:xfrm>
            <a:off x="3124200" y="1981200"/>
            <a:ext cx="0" cy="344197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1FD547-1EB1-F85F-1950-8FAE118BA479}"/>
              </a:ext>
            </a:extLst>
          </p:cNvPr>
          <p:cNvCxnSpPr>
            <a:cxnSpLocks/>
          </p:cNvCxnSpPr>
          <p:nvPr/>
        </p:nvCxnSpPr>
        <p:spPr>
          <a:xfrm>
            <a:off x="3276600" y="2133600"/>
            <a:ext cx="0" cy="328957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67CA7-8222-B321-873F-21FB86DC87F2}"/>
              </a:ext>
            </a:extLst>
          </p:cNvPr>
          <p:cNvCxnSpPr>
            <a:cxnSpLocks/>
          </p:cNvCxnSpPr>
          <p:nvPr/>
        </p:nvCxnSpPr>
        <p:spPr>
          <a:xfrm>
            <a:off x="3429000" y="2286000"/>
            <a:ext cx="0" cy="312384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B2F754-22C5-44CF-0D55-A6FEA59C1AFF}"/>
              </a:ext>
            </a:extLst>
          </p:cNvPr>
          <p:cNvCxnSpPr>
            <a:cxnSpLocks/>
          </p:cNvCxnSpPr>
          <p:nvPr/>
        </p:nvCxnSpPr>
        <p:spPr>
          <a:xfrm>
            <a:off x="3581400" y="2438400"/>
            <a:ext cx="0" cy="297144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43125C-5A64-5EF7-F88C-40ADA16BB08C}"/>
              </a:ext>
            </a:extLst>
          </p:cNvPr>
          <p:cNvCxnSpPr>
            <a:cxnSpLocks/>
          </p:cNvCxnSpPr>
          <p:nvPr/>
        </p:nvCxnSpPr>
        <p:spPr>
          <a:xfrm>
            <a:off x="3733800" y="2590800"/>
            <a:ext cx="0" cy="283237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F78C6F-C50C-BA65-9543-CCA7C4EA684F}"/>
              </a:ext>
            </a:extLst>
          </p:cNvPr>
          <p:cNvCxnSpPr>
            <a:cxnSpLocks/>
          </p:cNvCxnSpPr>
          <p:nvPr/>
        </p:nvCxnSpPr>
        <p:spPr>
          <a:xfrm>
            <a:off x="3886200" y="2743200"/>
            <a:ext cx="0" cy="266664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430B09-94B2-CC38-6F4E-5AC37205CF06}"/>
              </a:ext>
            </a:extLst>
          </p:cNvPr>
          <p:cNvCxnSpPr>
            <a:cxnSpLocks/>
          </p:cNvCxnSpPr>
          <p:nvPr/>
        </p:nvCxnSpPr>
        <p:spPr>
          <a:xfrm>
            <a:off x="4038600" y="2895600"/>
            <a:ext cx="0" cy="252757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870D3-AD8B-16C7-5B97-20A0E26AD03A}"/>
              </a:ext>
            </a:extLst>
          </p:cNvPr>
          <p:cNvCxnSpPr>
            <a:cxnSpLocks/>
          </p:cNvCxnSpPr>
          <p:nvPr/>
        </p:nvCxnSpPr>
        <p:spPr>
          <a:xfrm>
            <a:off x="4191000" y="3048000"/>
            <a:ext cx="0" cy="236184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45BD41-D3BC-33B1-A082-FABCE9DC42B3}"/>
              </a:ext>
            </a:extLst>
          </p:cNvPr>
          <p:cNvCxnSpPr>
            <a:cxnSpLocks/>
          </p:cNvCxnSpPr>
          <p:nvPr/>
        </p:nvCxnSpPr>
        <p:spPr>
          <a:xfrm>
            <a:off x="4343400" y="3200400"/>
            <a:ext cx="0" cy="222277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</p:cNvCxnSpPr>
          <p:nvPr/>
        </p:nvCxnSpPr>
        <p:spPr>
          <a:xfrm flipH="1">
            <a:off x="3437468" y="1494942"/>
            <a:ext cx="1085866" cy="1570737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71FF028-184E-D63D-7FB8-82E19DD3DC96}"/>
              </a:ext>
            </a:extLst>
          </p:cNvPr>
          <p:cNvSpPr txBox="1"/>
          <p:nvPr/>
        </p:nvSpPr>
        <p:spPr>
          <a:xfrm>
            <a:off x="3653118" y="98708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Total benefit from consuming Q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1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60680" y="1669366"/>
                <a:ext cx="3403563" cy="3406129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844953" y="1800369"/>
                  <a:ext cx="5334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3279290"/>
            <a:ext cx="0" cy="215912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8C3CD-6BED-622A-C39C-DA43868F4C0B}"/>
              </a:ext>
            </a:extLst>
          </p:cNvPr>
          <p:cNvCxnSpPr>
            <a:cxnSpLocks/>
          </p:cNvCxnSpPr>
          <p:nvPr/>
        </p:nvCxnSpPr>
        <p:spPr>
          <a:xfrm>
            <a:off x="2819400" y="3279290"/>
            <a:ext cx="0" cy="215912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92CCE-0E57-F213-0849-D7E167423FB9}"/>
              </a:ext>
            </a:extLst>
          </p:cNvPr>
          <p:cNvCxnSpPr>
            <a:cxnSpLocks/>
          </p:cNvCxnSpPr>
          <p:nvPr/>
        </p:nvCxnSpPr>
        <p:spPr>
          <a:xfrm>
            <a:off x="2971800" y="3279290"/>
            <a:ext cx="0" cy="213055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3FD541-B019-D536-BA90-02FBC688F29F}"/>
              </a:ext>
            </a:extLst>
          </p:cNvPr>
          <p:cNvCxnSpPr>
            <a:cxnSpLocks/>
          </p:cNvCxnSpPr>
          <p:nvPr/>
        </p:nvCxnSpPr>
        <p:spPr>
          <a:xfrm>
            <a:off x="3124200" y="3279290"/>
            <a:ext cx="0" cy="214388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1FD547-1EB1-F85F-1950-8FAE118BA479}"/>
              </a:ext>
            </a:extLst>
          </p:cNvPr>
          <p:cNvCxnSpPr>
            <a:cxnSpLocks/>
          </p:cNvCxnSpPr>
          <p:nvPr/>
        </p:nvCxnSpPr>
        <p:spPr>
          <a:xfrm>
            <a:off x="3276600" y="3279290"/>
            <a:ext cx="0" cy="214388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67CA7-8222-B321-873F-21FB86DC87F2}"/>
              </a:ext>
            </a:extLst>
          </p:cNvPr>
          <p:cNvCxnSpPr>
            <a:cxnSpLocks/>
          </p:cNvCxnSpPr>
          <p:nvPr/>
        </p:nvCxnSpPr>
        <p:spPr>
          <a:xfrm>
            <a:off x="3429000" y="3279290"/>
            <a:ext cx="0" cy="213055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B2F754-22C5-44CF-0D55-A6FEA59C1AFF}"/>
              </a:ext>
            </a:extLst>
          </p:cNvPr>
          <p:cNvCxnSpPr>
            <a:cxnSpLocks/>
          </p:cNvCxnSpPr>
          <p:nvPr/>
        </p:nvCxnSpPr>
        <p:spPr>
          <a:xfrm>
            <a:off x="3581400" y="3279290"/>
            <a:ext cx="0" cy="213055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43125C-5A64-5EF7-F88C-40ADA16BB08C}"/>
              </a:ext>
            </a:extLst>
          </p:cNvPr>
          <p:cNvCxnSpPr>
            <a:cxnSpLocks/>
          </p:cNvCxnSpPr>
          <p:nvPr/>
        </p:nvCxnSpPr>
        <p:spPr>
          <a:xfrm>
            <a:off x="3733800" y="3279290"/>
            <a:ext cx="0" cy="214388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F78C6F-C50C-BA65-9543-CCA7C4EA684F}"/>
              </a:ext>
            </a:extLst>
          </p:cNvPr>
          <p:cNvCxnSpPr>
            <a:cxnSpLocks/>
          </p:cNvCxnSpPr>
          <p:nvPr/>
        </p:nvCxnSpPr>
        <p:spPr>
          <a:xfrm>
            <a:off x="3886200" y="3279290"/>
            <a:ext cx="0" cy="213055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430B09-94B2-CC38-6F4E-5AC37205CF06}"/>
              </a:ext>
            </a:extLst>
          </p:cNvPr>
          <p:cNvCxnSpPr>
            <a:cxnSpLocks/>
          </p:cNvCxnSpPr>
          <p:nvPr/>
        </p:nvCxnSpPr>
        <p:spPr>
          <a:xfrm>
            <a:off x="4038600" y="3279290"/>
            <a:ext cx="0" cy="214388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870D3-AD8B-16C7-5B97-20A0E26AD03A}"/>
              </a:ext>
            </a:extLst>
          </p:cNvPr>
          <p:cNvCxnSpPr>
            <a:cxnSpLocks/>
          </p:cNvCxnSpPr>
          <p:nvPr/>
        </p:nvCxnSpPr>
        <p:spPr>
          <a:xfrm>
            <a:off x="4191000" y="3279290"/>
            <a:ext cx="0" cy="2130552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45BD41-D3BC-33B1-A082-FABCE9DC42B3}"/>
              </a:ext>
            </a:extLst>
          </p:cNvPr>
          <p:cNvCxnSpPr>
            <a:cxnSpLocks/>
          </p:cNvCxnSpPr>
          <p:nvPr/>
        </p:nvCxnSpPr>
        <p:spPr>
          <a:xfrm>
            <a:off x="4337057" y="3279290"/>
            <a:ext cx="6343" cy="214388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</p:cNvCxnSpPr>
          <p:nvPr/>
        </p:nvCxnSpPr>
        <p:spPr>
          <a:xfrm flipH="1">
            <a:off x="3336729" y="1482141"/>
            <a:ext cx="1000328" cy="2193565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71FF028-184E-D63D-7FB8-82E19DD3DC96}"/>
              </a:ext>
            </a:extLst>
          </p:cNvPr>
          <p:cNvSpPr txBox="1"/>
          <p:nvPr/>
        </p:nvSpPr>
        <p:spPr>
          <a:xfrm>
            <a:off x="3747052" y="99760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Total cost of buying Q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 is P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*Q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9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061741" y="1188720"/>
            <a:ext cx="5020519" cy="4706872"/>
            <a:chOff x="2066223" y="1545336"/>
            <a:chExt cx="5020519" cy="4706872"/>
          </a:xfrm>
        </p:grpSpPr>
        <p:grpSp>
          <p:nvGrpSpPr>
            <p:cNvPr id="26" name="Group 25"/>
            <p:cNvGrpSpPr/>
            <p:nvPr/>
          </p:nvGrpSpPr>
          <p:grpSpPr>
            <a:xfrm>
              <a:off x="2066223" y="1545336"/>
              <a:ext cx="5020519" cy="4706872"/>
              <a:chOff x="2066223" y="1158815"/>
              <a:chExt cx="5020519" cy="470687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715000" y="4795079"/>
                <a:ext cx="13123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3399"/>
                    </a:solidFill>
                  </a:rPr>
                  <a:t>D, MB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066223" y="1158815"/>
                <a:ext cx="5020519" cy="4706872"/>
                <a:chOff x="1930899" y="1158815"/>
                <a:chExt cx="5020519" cy="4706872"/>
              </a:xfrm>
            </p:grpSpPr>
            <p:cxnSp>
              <p:nvCxnSpPr>
                <p:cNvPr id="3" name="Straight Connector 2"/>
                <p:cNvCxnSpPr>
                  <a:cxnSpLocks noChangeAspect="1"/>
                </p:cNvCxnSpPr>
                <p:nvPr/>
              </p:nvCxnSpPr>
              <p:spPr>
                <a:xfrm flipV="1">
                  <a:off x="2409284" y="1669366"/>
                  <a:ext cx="3454959" cy="3457564"/>
                </a:xfrm>
                <a:prstGeom prst="line">
                  <a:avLst/>
                </a:prstGeom>
                <a:ln w="31750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2019300" y="1158815"/>
                  <a:ext cx="4932118" cy="4706872"/>
                  <a:chOff x="2040466" y="1158815"/>
                  <a:chExt cx="4932118" cy="4706872"/>
                </a:xfrm>
              </p:grpSpPr>
              <p:grpSp>
                <p:nvGrpSpPr>
                  <p:cNvPr id="5" name="Group 7"/>
                  <p:cNvGrpSpPr/>
                  <p:nvPr/>
                </p:nvGrpSpPr>
                <p:grpSpPr>
                  <a:xfrm>
                    <a:off x="2040466" y="1158815"/>
                    <a:ext cx="4932118" cy="4706872"/>
                    <a:chOff x="1953258" y="1158815"/>
                    <a:chExt cx="4932118" cy="4706872"/>
                  </a:xfrm>
                </p:grpSpPr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rot="5400000">
                      <a:off x="243840" y="3304592"/>
                      <a:ext cx="4206240" cy="1588"/>
                    </a:xfrm>
                    <a:prstGeom prst="line">
                      <a:avLst/>
                    </a:prstGeom>
                    <a:ln w="317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Straight Connector 6"/>
                    <p:cNvCxnSpPr/>
                    <p:nvPr/>
                  </p:nvCxnSpPr>
                  <p:spPr>
                    <a:xfrm>
                      <a:off x="2357121" y="5393266"/>
                      <a:ext cx="4389120" cy="1588"/>
                    </a:xfrm>
                    <a:prstGeom prst="line">
                      <a:avLst/>
                    </a:prstGeom>
                    <a:ln w="317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6419422" y="5342467"/>
                      <a:ext cx="465954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Q  </a:t>
                      </a:r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1953258" y="1158815"/>
                      <a:ext cx="414868" cy="44563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dirty="0"/>
                        <a:t>P</a:t>
                      </a:r>
                    </a:p>
                  </p:txBody>
                </p:sp>
              </p:grp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829442" y="1262984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>
                        <a:solidFill>
                          <a:srgbClr val="003399"/>
                        </a:solidFill>
                      </a:rPr>
                      <a:t>S</a:t>
                    </a:r>
                  </a:p>
                </p:txBody>
              </p:sp>
            </p:grpSp>
            <p:cxnSp>
              <p:nvCxnSpPr>
                <p:cNvPr id="12" name="Straight Connector 11"/>
                <p:cNvCxnSpPr>
                  <a:cxnSpLocks noChangeAspect="1"/>
                  <a:stCxn id="9" idx="3"/>
                </p:cNvCxnSpPr>
                <p:nvPr/>
              </p:nvCxnSpPr>
              <p:spPr>
                <a:xfrm>
                  <a:off x="2434168" y="1381633"/>
                  <a:ext cx="3544094" cy="3559141"/>
                </a:xfrm>
                <a:prstGeom prst="line">
                  <a:avLst/>
                </a:prstGeom>
                <a:ln w="31750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25701" y="3232268"/>
                  <a:ext cx="1874520" cy="0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4293241" y="3249385"/>
                  <a:ext cx="0" cy="2130552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1930899" y="3038715"/>
                  <a:ext cx="5291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>
                      <a:solidFill>
                        <a:srgbClr val="003399"/>
                      </a:solidFill>
                    </a:rPr>
                    <a:t>P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800" dirty="0">
                    <a:solidFill>
                      <a:srgbClr val="003399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073606" y="5418166"/>
                  <a:ext cx="681568" cy="4370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>
                      <a:solidFill>
                        <a:srgbClr val="003399"/>
                      </a:solidFill>
                    </a:rPr>
                    <a:t>Q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800" dirty="0">
                    <a:solidFill>
                      <a:srgbClr val="003399"/>
                    </a:solidFill>
                  </a:endParaRPr>
                </a:p>
              </p:txBody>
            </p:sp>
          </p:grpSp>
        </p:grpSp>
        <p:sp>
          <p:nvSpPr>
            <p:cNvPr id="11" name="Right Triangle 10"/>
            <p:cNvSpPr/>
            <p:nvPr/>
          </p:nvSpPr>
          <p:spPr>
            <a:xfrm>
              <a:off x="2577461" y="1826826"/>
              <a:ext cx="1783080" cy="1783080"/>
            </a:xfrm>
            <a:prstGeom prst="rtTriangle">
              <a:avLst/>
            </a:prstGeom>
            <a:pattFill prst="ltVert">
              <a:fgClr>
                <a:srgbClr val="CC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21105" y="1954310"/>
              <a:ext cx="24518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CC0000"/>
                  </a:solidFill>
                </a:rPr>
                <a:t>Consumer Surplus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41CE130-62F4-7AD2-0CFD-FFDECA7BFB72}"/>
              </a:ext>
            </a:extLst>
          </p:cNvPr>
          <p:cNvCxnSpPr>
            <a:cxnSpLocks/>
          </p:cNvCxnSpPr>
          <p:nvPr/>
        </p:nvCxnSpPr>
        <p:spPr>
          <a:xfrm flipH="1">
            <a:off x="3204883" y="2135061"/>
            <a:ext cx="734345" cy="845536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9CBFDFB-0B7A-F5C9-8BE3-3B15681B8538}"/>
              </a:ext>
            </a:extLst>
          </p:cNvPr>
          <p:cNvSpPr txBox="1"/>
          <p:nvPr/>
        </p:nvSpPr>
        <p:spPr>
          <a:xfrm>
            <a:off x="5468473" y="2514606"/>
            <a:ext cx="35739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Consumer surplus is </a:t>
            </a:r>
          </a:p>
          <a:p>
            <a:r>
              <a:rPr lang="en-US" sz="2400" dirty="0"/>
              <a:t>difference between benefit and cost of buying Q</a:t>
            </a:r>
            <a:r>
              <a:rPr lang="en-US" sz="2400" baseline="-25000" dirty="0"/>
              <a:t>1</a:t>
            </a:r>
            <a:r>
              <a:rPr lang="en-US" sz="2400" dirty="0"/>
              <a:t> units at price P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915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Marginal Cost of Producers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dollar cost to producers of producing another unit of a good.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What they would be willing to sell for one more unit of production.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vertical distance of the supply curve gives the </a:t>
            </a:r>
            <a:r>
              <a:rPr lang="en-US" sz="2800" b="1" dirty="0"/>
              <a:t>marginal cost </a:t>
            </a:r>
            <a:r>
              <a:rPr lang="en-US" sz="2800" dirty="0"/>
              <a:t>of an extra unit of good produced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Supply curve can be read as: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Supply as a function of price: Q=S(P) 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Marginal cost of producing </a:t>
            </a:r>
            <a:r>
              <a:rPr lang="en-US" sz="2400" dirty="0" err="1"/>
              <a:t>Q</a:t>
            </a:r>
            <a:r>
              <a:rPr lang="en-US" sz="2400" baseline="30000" dirty="0" err="1"/>
              <a:t>th</a:t>
            </a:r>
            <a:r>
              <a:rPr lang="en-US" sz="2400" dirty="0"/>
              <a:t> unit of good: P=MC(Q)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5206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150142" y="1188720"/>
            <a:ext cx="4932118" cy="4706872"/>
            <a:chOff x="2019300" y="1158815"/>
            <a:chExt cx="4932118" cy="4706872"/>
          </a:xfrm>
        </p:grpSpPr>
        <p:cxnSp>
          <p:nvCxnSpPr>
            <p:cNvPr id="3" name="Straight Connector 2"/>
            <p:cNvCxnSpPr>
              <a:cxnSpLocks noChangeAspect="1"/>
            </p:cNvCxnSpPr>
            <p:nvPr/>
          </p:nvCxnSpPr>
          <p:spPr>
            <a:xfrm flipV="1">
              <a:off x="2422264" y="1669366"/>
              <a:ext cx="3441979" cy="3444574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019300" y="1158815"/>
              <a:ext cx="4932118" cy="4706872"/>
              <a:chOff x="2040466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40466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5844953" y="1800370"/>
                <a:ext cx="1127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3399"/>
                    </a:solidFill>
                  </a:rPr>
                  <a:t>S, MC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Supply of a given good</a:t>
            </a:r>
          </a:p>
        </p:txBody>
      </p:sp>
    </p:spTree>
    <p:extLst>
      <p:ext uri="{BB962C8B-B14F-4D97-AF65-F5344CB8AC3E}">
        <p14:creationId xmlns:p14="http://schemas.microsoft.com/office/powerpoint/2010/main" val="4045050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150142" y="1188720"/>
            <a:ext cx="4932118" cy="4706872"/>
            <a:chOff x="2019300" y="1158815"/>
            <a:chExt cx="4932118" cy="4706872"/>
          </a:xfrm>
        </p:grpSpPr>
        <p:cxnSp>
          <p:nvCxnSpPr>
            <p:cNvPr id="3" name="Straight Connector 2"/>
            <p:cNvCxnSpPr>
              <a:cxnSpLocks noChangeAspect="1"/>
            </p:cNvCxnSpPr>
            <p:nvPr/>
          </p:nvCxnSpPr>
          <p:spPr>
            <a:xfrm flipV="1">
              <a:off x="2422264" y="1669366"/>
              <a:ext cx="3441979" cy="3444574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019300" y="1158815"/>
              <a:ext cx="4932118" cy="4706872"/>
              <a:chOff x="2040466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40466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5844953" y="1800370"/>
                <a:ext cx="1127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3399"/>
                    </a:solidFill>
                  </a:rPr>
                  <a:t>S, MC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5029200"/>
            <a:ext cx="0" cy="40921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</p:cNvCxnSpPr>
          <p:nvPr/>
        </p:nvCxnSpPr>
        <p:spPr>
          <a:xfrm flipH="1">
            <a:off x="2734045" y="4255113"/>
            <a:ext cx="1596998" cy="978692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6FD6091-8E9B-C933-93E6-9B6694A8AC89}"/>
              </a:ext>
            </a:extLst>
          </p:cNvPr>
          <p:cNvSpPr txBox="1"/>
          <p:nvPr/>
        </p:nvSpPr>
        <p:spPr>
          <a:xfrm>
            <a:off x="4450080" y="3981281"/>
            <a:ext cx="4303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Marginal Cost (MC) of 1</a:t>
            </a:r>
            <a:r>
              <a:rPr lang="en-US" sz="2000" baseline="30000" dirty="0">
                <a:solidFill>
                  <a:srgbClr val="00863D"/>
                </a:solidFill>
              </a:rPr>
              <a:t>st</a:t>
            </a:r>
            <a:r>
              <a:rPr lang="en-US" sz="2000" dirty="0">
                <a:solidFill>
                  <a:srgbClr val="00863D"/>
                </a:solidFill>
              </a:rPr>
              <a:t> unit produced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EABD87-E774-053D-ECDC-F18A9EBE59A6}"/>
              </a:ext>
            </a:extLst>
          </p:cNvPr>
          <p:cNvSpPr txBox="1"/>
          <p:nvPr/>
        </p:nvSpPr>
        <p:spPr>
          <a:xfrm>
            <a:off x="2527695" y="5511416"/>
            <a:ext cx="742545" cy="37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2698523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150142" y="1188720"/>
            <a:ext cx="4932118" cy="4706872"/>
            <a:chOff x="2019300" y="1158815"/>
            <a:chExt cx="4932118" cy="4706872"/>
          </a:xfrm>
        </p:grpSpPr>
        <p:cxnSp>
          <p:nvCxnSpPr>
            <p:cNvPr id="3" name="Straight Connector 2"/>
            <p:cNvCxnSpPr>
              <a:cxnSpLocks noChangeAspect="1"/>
            </p:cNvCxnSpPr>
            <p:nvPr/>
          </p:nvCxnSpPr>
          <p:spPr>
            <a:xfrm flipV="1">
              <a:off x="2422264" y="1669366"/>
              <a:ext cx="3441979" cy="3444574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019300" y="1158815"/>
              <a:ext cx="4932118" cy="4706872"/>
              <a:chOff x="2040466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40466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5844953" y="1800370"/>
                <a:ext cx="1127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3399"/>
                    </a:solidFill>
                  </a:rPr>
                  <a:t>S, MC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5029200"/>
            <a:ext cx="0" cy="40921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8C3CD-6BED-622A-C39C-DA43868F4C0B}"/>
              </a:ext>
            </a:extLst>
          </p:cNvPr>
          <p:cNvCxnSpPr>
            <a:cxnSpLocks/>
          </p:cNvCxnSpPr>
          <p:nvPr/>
        </p:nvCxnSpPr>
        <p:spPr>
          <a:xfrm>
            <a:off x="2819400" y="4876800"/>
            <a:ext cx="0" cy="56161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2853082" y="4181336"/>
            <a:ext cx="1596998" cy="963303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6FD6091-8E9B-C933-93E6-9B6694A8AC89}"/>
              </a:ext>
            </a:extLst>
          </p:cNvPr>
          <p:cNvSpPr txBox="1"/>
          <p:nvPr/>
        </p:nvSpPr>
        <p:spPr>
          <a:xfrm>
            <a:off x="4450080" y="3981281"/>
            <a:ext cx="4359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Marginal Cost (MC) of 2</a:t>
            </a:r>
            <a:r>
              <a:rPr lang="en-US" sz="2000" baseline="30000" dirty="0">
                <a:solidFill>
                  <a:srgbClr val="00863D"/>
                </a:solidFill>
              </a:rPr>
              <a:t>nd</a:t>
            </a:r>
            <a:r>
              <a:rPr lang="en-US" sz="2000" dirty="0">
                <a:solidFill>
                  <a:srgbClr val="00863D"/>
                </a:solidFill>
              </a:rPr>
              <a:t> unit produced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814EF8-0756-9862-8E73-E3823F0C786B}"/>
              </a:ext>
            </a:extLst>
          </p:cNvPr>
          <p:cNvSpPr txBox="1"/>
          <p:nvPr/>
        </p:nvSpPr>
        <p:spPr>
          <a:xfrm>
            <a:off x="2527695" y="5511416"/>
            <a:ext cx="742545" cy="37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</a:t>
            </a:r>
          </a:p>
        </p:txBody>
      </p:sp>
    </p:spTree>
    <p:extLst>
      <p:ext uri="{BB962C8B-B14F-4D97-AF65-F5344CB8AC3E}">
        <p14:creationId xmlns:p14="http://schemas.microsoft.com/office/powerpoint/2010/main" val="2924127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 </a:t>
              </a:r>
              <a:r>
                <a:rPr lang="en-US" sz="2800" dirty="0">
                  <a:solidFill>
                    <a:srgbClr val="003399"/>
                  </a:solidFill>
                </a:rPr>
                <a:t>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12210" y="1669366"/>
                <a:ext cx="3452033" cy="3454636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S, 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</p:spTree>
    <p:extLst>
      <p:ext uri="{BB962C8B-B14F-4D97-AF65-F5344CB8AC3E}">
        <p14:creationId xmlns:p14="http://schemas.microsoft.com/office/powerpoint/2010/main" val="883767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22264" y="1669366"/>
                <a:ext cx="3441979" cy="344457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844953" y="1800370"/>
                  <a:ext cx="112763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S, 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5029200"/>
            <a:ext cx="0" cy="40921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8C3CD-6BED-622A-C39C-DA43868F4C0B}"/>
              </a:ext>
            </a:extLst>
          </p:cNvPr>
          <p:cNvCxnSpPr>
            <a:cxnSpLocks/>
          </p:cNvCxnSpPr>
          <p:nvPr/>
        </p:nvCxnSpPr>
        <p:spPr>
          <a:xfrm>
            <a:off x="2819400" y="4876800"/>
            <a:ext cx="0" cy="56161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92CCE-0E57-F213-0849-D7E167423FB9}"/>
              </a:ext>
            </a:extLst>
          </p:cNvPr>
          <p:cNvCxnSpPr>
            <a:cxnSpLocks/>
          </p:cNvCxnSpPr>
          <p:nvPr/>
        </p:nvCxnSpPr>
        <p:spPr>
          <a:xfrm>
            <a:off x="2971800" y="4724400"/>
            <a:ext cx="0" cy="68544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3FD541-B019-D536-BA90-02FBC688F29F}"/>
              </a:ext>
            </a:extLst>
          </p:cNvPr>
          <p:cNvCxnSpPr>
            <a:cxnSpLocks/>
          </p:cNvCxnSpPr>
          <p:nvPr/>
        </p:nvCxnSpPr>
        <p:spPr>
          <a:xfrm>
            <a:off x="3124200" y="4572000"/>
            <a:ext cx="0" cy="85117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1FD547-1EB1-F85F-1950-8FAE118BA479}"/>
              </a:ext>
            </a:extLst>
          </p:cNvPr>
          <p:cNvCxnSpPr>
            <a:cxnSpLocks/>
          </p:cNvCxnSpPr>
          <p:nvPr/>
        </p:nvCxnSpPr>
        <p:spPr>
          <a:xfrm>
            <a:off x="3276600" y="4419600"/>
            <a:ext cx="0" cy="100357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67CA7-8222-B321-873F-21FB86DC87F2}"/>
              </a:ext>
            </a:extLst>
          </p:cNvPr>
          <p:cNvCxnSpPr>
            <a:cxnSpLocks/>
          </p:cNvCxnSpPr>
          <p:nvPr/>
        </p:nvCxnSpPr>
        <p:spPr>
          <a:xfrm>
            <a:off x="3429000" y="4267200"/>
            <a:ext cx="0" cy="114264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B2F754-22C5-44CF-0D55-A6FEA59C1AFF}"/>
              </a:ext>
            </a:extLst>
          </p:cNvPr>
          <p:cNvCxnSpPr>
            <a:cxnSpLocks/>
          </p:cNvCxnSpPr>
          <p:nvPr/>
        </p:nvCxnSpPr>
        <p:spPr>
          <a:xfrm>
            <a:off x="3581400" y="4114800"/>
            <a:ext cx="0" cy="129504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43125C-5A64-5EF7-F88C-40ADA16BB08C}"/>
              </a:ext>
            </a:extLst>
          </p:cNvPr>
          <p:cNvCxnSpPr>
            <a:cxnSpLocks/>
          </p:cNvCxnSpPr>
          <p:nvPr/>
        </p:nvCxnSpPr>
        <p:spPr>
          <a:xfrm>
            <a:off x="3733800" y="3962400"/>
            <a:ext cx="0" cy="146077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F78C6F-C50C-BA65-9543-CCA7C4EA684F}"/>
              </a:ext>
            </a:extLst>
          </p:cNvPr>
          <p:cNvCxnSpPr>
            <a:cxnSpLocks/>
          </p:cNvCxnSpPr>
          <p:nvPr/>
        </p:nvCxnSpPr>
        <p:spPr>
          <a:xfrm>
            <a:off x="3886200" y="3810000"/>
            <a:ext cx="0" cy="159984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430B09-94B2-CC38-6F4E-5AC37205CF06}"/>
              </a:ext>
            </a:extLst>
          </p:cNvPr>
          <p:cNvCxnSpPr>
            <a:cxnSpLocks/>
          </p:cNvCxnSpPr>
          <p:nvPr/>
        </p:nvCxnSpPr>
        <p:spPr>
          <a:xfrm>
            <a:off x="4038600" y="3675706"/>
            <a:ext cx="0" cy="1747465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870D3-AD8B-16C7-5B97-20A0E26AD03A}"/>
              </a:ext>
            </a:extLst>
          </p:cNvPr>
          <p:cNvCxnSpPr>
            <a:cxnSpLocks/>
          </p:cNvCxnSpPr>
          <p:nvPr/>
        </p:nvCxnSpPr>
        <p:spPr>
          <a:xfrm>
            <a:off x="4191000" y="3514255"/>
            <a:ext cx="0" cy="1895587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45BD41-D3BC-33B1-A082-FABCE9DC42B3}"/>
              </a:ext>
            </a:extLst>
          </p:cNvPr>
          <p:cNvCxnSpPr>
            <a:cxnSpLocks/>
          </p:cNvCxnSpPr>
          <p:nvPr/>
        </p:nvCxnSpPr>
        <p:spPr>
          <a:xfrm>
            <a:off x="4343400" y="3352800"/>
            <a:ext cx="0" cy="207037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</p:cNvCxnSpPr>
          <p:nvPr/>
        </p:nvCxnSpPr>
        <p:spPr>
          <a:xfrm flipH="1">
            <a:off x="3792833" y="1534237"/>
            <a:ext cx="898331" cy="2805396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71FF028-184E-D63D-7FB8-82E19DD3DC96}"/>
              </a:ext>
            </a:extLst>
          </p:cNvPr>
          <p:cNvSpPr txBox="1"/>
          <p:nvPr/>
        </p:nvSpPr>
        <p:spPr>
          <a:xfrm>
            <a:off x="3747052" y="997605"/>
            <a:ext cx="45720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Total cost of producing Q</a:t>
            </a:r>
            <a:r>
              <a:rPr lang="en-US" sz="2400" baseline="-25000" dirty="0">
                <a:solidFill>
                  <a:srgbClr val="00863D"/>
                </a:solidFill>
              </a:rPr>
              <a:t>1</a:t>
            </a:r>
            <a:endParaRPr lang="en-US" sz="2400" dirty="0"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187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12208" y="1669366"/>
                <a:ext cx="3452035" cy="3454638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844953" y="1800369"/>
                  <a:ext cx="5334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2EBFC5-8D94-5CA6-E604-ECD064892DE5}"/>
              </a:ext>
            </a:extLst>
          </p:cNvPr>
          <p:cNvCxnSpPr>
            <a:cxnSpLocks/>
          </p:cNvCxnSpPr>
          <p:nvPr/>
        </p:nvCxnSpPr>
        <p:spPr>
          <a:xfrm>
            <a:off x="2667000" y="3279290"/>
            <a:ext cx="0" cy="215912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8C3CD-6BED-622A-C39C-DA43868F4C0B}"/>
              </a:ext>
            </a:extLst>
          </p:cNvPr>
          <p:cNvCxnSpPr>
            <a:cxnSpLocks/>
          </p:cNvCxnSpPr>
          <p:nvPr/>
        </p:nvCxnSpPr>
        <p:spPr>
          <a:xfrm>
            <a:off x="2819400" y="3279290"/>
            <a:ext cx="0" cy="215912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92CCE-0E57-F213-0849-D7E167423FB9}"/>
              </a:ext>
            </a:extLst>
          </p:cNvPr>
          <p:cNvCxnSpPr>
            <a:cxnSpLocks/>
          </p:cNvCxnSpPr>
          <p:nvPr/>
        </p:nvCxnSpPr>
        <p:spPr>
          <a:xfrm>
            <a:off x="2971800" y="3279290"/>
            <a:ext cx="0" cy="213055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3FD541-B019-D536-BA90-02FBC688F29F}"/>
              </a:ext>
            </a:extLst>
          </p:cNvPr>
          <p:cNvCxnSpPr>
            <a:cxnSpLocks/>
          </p:cNvCxnSpPr>
          <p:nvPr/>
        </p:nvCxnSpPr>
        <p:spPr>
          <a:xfrm>
            <a:off x="3124200" y="3279290"/>
            <a:ext cx="0" cy="214388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1FD547-1EB1-F85F-1950-8FAE118BA479}"/>
              </a:ext>
            </a:extLst>
          </p:cNvPr>
          <p:cNvCxnSpPr>
            <a:cxnSpLocks/>
          </p:cNvCxnSpPr>
          <p:nvPr/>
        </p:nvCxnSpPr>
        <p:spPr>
          <a:xfrm>
            <a:off x="3276600" y="3279290"/>
            <a:ext cx="0" cy="214388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67CA7-8222-B321-873F-21FB86DC87F2}"/>
              </a:ext>
            </a:extLst>
          </p:cNvPr>
          <p:cNvCxnSpPr>
            <a:cxnSpLocks/>
          </p:cNvCxnSpPr>
          <p:nvPr/>
        </p:nvCxnSpPr>
        <p:spPr>
          <a:xfrm>
            <a:off x="3429000" y="3279290"/>
            <a:ext cx="0" cy="213055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B2F754-22C5-44CF-0D55-A6FEA59C1AFF}"/>
              </a:ext>
            </a:extLst>
          </p:cNvPr>
          <p:cNvCxnSpPr>
            <a:cxnSpLocks/>
          </p:cNvCxnSpPr>
          <p:nvPr/>
        </p:nvCxnSpPr>
        <p:spPr>
          <a:xfrm>
            <a:off x="3581400" y="3279290"/>
            <a:ext cx="0" cy="213055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43125C-5A64-5EF7-F88C-40ADA16BB08C}"/>
              </a:ext>
            </a:extLst>
          </p:cNvPr>
          <p:cNvCxnSpPr>
            <a:cxnSpLocks/>
          </p:cNvCxnSpPr>
          <p:nvPr/>
        </p:nvCxnSpPr>
        <p:spPr>
          <a:xfrm>
            <a:off x="3733800" y="3279290"/>
            <a:ext cx="0" cy="214388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F78C6F-C50C-BA65-9543-CCA7C4EA684F}"/>
              </a:ext>
            </a:extLst>
          </p:cNvPr>
          <p:cNvCxnSpPr>
            <a:cxnSpLocks/>
          </p:cNvCxnSpPr>
          <p:nvPr/>
        </p:nvCxnSpPr>
        <p:spPr>
          <a:xfrm>
            <a:off x="3886200" y="3279290"/>
            <a:ext cx="0" cy="213055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430B09-94B2-CC38-6F4E-5AC37205CF06}"/>
              </a:ext>
            </a:extLst>
          </p:cNvPr>
          <p:cNvCxnSpPr>
            <a:cxnSpLocks/>
          </p:cNvCxnSpPr>
          <p:nvPr/>
        </p:nvCxnSpPr>
        <p:spPr>
          <a:xfrm>
            <a:off x="4038600" y="3279290"/>
            <a:ext cx="0" cy="214388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870D3-AD8B-16C7-5B97-20A0E26AD03A}"/>
              </a:ext>
            </a:extLst>
          </p:cNvPr>
          <p:cNvCxnSpPr>
            <a:cxnSpLocks/>
          </p:cNvCxnSpPr>
          <p:nvPr/>
        </p:nvCxnSpPr>
        <p:spPr>
          <a:xfrm>
            <a:off x="4191000" y="3279290"/>
            <a:ext cx="0" cy="2130552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45BD41-D3BC-33B1-A082-FABCE9DC42B3}"/>
              </a:ext>
            </a:extLst>
          </p:cNvPr>
          <p:cNvCxnSpPr>
            <a:cxnSpLocks/>
          </p:cNvCxnSpPr>
          <p:nvPr/>
        </p:nvCxnSpPr>
        <p:spPr>
          <a:xfrm>
            <a:off x="4337057" y="3279290"/>
            <a:ext cx="6343" cy="2143881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D9E7BC6-58D0-F903-1AB0-A9A03711EF62}"/>
              </a:ext>
            </a:extLst>
          </p:cNvPr>
          <p:cNvCxnSpPr>
            <a:cxnSpLocks/>
          </p:cNvCxnSpPr>
          <p:nvPr/>
        </p:nvCxnSpPr>
        <p:spPr>
          <a:xfrm flipH="1">
            <a:off x="3336729" y="1981200"/>
            <a:ext cx="778071" cy="1694506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71FF028-184E-D63D-7FB8-82E19DD3DC96}"/>
              </a:ext>
            </a:extLst>
          </p:cNvPr>
          <p:cNvSpPr txBox="1"/>
          <p:nvPr/>
        </p:nvSpPr>
        <p:spPr>
          <a:xfrm>
            <a:off x="3747052" y="997605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Total revenue from selling Q</a:t>
            </a:r>
            <a:r>
              <a:rPr lang="en-US" sz="2400" baseline="-25000" dirty="0">
                <a:solidFill>
                  <a:srgbClr val="00863D"/>
                </a:solidFill>
              </a:rPr>
              <a:t>1</a:t>
            </a:r>
            <a:r>
              <a:rPr lang="en-US" sz="2400" dirty="0">
                <a:solidFill>
                  <a:srgbClr val="00863D"/>
                </a:solidFill>
              </a:rPr>
              <a:t> is P</a:t>
            </a:r>
            <a:r>
              <a:rPr lang="en-US" sz="2400" baseline="-25000" dirty="0">
                <a:solidFill>
                  <a:srgbClr val="00863D"/>
                </a:solidFill>
              </a:rPr>
              <a:t>1</a:t>
            </a:r>
            <a:r>
              <a:rPr lang="en-US" sz="2400" dirty="0">
                <a:solidFill>
                  <a:srgbClr val="00863D"/>
                </a:solidFill>
              </a:rPr>
              <a:t>*Q</a:t>
            </a:r>
            <a:r>
              <a:rPr lang="en-US" sz="2400" baseline="-25000" dirty="0">
                <a:solidFill>
                  <a:srgbClr val="00863D"/>
                </a:solidFill>
              </a:rPr>
              <a:t>1</a:t>
            </a:r>
            <a:endParaRPr lang="en-US" sz="2400" dirty="0"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2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Welfare Analysis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An extension of the supply and demand framework: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800" dirty="0"/>
              <a:t>It is a tool that helps us evaluate the desirability of market outcomes.</a:t>
            </a:r>
          </a:p>
          <a:p>
            <a:pPr marL="365760" lvl="2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It is a tool that we will use over and over:</a:t>
            </a:r>
          </a:p>
          <a:p>
            <a:pPr marL="1170432" lvl="4" indent="-365760">
              <a:spcBef>
                <a:spcPts val="6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To evaluate the effects of government intervention.</a:t>
            </a:r>
          </a:p>
          <a:p>
            <a:pPr marL="1170432" lvl="4" indent="-365760">
              <a:spcBef>
                <a:spcPts val="6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To understand market failures.</a:t>
            </a:r>
          </a:p>
        </p:txBody>
      </p:sp>
    </p:spTree>
    <p:extLst>
      <p:ext uri="{BB962C8B-B14F-4D97-AF65-F5344CB8AC3E}">
        <p14:creationId xmlns:p14="http://schemas.microsoft.com/office/powerpoint/2010/main" val="117020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061741" y="1188720"/>
            <a:ext cx="5020519" cy="4706872"/>
            <a:chOff x="2066223" y="1545336"/>
            <a:chExt cx="5020519" cy="4706872"/>
          </a:xfrm>
        </p:grpSpPr>
        <p:grpSp>
          <p:nvGrpSpPr>
            <p:cNvPr id="26" name="Group 25"/>
            <p:cNvGrpSpPr/>
            <p:nvPr/>
          </p:nvGrpSpPr>
          <p:grpSpPr>
            <a:xfrm>
              <a:off x="2066223" y="1545336"/>
              <a:ext cx="5020519" cy="4706872"/>
              <a:chOff x="2066223" y="1158815"/>
              <a:chExt cx="5020519" cy="470687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715000" y="4795079"/>
                <a:ext cx="13123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3399"/>
                    </a:solidFill>
                  </a:rPr>
                  <a:t>D, MB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066223" y="1158815"/>
                <a:ext cx="5020519" cy="4706872"/>
                <a:chOff x="1930899" y="1158815"/>
                <a:chExt cx="5020519" cy="4706872"/>
              </a:xfrm>
            </p:grpSpPr>
            <p:cxnSp>
              <p:nvCxnSpPr>
                <p:cNvPr id="3" name="Straight Connector 2"/>
                <p:cNvCxnSpPr>
                  <a:cxnSpLocks noChangeAspect="1"/>
                </p:cNvCxnSpPr>
                <p:nvPr/>
              </p:nvCxnSpPr>
              <p:spPr>
                <a:xfrm flipV="1">
                  <a:off x="2423163" y="1669366"/>
                  <a:ext cx="3441080" cy="3443675"/>
                </a:xfrm>
                <a:prstGeom prst="line">
                  <a:avLst/>
                </a:prstGeom>
                <a:ln w="31750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2019300" y="1158815"/>
                  <a:ext cx="4932118" cy="4706872"/>
                  <a:chOff x="2040466" y="1158815"/>
                  <a:chExt cx="4932118" cy="4706872"/>
                </a:xfrm>
              </p:grpSpPr>
              <p:grpSp>
                <p:nvGrpSpPr>
                  <p:cNvPr id="5" name="Group 7"/>
                  <p:cNvGrpSpPr/>
                  <p:nvPr/>
                </p:nvGrpSpPr>
                <p:grpSpPr>
                  <a:xfrm>
                    <a:off x="2040466" y="1158815"/>
                    <a:ext cx="4932118" cy="4706872"/>
                    <a:chOff x="1953258" y="1158815"/>
                    <a:chExt cx="4932118" cy="4706872"/>
                  </a:xfrm>
                </p:grpSpPr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rot="5400000">
                      <a:off x="243840" y="3304592"/>
                      <a:ext cx="4206240" cy="1588"/>
                    </a:xfrm>
                    <a:prstGeom prst="line">
                      <a:avLst/>
                    </a:prstGeom>
                    <a:ln w="317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Straight Connector 6"/>
                    <p:cNvCxnSpPr/>
                    <p:nvPr/>
                  </p:nvCxnSpPr>
                  <p:spPr>
                    <a:xfrm>
                      <a:off x="2357121" y="5393266"/>
                      <a:ext cx="4389120" cy="1588"/>
                    </a:xfrm>
                    <a:prstGeom prst="line">
                      <a:avLst/>
                    </a:prstGeom>
                    <a:ln w="317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6419422" y="5342467"/>
                      <a:ext cx="465954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Q  </a:t>
                      </a:r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1953258" y="1158815"/>
                      <a:ext cx="414868" cy="44563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dirty="0"/>
                        <a:t>P</a:t>
                      </a:r>
                    </a:p>
                  </p:txBody>
                </p:sp>
              </p:grp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408200" y="1199315"/>
                    <a:ext cx="114314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>
                        <a:solidFill>
                          <a:srgbClr val="003399"/>
                        </a:solidFill>
                      </a:rPr>
                      <a:t>S, MC</a:t>
                    </a:r>
                  </a:p>
                </p:txBody>
              </p:sp>
            </p:grpSp>
            <p:cxnSp>
              <p:nvCxnSpPr>
                <p:cNvPr id="12" name="Straight Connector 11"/>
                <p:cNvCxnSpPr>
                  <a:cxnSpLocks noChangeAspect="1"/>
                  <a:stCxn id="9" idx="3"/>
                </p:cNvCxnSpPr>
                <p:nvPr/>
              </p:nvCxnSpPr>
              <p:spPr>
                <a:xfrm>
                  <a:off x="2434168" y="1381633"/>
                  <a:ext cx="3544094" cy="3559141"/>
                </a:xfrm>
                <a:prstGeom prst="line">
                  <a:avLst/>
                </a:prstGeom>
                <a:ln w="31750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25701" y="3232268"/>
                  <a:ext cx="1874520" cy="0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4293241" y="3249385"/>
                  <a:ext cx="0" cy="2130552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1930899" y="3038715"/>
                  <a:ext cx="5291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>
                      <a:solidFill>
                        <a:srgbClr val="003399"/>
                      </a:solidFill>
                    </a:rPr>
                    <a:t>P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800" dirty="0">
                    <a:solidFill>
                      <a:srgbClr val="003399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073606" y="5418166"/>
                  <a:ext cx="681568" cy="4370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>
                      <a:solidFill>
                        <a:srgbClr val="003399"/>
                      </a:solidFill>
                    </a:rPr>
                    <a:t>Q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800" dirty="0">
                    <a:solidFill>
                      <a:srgbClr val="003399"/>
                    </a:solidFill>
                  </a:endParaRPr>
                </a:p>
              </p:txBody>
            </p:sp>
          </p:grpSp>
        </p:grpSp>
        <p:sp>
          <p:nvSpPr>
            <p:cNvPr id="11" name="Right Triangle 10"/>
            <p:cNvSpPr/>
            <p:nvPr/>
          </p:nvSpPr>
          <p:spPr>
            <a:xfrm rot="5400000">
              <a:off x="2576924" y="3627115"/>
              <a:ext cx="1810512" cy="1810512"/>
            </a:xfrm>
            <a:prstGeom prst="rtTriangle">
              <a:avLst/>
            </a:prstGeom>
            <a:pattFill prst="dkVert">
              <a:fgClr>
                <a:srgbClr val="00863D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92820" y="4832711"/>
              <a:ext cx="24518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863D"/>
                  </a:solidFill>
                </a:rPr>
                <a:t>Producer Surplus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Producer Surplus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273A16C-C385-FFA0-9EFE-9CBD8348C5EC}"/>
              </a:ext>
            </a:extLst>
          </p:cNvPr>
          <p:cNvCxnSpPr>
            <a:cxnSpLocks/>
          </p:cNvCxnSpPr>
          <p:nvPr/>
        </p:nvCxnSpPr>
        <p:spPr>
          <a:xfrm flipH="1" flipV="1">
            <a:off x="2937547" y="3932034"/>
            <a:ext cx="520973" cy="669418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205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39454" y="1193109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S, 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Consumer Surplus + Producer Surplus</a:t>
            </a:r>
          </a:p>
        </p:txBody>
      </p:sp>
      <p:sp>
        <p:nvSpPr>
          <p:cNvPr id="28" name="Right Triangle 27"/>
          <p:cNvSpPr/>
          <p:nvPr/>
        </p:nvSpPr>
        <p:spPr>
          <a:xfrm>
            <a:off x="2530323" y="1470209"/>
            <a:ext cx="1830218" cy="1792417"/>
          </a:xfrm>
          <a:prstGeom prst="rtTriangle">
            <a:avLst/>
          </a:pr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Area between the MB and MC curves up to the level bought and sold.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31235" y="3289956"/>
            <a:ext cx="1871175" cy="1832260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BB1BA7-69F0-EDA6-3E0D-926F9A863D24}"/>
              </a:ext>
            </a:extLst>
          </p:cNvPr>
          <p:cNvSpPr txBox="1"/>
          <p:nvPr/>
        </p:nvSpPr>
        <p:spPr>
          <a:xfrm>
            <a:off x="3088338" y="4476095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Producer Surplus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E947BE-5397-906A-216E-559152F6445B}"/>
              </a:ext>
            </a:extLst>
          </p:cNvPr>
          <p:cNvCxnSpPr>
            <a:cxnSpLocks/>
          </p:cNvCxnSpPr>
          <p:nvPr/>
        </p:nvCxnSpPr>
        <p:spPr>
          <a:xfrm flipH="1" flipV="1">
            <a:off x="2937547" y="3932034"/>
            <a:ext cx="520973" cy="669418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839811C-88A9-CC07-96DB-0F3E5B6706FF}"/>
              </a:ext>
            </a:extLst>
          </p:cNvPr>
          <p:cNvSpPr txBox="1"/>
          <p:nvPr/>
        </p:nvSpPr>
        <p:spPr>
          <a:xfrm>
            <a:off x="3016623" y="1597694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Consumer Surplus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CC36D3-F3F4-EABB-AC9B-ACF33002E44A}"/>
              </a:ext>
            </a:extLst>
          </p:cNvPr>
          <p:cNvCxnSpPr>
            <a:cxnSpLocks/>
          </p:cNvCxnSpPr>
          <p:nvPr/>
        </p:nvCxnSpPr>
        <p:spPr>
          <a:xfrm flipH="1">
            <a:off x="3204883" y="2135061"/>
            <a:ext cx="734345" cy="845536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1DDAB6-78E9-E6D4-4C00-FCCEE4801A58}"/>
              </a:ext>
            </a:extLst>
          </p:cNvPr>
          <p:cNvCxnSpPr>
            <a:cxnSpLocks/>
          </p:cNvCxnSpPr>
          <p:nvPr/>
        </p:nvCxnSpPr>
        <p:spPr>
          <a:xfrm flipH="1" flipV="1">
            <a:off x="4549714" y="3260370"/>
            <a:ext cx="621155" cy="21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4D6AF8C-7CDF-5148-A8A9-8198BA543BE3}"/>
              </a:ext>
            </a:extLst>
          </p:cNvPr>
          <p:cNvSpPr txBox="1"/>
          <p:nvPr/>
        </p:nvSpPr>
        <p:spPr>
          <a:xfrm>
            <a:off x="5344473" y="3075495"/>
            <a:ext cx="2584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Market Equilibrium</a:t>
            </a:r>
          </a:p>
        </p:txBody>
      </p:sp>
    </p:spTree>
    <p:extLst>
      <p:ext uri="{BB962C8B-B14F-4D97-AF65-F5344CB8AC3E}">
        <p14:creationId xmlns:p14="http://schemas.microsoft.com/office/powerpoint/2010/main" val="41474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Economic Surplus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300" dirty="0"/>
              <a:t>Economic surplus represents the net gains to society from all trades that are made in a particular market, and it consists of two components: consumer and producer surplus.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300" b="1" dirty="0"/>
              <a:t>Consumer surplus:</a:t>
            </a:r>
            <a:r>
              <a:rPr lang="en-US" sz="2300" dirty="0"/>
              <a:t> The benefit that consumers derive from consuming a good, above and beyond the price paid for the good = </a:t>
            </a:r>
            <a:r>
              <a:rPr lang="en-US" sz="2300" b="1" dirty="0">
                <a:solidFill>
                  <a:srgbClr val="CC0000"/>
                </a:solidFill>
              </a:rPr>
              <a:t>area below demand curve and above market price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300" b="1" dirty="0"/>
              <a:t>Producer surplus:</a:t>
            </a:r>
            <a:r>
              <a:rPr lang="en-US" sz="2300" dirty="0"/>
              <a:t> The benefit producers derive from selling a good, above and beyond the cost of producing that good = </a:t>
            </a:r>
            <a:r>
              <a:rPr lang="en-US" sz="2300" b="1" dirty="0">
                <a:solidFill>
                  <a:srgbClr val="CC0000"/>
                </a:solidFill>
              </a:rPr>
              <a:t>area above supply curve and below market price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300" b="1" dirty="0"/>
              <a:t>Total economic surplus:</a:t>
            </a:r>
            <a:r>
              <a:rPr lang="en-US" sz="2300" dirty="0"/>
              <a:t> Consumer surplus + producer surplus = </a:t>
            </a:r>
            <a:r>
              <a:rPr lang="en-US" sz="2300" b="1" dirty="0">
                <a:solidFill>
                  <a:srgbClr val="CC0000"/>
                </a:solidFill>
              </a:rPr>
              <a:t>area above supply curve and below demand curve</a:t>
            </a:r>
          </a:p>
        </p:txBody>
      </p:sp>
    </p:spTree>
    <p:extLst>
      <p:ext uri="{BB962C8B-B14F-4D97-AF65-F5344CB8AC3E}">
        <p14:creationId xmlns:p14="http://schemas.microsoft.com/office/powerpoint/2010/main" val="2573869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II.  Allocative Efficiency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020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Allocative Efficiency  (=Pareto Efficiency)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Total surplus is as large as possible: impossible to find an alternative allocation that delivers more surplus to all parties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It makes no judgment about which side of the market we care about: one dollar is one dollar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whether it goes to consumers or producers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whether it goes to poor/rich consumers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whether it goes to poor/rich producers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62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Conditions for Allocative Efficiency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good is produced up to the point where      MB = MC.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good is allocated to the consumers with the highest MB.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good is produced by the producers with the lowest MC.</a:t>
            </a:r>
          </a:p>
        </p:txBody>
      </p:sp>
    </p:spTree>
    <p:extLst>
      <p:ext uri="{BB962C8B-B14F-4D97-AF65-F5344CB8AC3E}">
        <p14:creationId xmlns:p14="http://schemas.microsoft.com/office/powerpoint/2010/main" val="308892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39454" y="1193109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S, 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Consumer Surplus + Producer Surplus</a:t>
            </a:r>
          </a:p>
        </p:txBody>
      </p:sp>
      <p:sp>
        <p:nvSpPr>
          <p:cNvPr id="28" name="Right Triangle 27"/>
          <p:cNvSpPr/>
          <p:nvPr/>
        </p:nvSpPr>
        <p:spPr>
          <a:xfrm>
            <a:off x="2577461" y="1470210"/>
            <a:ext cx="1783080" cy="1783080"/>
          </a:xfrm>
          <a:prstGeom prst="rtTriangle">
            <a:avLst/>
          </a:pr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Area between the MB and MC curves up to the level bought and sold.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72442" y="3270499"/>
            <a:ext cx="1810512" cy="1810512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BB1BA7-69F0-EDA6-3E0D-926F9A863D24}"/>
              </a:ext>
            </a:extLst>
          </p:cNvPr>
          <p:cNvSpPr txBox="1"/>
          <p:nvPr/>
        </p:nvSpPr>
        <p:spPr>
          <a:xfrm>
            <a:off x="3088338" y="4476095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Producer Surplus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E947BE-5397-906A-216E-559152F6445B}"/>
              </a:ext>
            </a:extLst>
          </p:cNvPr>
          <p:cNvCxnSpPr>
            <a:cxnSpLocks/>
          </p:cNvCxnSpPr>
          <p:nvPr/>
        </p:nvCxnSpPr>
        <p:spPr>
          <a:xfrm flipH="1" flipV="1">
            <a:off x="2937547" y="3932034"/>
            <a:ext cx="520973" cy="669418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839811C-88A9-CC07-96DB-0F3E5B6706FF}"/>
              </a:ext>
            </a:extLst>
          </p:cNvPr>
          <p:cNvSpPr txBox="1"/>
          <p:nvPr/>
        </p:nvSpPr>
        <p:spPr>
          <a:xfrm>
            <a:off x="3016623" y="1597694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Consumer Surplus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CC36D3-F3F4-EABB-AC9B-ACF33002E44A}"/>
              </a:ext>
            </a:extLst>
          </p:cNvPr>
          <p:cNvCxnSpPr>
            <a:cxnSpLocks/>
          </p:cNvCxnSpPr>
          <p:nvPr/>
        </p:nvCxnSpPr>
        <p:spPr>
          <a:xfrm flipH="1">
            <a:off x="3204883" y="2135061"/>
            <a:ext cx="734345" cy="845536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1DDAB6-78E9-E6D4-4C00-FCCEE4801A58}"/>
              </a:ext>
            </a:extLst>
          </p:cNvPr>
          <p:cNvCxnSpPr>
            <a:cxnSpLocks/>
          </p:cNvCxnSpPr>
          <p:nvPr/>
        </p:nvCxnSpPr>
        <p:spPr>
          <a:xfrm flipH="1" flipV="1">
            <a:off x="4549714" y="3260370"/>
            <a:ext cx="621155" cy="21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4D6AF8C-7CDF-5148-A8A9-8198BA543BE3}"/>
              </a:ext>
            </a:extLst>
          </p:cNvPr>
          <p:cNvSpPr txBox="1"/>
          <p:nvPr/>
        </p:nvSpPr>
        <p:spPr>
          <a:xfrm>
            <a:off x="5344473" y="3075495"/>
            <a:ext cx="2584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Market Equilibrium</a:t>
            </a:r>
          </a:p>
        </p:txBody>
      </p:sp>
    </p:spTree>
    <p:extLst>
      <p:ext uri="{BB962C8B-B14F-4D97-AF65-F5344CB8AC3E}">
        <p14:creationId xmlns:p14="http://schemas.microsoft.com/office/powerpoint/2010/main" val="262041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6223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 </a:t>
              </a:r>
              <a:r>
                <a:rPr lang="en-US" sz="2800" dirty="0">
                  <a:solidFill>
                    <a:srgbClr val="003399"/>
                  </a:solidFill>
                </a:rPr>
                <a:t>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 </a:t>
                  </a:r>
                  <a:r>
                    <a:rPr lang="en-US" sz="2800" dirty="0">
                      <a:solidFill>
                        <a:srgbClr val="003399"/>
                      </a:solidFill>
                    </a:rPr>
                    <a:t>,MC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76200" y="347472"/>
            <a:ext cx="899160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Deadweight Loss when Q is below market equilibrium Q</a:t>
            </a:r>
            <a:r>
              <a:rPr lang="en-US" sz="2800" baseline="-25000" dirty="0">
                <a:solidFill>
                  <a:srgbClr val="003399"/>
                </a:solidFill>
              </a:rPr>
              <a:t>2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28" name="Right Triangle 27"/>
          <p:cNvSpPr/>
          <p:nvPr/>
        </p:nvSpPr>
        <p:spPr>
          <a:xfrm>
            <a:off x="2577461" y="1470210"/>
            <a:ext cx="1783080" cy="1783080"/>
          </a:xfrm>
          <a:prstGeom prst="rtTriangle">
            <a:avLst/>
          </a:pr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2</a:t>
            </a:r>
            <a:r>
              <a:rPr lang="en-US" sz="2200" dirty="0">
                <a:solidFill>
                  <a:srgbClr val="CC0000"/>
                </a:solidFill>
              </a:rPr>
              <a:t> does not realize all gains from trade: deadweight burden area = lost surplus relative to market equilibrium (P</a:t>
            </a:r>
            <a:r>
              <a:rPr lang="en-US" sz="2200" baseline="-25000" dirty="0">
                <a:solidFill>
                  <a:srgbClr val="CC0000"/>
                </a:solidFill>
              </a:rPr>
              <a:t>1</a:t>
            </a:r>
            <a:r>
              <a:rPr lang="en-US" sz="2200" dirty="0">
                <a:solidFill>
                  <a:srgbClr val="CC0000"/>
                </a:solidFill>
              </a:rPr>
              <a:t>,Q</a:t>
            </a:r>
            <a:r>
              <a:rPr lang="en-US" sz="2200" baseline="-25000" dirty="0">
                <a:solidFill>
                  <a:srgbClr val="CC0000"/>
                </a:solidFill>
              </a:rPr>
              <a:t>1</a:t>
            </a:r>
            <a:r>
              <a:rPr lang="en-US" sz="2200" dirty="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72442" y="3270499"/>
            <a:ext cx="1810512" cy="1810512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C3AD76AC-D2D3-EAD0-51DF-AD6A4621CED4}"/>
              </a:ext>
            </a:extLst>
          </p:cNvPr>
          <p:cNvSpPr/>
          <p:nvPr/>
        </p:nvSpPr>
        <p:spPr>
          <a:xfrm rot="13528888">
            <a:off x="3365871" y="2849835"/>
            <a:ext cx="858433" cy="8382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AA6C89-01EF-19C8-CBF7-18A4873D5BC0}"/>
              </a:ext>
            </a:extLst>
          </p:cNvPr>
          <p:cNvCxnSpPr/>
          <p:nvPr/>
        </p:nvCxnSpPr>
        <p:spPr>
          <a:xfrm>
            <a:off x="3785764" y="3307859"/>
            <a:ext cx="0" cy="2130552"/>
          </a:xfrm>
          <a:prstGeom prst="line">
            <a:avLst/>
          </a:prstGeom>
          <a:ln w="12700">
            <a:solidFill>
              <a:srgbClr val="00339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A903ED4-0BC1-7AA3-2D88-F8447A7D1450}"/>
              </a:ext>
            </a:extLst>
          </p:cNvPr>
          <p:cNvSpPr txBox="1"/>
          <p:nvPr/>
        </p:nvSpPr>
        <p:spPr>
          <a:xfrm>
            <a:off x="3533338" y="5446462"/>
            <a:ext cx="681568" cy="44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2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6963A4-83E9-F0AA-A100-793955B20F0E}"/>
              </a:ext>
            </a:extLst>
          </p:cNvPr>
          <p:cNvSpPr txBox="1"/>
          <p:nvPr/>
        </p:nvSpPr>
        <p:spPr>
          <a:xfrm>
            <a:off x="4055606" y="2334199"/>
            <a:ext cx="222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Deadweight loss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C1DD4BE-5DFE-52DB-8FA2-B7B0C294D3E7}"/>
              </a:ext>
            </a:extLst>
          </p:cNvPr>
          <p:cNvCxnSpPr>
            <a:cxnSpLocks/>
          </p:cNvCxnSpPr>
          <p:nvPr/>
        </p:nvCxnSpPr>
        <p:spPr>
          <a:xfrm flipH="1">
            <a:off x="4055606" y="2795864"/>
            <a:ext cx="211594" cy="457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26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6223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 </a:t>
              </a:r>
              <a:r>
                <a:rPr lang="en-US" sz="2800" dirty="0">
                  <a:solidFill>
                    <a:srgbClr val="003399"/>
                  </a:solidFill>
                </a:rPr>
                <a:t>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 </a:t>
                  </a:r>
                  <a:r>
                    <a:rPr lang="en-US" sz="2800" dirty="0">
                      <a:solidFill>
                        <a:srgbClr val="003399"/>
                      </a:solidFill>
                    </a:rPr>
                    <a:t>,MC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835152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Deadweight Loss also with production in excess of Q</a:t>
            </a:r>
            <a:r>
              <a:rPr lang="en-US" sz="2800" baseline="-25000" dirty="0">
                <a:solidFill>
                  <a:srgbClr val="003399"/>
                </a:solidFill>
              </a:rPr>
              <a:t>2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28" name="Right Triangle 27"/>
          <p:cNvSpPr/>
          <p:nvPr/>
        </p:nvSpPr>
        <p:spPr>
          <a:xfrm>
            <a:off x="2577461" y="1470210"/>
            <a:ext cx="1783080" cy="1783080"/>
          </a:xfrm>
          <a:prstGeom prst="rtTriangle">
            <a:avLst/>
          </a:pr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Excessive Q</a:t>
            </a:r>
            <a:r>
              <a:rPr lang="en-US" sz="2200" baseline="-25000" dirty="0">
                <a:solidFill>
                  <a:srgbClr val="CC0000"/>
                </a:solidFill>
              </a:rPr>
              <a:t>2</a:t>
            </a:r>
            <a:r>
              <a:rPr lang="en-US" sz="2200" dirty="0">
                <a:solidFill>
                  <a:srgbClr val="CC0000"/>
                </a:solidFill>
              </a:rPr>
              <a:t> is also inefficient: production above Q</a:t>
            </a:r>
            <a:r>
              <a:rPr lang="en-US" sz="2200" baseline="-25000" dirty="0">
                <a:solidFill>
                  <a:srgbClr val="CC0000"/>
                </a:solidFill>
              </a:rPr>
              <a:t>1</a:t>
            </a:r>
            <a:r>
              <a:rPr lang="en-US" sz="2200" dirty="0">
                <a:solidFill>
                  <a:srgbClr val="CC0000"/>
                </a:solidFill>
              </a:rPr>
              <a:t> costs more to producers than it creates benefit to consumers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72442" y="3270499"/>
            <a:ext cx="1810512" cy="1810512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AA6C89-01EF-19C8-CBF7-18A4873D5BC0}"/>
              </a:ext>
            </a:extLst>
          </p:cNvPr>
          <p:cNvCxnSpPr>
            <a:cxnSpLocks/>
          </p:cNvCxnSpPr>
          <p:nvPr/>
        </p:nvCxnSpPr>
        <p:spPr>
          <a:xfrm>
            <a:off x="5116301" y="2565031"/>
            <a:ext cx="0" cy="2844811"/>
          </a:xfrm>
          <a:prstGeom prst="line">
            <a:avLst/>
          </a:prstGeom>
          <a:ln w="12700">
            <a:solidFill>
              <a:srgbClr val="00339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A903ED4-0BC1-7AA3-2D88-F8447A7D1450}"/>
              </a:ext>
            </a:extLst>
          </p:cNvPr>
          <p:cNvSpPr txBox="1"/>
          <p:nvPr/>
        </p:nvSpPr>
        <p:spPr>
          <a:xfrm>
            <a:off x="4881354" y="5472766"/>
            <a:ext cx="681568" cy="44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2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6963A4-83E9-F0AA-A100-793955B20F0E}"/>
              </a:ext>
            </a:extLst>
          </p:cNvPr>
          <p:cNvSpPr txBox="1"/>
          <p:nvPr/>
        </p:nvSpPr>
        <p:spPr>
          <a:xfrm>
            <a:off x="4161403" y="2032983"/>
            <a:ext cx="222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Deadweight loss</a:t>
            </a:r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86D63064-A92E-5949-1CA4-CC2CEBFE897E}"/>
              </a:ext>
            </a:extLst>
          </p:cNvPr>
          <p:cNvSpPr/>
          <p:nvPr/>
        </p:nvSpPr>
        <p:spPr>
          <a:xfrm rot="2743235">
            <a:off x="4655590" y="2866854"/>
            <a:ext cx="858433" cy="8382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C1DD4BE-5DFE-52DB-8FA2-B7B0C294D3E7}"/>
              </a:ext>
            </a:extLst>
          </p:cNvPr>
          <p:cNvCxnSpPr>
            <a:cxnSpLocks/>
          </p:cNvCxnSpPr>
          <p:nvPr/>
        </p:nvCxnSpPr>
        <p:spPr>
          <a:xfrm flipH="1">
            <a:off x="4890498" y="2408879"/>
            <a:ext cx="18755" cy="8704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9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Deadweight loss (=deadweight burden)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b="1" dirty="0"/>
              <a:t>Deadweight loss:</a:t>
            </a:r>
            <a:r>
              <a:rPr lang="en-US" sz="2800" dirty="0"/>
              <a:t> The reduction in economic surplus from denying trades for which benefits exceed costs when quantity differs from the efficient quantity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b="1" dirty="0"/>
              <a:t>Implication:</a:t>
            </a:r>
            <a:r>
              <a:rPr lang="en-US" sz="2800" dirty="0"/>
              <a:t> Both too little or too much production relative to efficiency create deadweight loss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b="1" dirty="0"/>
              <a:t>Key practical rule: </a:t>
            </a:r>
            <a:r>
              <a:rPr lang="en-US" sz="2800" dirty="0"/>
              <a:t>Deadweight loss triangle points toward the efficient allocation, and grows outward to current quantity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89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I.  Concept of Economic Surplus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90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Competitive Equilibrium Maximizes      Economic Surplus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b="1" dirty="0"/>
              <a:t>First Theorem of Welfare Economics:  	              </a:t>
            </a:r>
            <a:r>
              <a:rPr lang="en-US" sz="2800" dirty="0"/>
              <a:t>Competitive equilibrium where supply equals demand, maximizes total economic surplus (=efficiency)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simple efficiency result from the 1-good diagram can be generalized into the first welfare theorem (Arrow-Debreu, 1940s): </a:t>
            </a:r>
            <a:r>
              <a:rPr lang="en-US" sz="2800" b="1" dirty="0"/>
              <a:t>competitive markets are efficient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1219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III.  Equity and Efficiency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07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Equity Issues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Willingness to pay (which underlies consumer surplus) depends a lot on income.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Economists’ measure of welfare doesn’t take into account that consumers may enter the market with vastly different incomes.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Economic surplus just counts dollars regardless of who gets them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⇒ 1st welfare theorem is </a:t>
            </a:r>
            <a:r>
              <a:rPr lang="en-US" sz="2800" b="1" dirty="0"/>
              <a:t>blind</a:t>
            </a:r>
            <a:r>
              <a:rPr lang="en-US" sz="2800" dirty="0"/>
              <a:t> to distributional aspects</a:t>
            </a:r>
          </a:p>
        </p:txBody>
      </p:sp>
    </p:spTree>
    <p:extLst>
      <p:ext uri="{BB962C8B-B14F-4D97-AF65-F5344CB8AC3E}">
        <p14:creationId xmlns:p14="http://schemas.microsoft.com/office/powerpoint/2010/main" val="236402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Equity and Efficiency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Allocative efficiency is still a worthy goal.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Interfering with the price system to improve equity may reduce efficiency.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general, there are </a:t>
            </a:r>
            <a:r>
              <a:rPr lang="en-US" sz="2800" b="1" dirty="0"/>
              <a:t>equity vs. efficiency tradeoffs</a:t>
            </a:r>
            <a:r>
              <a:rPr lang="en-US" sz="2800" dirty="0"/>
              <a:t>: we have to sacrifice some economic surplus to get a more equitable outcome</a:t>
            </a:r>
          </a:p>
        </p:txBody>
      </p:sp>
    </p:spTree>
    <p:extLst>
      <p:ext uri="{BB962C8B-B14F-4D97-AF65-F5344CB8AC3E}">
        <p14:creationId xmlns:p14="http://schemas.microsoft.com/office/powerpoint/2010/main" val="409536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IV.  Welfare Analysis of Price Controls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0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Price Control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Government sets the price of a good; it is not allowed to go to its equilibrium level.</a:t>
            </a:r>
          </a:p>
          <a:p>
            <a:pPr marL="1165860" lvl="2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Price Ceiling:  </a:t>
            </a:r>
            <a:r>
              <a:rPr lang="en-US" sz="2800" dirty="0"/>
              <a:t>Maximum price; price is held below its equilibrium level.</a:t>
            </a:r>
          </a:p>
          <a:p>
            <a:pPr marL="1165860" lvl="2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Price Floor:  </a:t>
            </a:r>
            <a:r>
              <a:rPr lang="en-US" sz="2800" dirty="0"/>
              <a:t>Minimum price; price is held above its equilibrium level.</a:t>
            </a:r>
          </a:p>
          <a:p>
            <a:pPr marL="800100" lvl="2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Example: Up until 1998, city of Berkeley imposed rent price controls (since 1999, rent price control only after lease starts)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54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3153" y="83820"/>
            <a:ext cx="78638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Effects of a Price Ceiling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28800" y="1021080"/>
            <a:ext cx="5206215" cy="5562600"/>
            <a:chOff x="2301617" y="914400"/>
            <a:chExt cx="4316431" cy="4419600"/>
          </a:xfrm>
        </p:grpSpPr>
        <p:grpSp>
          <p:nvGrpSpPr>
            <p:cNvPr id="26" name="Group 25"/>
            <p:cNvGrpSpPr/>
            <p:nvPr/>
          </p:nvGrpSpPr>
          <p:grpSpPr>
            <a:xfrm>
              <a:off x="2301617" y="914400"/>
              <a:ext cx="4316431" cy="3905005"/>
              <a:chOff x="2093118" y="1158815"/>
              <a:chExt cx="4316431" cy="3905005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693586" y="4120770"/>
                <a:ext cx="539055" cy="366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3399"/>
                    </a:solidFill>
                  </a:rPr>
                  <a:t>D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093118" y="1158815"/>
                <a:ext cx="4316431" cy="3905005"/>
                <a:chOff x="1957794" y="1158815"/>
                <a:chExt cx="4316431" cy="3905005"/>
              </a:xfrm>
            </p:grpSpPr>
            <p:cxnSp>
              <p:nvCxnSpPr>
                <p:cNvPr id="3" name="Straight Connector 2"/>
                <p:cNvCxnSpPr>
                  <a:cxnSpLocks noChangeAspect="1"/>
                </p:cNvCxnSpPr>
                <p:nvPr/>
              </p:nvCxnSpPr>
              <p:spPr>
                <a:xfrm rot="16200000">
                  <a:off x="2697543" y="1477751"/>
                  <a:ext cx="2928287" cy="2926080"/>
                </a:xfrm>
                <a:prstGeom prst="line">
                  <a:avLst/>
                </a:prstGeom>
                <a:ln w="28575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2019300" y="1158815"/>
                  <a:ext cx="4254925" cy="3905005"/>
                  <a:chOff x="2040466" y="1158815"/>
                  <a:chExt cx="4254925" cy="3905005"/>
                </a:xfrm>
              </p:grpSpPr>
              <p:grpSp>
                <p:nvGrpSpPr>
                  <p:cNvPr id="5" name="Group 7"/>
                  <p:cNvGrpSpPr/>
                  <p:nvPr/>
                </p:nvGrpSpPr>
                <p:grpSpPr>
                  <a:xfrm>
                    <a:off x="2040466" y="1158815"/>
                    <a:ext cx="4254925" cy="3905005"/>
                    <a:chOff x="1953258" y="1158815"/>
                    <a:chExt cx="4254925" cy="3905005"/>
                  </a:xfrm>
                </p:grpSpPr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rot="5400000">
                      <a:off x="609600" y="2938832"/>
                      <a:ext cx="3474720" cy="158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Straight Connector 6"/>
                    <p:cNvCxnSpPr/>
                    <p:nvPr/>
                  </p:nvCxnSpPr>
                  <p:spPr>
                    <a:xfrm>
                      <a:off x="2348156" y="4660425"/>
                      <a:ext cx="3657600" cy="158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5742229" y="4602155"/>
                      <a:ext cx="4659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400" dirty="0"/>
                        <a:t>Q  </a:t>
                      </a:r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1953258" y="1158815"/>
                      <a:ext cx="414868" cy="38779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/>
                        <a:t>P</a:t>
                      </a:r>
                    </a:p>
                  </p:txBody>
                </p:sp>
              </p:grp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589568" y="1229635"/>
                    <a:ext cx="486635" cy="36680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03399"/>
                        </a:solidFill>
                      </a:rPr>
                      <a:t>S</a:t>
                    </a:r>
                  </a:p>
                </p:txBody>
              </p:sp>
            </p:grpSp>
            <p:cxnSp>
              <p:nvCxnSpPr>
                <p:cNvPr id="12" name="Straight Connector 11"/>
                <p:cNvCxnSpPr>
                  <a:cxnSpLocks noChangeAspect="1"/>
                </p:cNvCxnSpPr>
                <p:nvPr/>
              </p:nvCxnSpPr>
              <p:spPr>
                <a:xfrm>
                  <a:off x="2666145" y="1415204"/>
                  <a:ext cx="2928286" cy="2926080"/>
                </a:xfrm>
                <a:prstGeom prst="line">
                  <a:avLst/>
                </a:prstGeom>
                <a:ln w="28575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25701" y="2921275"/>
                  <a:ext cx="1746504" cy="0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4181181" y="2924323"/>
                  <a:ext cx="0" cy="1737360"/>
                </a:xfrm>
                <a:prstGeom prst="line">
                  <a:avLst/>
                </a:prstGeom>
                <a:ln w="12700">
                  <a:solidFill>
                    <a:srgbClr val="003399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1957794" y="2753635"/>
                  <a:ext cx="529168" cy="3951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400" dirty="0">
                      <a:solidFill>
                        <a:srgbClr val="003399"/>
                      </a:solidFill>
                    </a:rPr>
                    <a:t>P</a:t>
                  </a:r>
                  <a:r>
                    <a:rPr lang="en-US" sz="24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400" dirty="0">
                    <a:solidFill>
                      <a:srgbClr val="003399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997406" y="4658635"/>
                  <a:ext cx="681568" cy="3951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400" dirty="0">
                      <a:solidFill>
                        <a:srgbClr val="003399"/>
                      </a:solidFill>
                    </a:rPr>
                    <a:t>Q</a:t>
                  </a:r>
                  <a:r>
                    <a:rPr lang="en-US" sz="2400" baseline="-25000" dirty="0">
                      <a:solidFill>
                        <a:srgbClr val="003399"/>
                      </a:solidFill>
                    </a:rPr>
                    <a:t>1</a:t>
                  </a:r>
                  <a:endParaRPr lang="en-US" sz="2400" dirty="0">
                    <a:solidFill>
                      <a:srgbClr val="003399"/>
                    </a:solidFill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2303930" y="2935212"/>
              <a:ext cx="3892989" cy="2398788"/>
              <a:chOff x="2303930" y="2935212"/>
              <a:chExt cx="3892989" cy="2398788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2749056" y="3146610"/>
                <a:ext cx="3447863" cy="0"/>
              </a:xfrm>
              <a:prstGeom prst="line">
                <a:avLst/>
              </a:prstGeom>
              <a:ln w="28575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2303930" y="2935212"/>
                <a:ext cx="529168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rgbClr val="CC0000"/>
                    </a:solidFill>
                  </a:rPr>
                  <a:t>P</a:t>
                </a:r>
                <a:r>
                  <a:rPr lang="en-US" sz="2400" baseline="-25000" dirty="0">
                    <a:solidFill>
                      <a:srgbClr val="CC0000"/>
                    </a:solidFill>
                  </a:rPr>
                  <a:t>C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4047565" y="3139440"/>
                <a:ext cx="0" cy="1280160"/>
              </a:xfrm>
              <a:prstGeom prst="line">
                <a:avLst/>
              </a:prstGeom>
              <a:ln w="12700">
                <a:solidFill>
                  <a:srgbClr val="CC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3850340" y="4419600"/>
                <a:ext cx="681568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rgbClr val="CC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rgbClr val="CC0000"/>
                    </a:solidFill>
                  </a:rPr>
                  <a:t>S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4981575" y="3142690"/>
                <a:ext cx="0" cy="1280160"/>
              </a:xfrm>
              <a:prstGeom prst="line">
                <a:avLst/>
              </a:prstGeom>
              <a:ln w="12700">
                <a:solidFill>
                  <a:srgbClr val="CC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4795307" y="4429125"/>
                <a:ext cx="681568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rgbClr val="CC0000"/>
                    </a:solidFill>
                  </a:rPr>
                  <a:t>Q</a:t>
                </a:r>
                <a:r>
                  <a:rPr lang="en-US" sz="2400" baseline="-25000" dirty="0">
                    <a:solidFill>
                      <a:srgbClr val="CC0000"/>
                    </a:solidFill>
                  </a:rPr>
                  <a:t>D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2" name="Left Brace 1"/>
              <p:cNvSpPr/>
              <p:nvPr/>
            </p:nvSpPr>
            <p:spPr>
              <a:xfrm rot="16200000">
                <a:off x="4440555" y="4368850"/>
                <a:ext cx="182880" cy="1005840"/>
              </a:xfrm>
              <a:prstGeom prst="leftBrace">
                <a:avLst/>
              </a:prstGeom>
              <a:ln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924299" y="4938827"/>
                <a:ext cx="1295401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rgbClr val="CC0000"/>
                    </a:solidFill>
                  </a:rPr>
                  <a:t>Shortage</a:t>
                </a:r>
              </a:p>
            </p:txBody>
          </p:sp>
        </p:grp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D536DD7-D00B-7DC0-E8B3-E691B8D8D39A}"/>
              </a:ext>
            </a:extLst>
          </p:cNvPr>
          <p:cNvSpPr/>
          <p:nvPr/>
        </p:nvSpPr>
        <p:spPr>
          <a:xfrm>
            <a:off x="3869061" y="3756483"/>
            <a:ext cx="131189" cy="14820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FD9032A-382E-802B-83D1-53F158C7E88E}"/>
              </a:ext>
            </a:extLst>
          </p:cNvPr>
          <p:cNvSpPr/>
          <p:nvPr/>
        </p:nvSpPr>
        <p:spPr>
          <a:xfrm>
            <a:off x="4439506" y="3175741"/>
            <a:ext cx="131189" cy="1482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116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Effects of a Price Ceiling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Will lead to a shortage.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Good will have to be allocated in some way other than by price: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Queuing (people line up to get served)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Government organized rationing (e.g. COVID vaccines in 2021): often used after disaster to ensure equal access to essentials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Discourages the decrease in quantity demanded and increase in quantity supplied that automatically occur as the price rises.</a:t>
            </a: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28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39454" y="1193109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S, 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746760" y="228431"/>
            <a:ext cx="78638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Economic Surplus with no price ceiling</a:t>
            </a:r>
          </a:p>
        </p:txBody>
      </p:sp>
      <p:sp>
        <p:nvSpPr>
          <p:cNvPr id="28" name="Right Triangle 27"/>
          <p:cNvSpPr/>
          <p:nvPr/>
        </p:nvSpPr>
        <p:spPr>
          <a:xfrm>
            <a:off x="2577461" y="1470210"/>
            <a:ext cx="1783080" cy="1783080"/>
          </a:xfrm>
          <a:prstGeom prst="rtTriangle">
            <a:avLst/>
          </a:pr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Market equilibrium maximizes the sum of consumer surplus and producer surplus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72442" y="3270499"/>
            <a:ext cx="1810512" cy="1810512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BB1BA7-69F0-EDA6-3E0D-926F9A863D24}"/>
              </a:ext>
            </a:extLst>
          </p:cNvPr>
          <p:cNvSpPr txBox="1"/>
          <p:nvPr/>
        </p:nvSpPr>
        <p:spPr>
          <a:xfrm>
            <a:off x="3088338" y="4476095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Producer Surplus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E947BE-5397-906A-216E-559152F6445B}"/>
              </a:ext>
            </a:extLst>
          </p:cNvPr>
          <p:cNvCxnSpPr>
            <a:cxnSpLocks/>
          </p:cNvCxnSpPr>
          <p:nvPr/>
        </p:nvCxnSpPr>
        <p:spPr>
          <a:xfrm flipH="1" flipV="1">
            <a:off x="2937547" y="3932034"/>
            <a:ext cx="520973" cy="669418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839811C-88A9-CC07-96DB-0F3E5B6706FF}"/>
              </a:ext>
            </a:extLst>
          </p:cNvPr>
          <p:cNvSpPr txBox="1"/>
          <p:nvPr/>
        </p:nvSpPr>
        <p:spPr>
          <a:xfrm>
            <a:off x="3016623" y="1597694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Consumer Surplus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CC36D3-F3F4-EABB-AC9B-ACF33002E44A}"/>
              </a:ext>
            </a:extLst>
          </p:cNvPr>
          <p:cNvCxnSpPr>
            <a:cxnSpLocks/>
          </p:cNvCxnSpPr>
          <p:nvPr/>
        </p:nvCxnSpPr>
        <p:spPr>
          <a:xfrm flipH="1">
            <a:off x="3204883" y="2135061"/>
            <a:ext cx="734345" cy="845536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1DDAB6-78E9-E6D4-4C00-FCCEE4801A58}"/>
              </a:ext>
            </a:extLst>
          </p:cNvPr>
          <p:cNvCxnSpPr>
            <a:cxnSpLocks/>
          </p:cNvCxnSpPr>
          <p:nvPr/>
        </p:nvCxnSpPr>
        <p:spPr>
          <a:xfrm flipH="1" flipV="1">
            <a:off x="4549714" y="3260370"/>
            <a:ext cx="621155" cy="21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4D6AF8C-7CDF-5148-A8A9-8198BA543BE3}"/>
              </a:ext>
            </a:extLst>
          </p:cNvPr>
          <p:cNvSpPr txBox="1"/>
          <p:nvPr/>
        </p:nvSpPr>
        <p:spPr>
          <a:xfrm>
            <a:off x="5344473" y="3075495"/>
            <a:ext cx="2584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Market Equilibrium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DE2D46C-CE1B-FF03-B4BF-4E5736C9CB4B}"/>
              </a:ext>
            </a:extLst>
          </p:cNvPr>
          <p:cNvSpPr/>
          <p:nvPr/>
        </p:nvSpPr>
        <p:spPr>
          <a:xfrm>
            <a:off x="4327950" y="3211050"/>
            <a:ext cx="131189" cy="1482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0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14">
            <a:extLst>
              <a:ext uri="{FF2B5EF4-FFF2-40B4-BE49-F238E27FC236}">
                <a16:creationId xmlns:a16="http://schemas.microsoft.com/office/drawing/2014/main" id="{AB919C86-E8C8-76F0-EF1E-80D916457885}"/>
              </a:ext>
            </a:extLst>
          </p:cNvPr>
          <p:cNvSpPr/>
          <p:nvPr/>
        </p:nvSpPr>
        <p:spPr>
          <a:xfrm>
            <a:off x="2576662" y="1449917"/>
            <a:ext cx="1369022" cy="2640835"/>
          </a:xfrm>
          <a:custGeom>
            <a:avLst/>
            <a:gdLst>
              <a:gd name="connsiteX0" fmla="*/ 0 w 1783080"/>
              <a:gd name="connsiteY0" fmla="*/ 1783080 h 1783080"/>
              <a:gd name="connsiteX1" fmla="*/ 0 w 1783080"/>
              <a:gd name="connsiteY1" fmla="*/ 0 h 1783080"/>
              <a:gd name="connsiteX2" fmla="*/ 1783080 w 1783080"/>
              <a:gd name="connsiteY2" fmla="*/ 1783080 h 1783080"/>
              <a:gd name="connsiteX3" fmla="*/ 0 w 1783080"/>
              <a:gd name="connsiteY3" fmla="*/ 1783080 h 1783080"/>
              <a:gd name="connsiteX0" fmla="*/ 0 w 1783080"/>
              <a:gd name="connsiteY0" fmla="*/ 2419185 h 2419185"/>
              <a:gd name="connsiteX1" fmla="*/ 0 w 1783080"/>
              <a:gd name="connsiteY1" fmla="*/ 0 h 2419185"/>
              <a:gd name="connsiteX2" fmla="*/ 1783080 w 1783080"/>
              <a:gd name="connsiteY2" fmla="*/ 1783080 h 2419185"/>
              <a:gd name="connsiteX3" fmla="*/ 0 w 1783080"/>
              <a:gd name="connsiteY3" fmla="*/ 2419185 h 2419185"/>
              <a:gd name="connsiteX0" fmla="*/ 0 w 1783080"/>
              <a:gd name="connsiteY0" fmla="*/ 2419185 h 2419639"/>
              <a:gd name="connsiteX1" fmla="*/ 0 w 1783080"/>
              <a:gd name="connsiteY1" fmla="*/ 0 h 2419639"/>
              <a:gd name="connsiteX2" fmla="*/ 1783080 w 1783080"/>
              <a:gd name="connsiteY2" fmla="*/ 1783080 h 2419639"/>
              <a:gd name="connsiteX3" fmla="*/ 0 w 1783080"/>
              <a:gd name="connsiteY3" fmla="*/ 2419185 h 2419639"/>
              <a:gd name="connsiteX0" fmla="*/ 0 w 1266245"/>
              <a:gd name="connsiteY0" fmla="*/ 2419185 h 2419397"/>
              <a:gd name="connsiteX1" fmla="*/ 0 w 1266245"/>
              <a:gd name="connsiteY1" fmla="*/ 0 h 2419397"/>
              <a:gd name="connsiteX2" fmla="*/ 1266245 w 1266245"/>
              <a:gd name="connsiteY2" fmla="*/ 1266246 h 2419397"/>
              <a:gd name="connsiteX3" fmla="*/ 0 w 1266245"/>
              <a:gd name="connsiteY3" fmla="*/ 2419185 h 2419397"/>
              <a:gd name="connsiteX0" fmla="*/ 0 w 1266245"/>
              <a:gd name="connsiteY0" fmla="*/ 2419185 h 2421166"/>
              <a:gd name="connsiteX1" fmla="*/ 0 w 1266245"/>
              <a:gd name="connsiteY1" fmla="*/ 0 h 2421166"/>
              <a:gd name="connsiteX2" fmla="*/ 1266245 w 1266245"/>
              <a:gd name="connsiteY2" fmla="*/ 1266246 h 2421166"/>
              <a:gd name="connsiteX3" fmla="*/ 0 w 1266245"/>
              <a:gd name="connsiteY3" fmla="*/ 2419185 h 2421166"/>
              <a:gd name="connsiteX0" fmla="*/ 0 w 1266245"/>
              <a:gd name="connsiteY0" fmla="*/ 2419185 h 2421903"/>
              <a:gd name="connsiteX1" fmla="*/ 0 w 1266245"/>
              <a:gd name="connsiteY1" fmla="*/ 0 h 2421903"/>
              <a:gd name="connsiteX2" fmla="*/ 1266245 w 1266245"/>
              <a:gd name="connsiteY2" fmla="*/ 1266246 h 2421903"/>
              <a:gd name="connsiteX3" fmla="*/ 0 w 1266245"/>
              <a:gd name="connsiteY3" fmla="*/ 2419185 h 2421903"/>
              <a:gd name="connsiteX0" fmla="*/ 0 w 1256306"/>
              <a:gd name="connsiteY0" fmla="*/ 2419185 h 2422157"/>
              <a:gd name="connsiteX1" fmla="*/ 0 w 1256306"/>
              <a:gd name="connsiteY1" fmla="*/ 0 h 2422157"/>
              <a:gd name="connsiteX2" fmla="*/ 1256306 w 1256306"/>
              <a:gd name="connsiteY2" fmla="*/ 1276185 h 2422157"/>
              <a:gd name="connsiteX3" fmla="*/ 0 w 1256306"/>
              <a:gd name="connsiteY3" fmla="*/ 2419185 h 2422157"/>
              <a:gd name="connsiteX0" fmla="*/ 0 w 1256306"/>
              <a:gd name="connsiteY0" fmla="*/ 2419185 h 2422157"/>
              <a:gd name="connsiteX1" fmla="*/ 0 w 1256306"/>
              <a:gd name="connsiteY1" fmla="*/ 0 h 2422157"/>
              <a:gd name="connsiteX2" fmla="*/ 1256306 w 1256306"/>
              <a:gd name="connsiteY2" fmla="*/ 1276185 h 2422157"/>
              <a:gd name="connsiteX3" fmla="*/ 0 w 1256306"/>
              <a:gd name="connsiteY3" fmla="*/ 2419185 h 2422157"/>
              <a:gd name="connsiteX0" fmla="*/ 0 w 1369022"/>
              <a:gd name="connsiteY0" fmla="*/ 2419185 h 2640835"/>
              <a:gd name="connsiteX1" fmla="*/ 0 w 1369022"/>
              <a:gd name="connsiteY1" fmla="*/ 0 h 2640835"/>
              <a:gd name="connsiteX2" fmla="*/ 1256306 w 1369022"/>
              <a:gd name="connsiteY2" fmla="*/ 1276185 h 2640835"/>
              <a:gd name="connsiteX3" fmla="*/ 1191461 w 1369022"/>
              <a:gd name="connsiteY3" fmla="*/ 2425283 h 2640835"/>
              <a:gd name="connsiteX4" fmla="*/ 0 w 1369022"/>
              <a:gd name="connsiteY4" fmla="*/ 2419185 h 2640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9022" h="2640835">
                <a:moveTo>
                  <a:pt x="0" y="2419185"/>
                </a:moveTo>
                <a:lnTo>
                  <a:pt x="0" y="0"/>
                </a:lnTo>
                <a:lnTo>
                  <a:pt x="1256306" y="1276185"/>
                </a:lnTo>
                <a:cubicBezTo>
                  <a:pt x="1428378" y="1655551"/>
                  <a:pt x="1400845" y="2234783"/>
                  <a:pt x="1191461" y="2425283"/>
                </a:cubicBezTo>
                <a:cubicBezTo>
                  <a:pt x="982077" y="2615783"/>
                  <a:pt x="172072" y="2798551"/>
                  <a:pt x="0" y="2419185"/>
                </a:cubicBezTo>
                <a:close/>
              </a:path>
            </a:pathLst>
          </a:custGeom>
          <a:pattFill prst="ltVert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9767"/>
            <a:ext cx="899160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Economic Surplus with a price ceiling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943599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C0000"/>
                </a:solidFill>
              </a:rPr>
              <a:t>Price ceiling P</a:t>
            </a:r>
            <a:r>
              <a:rPr lang="en-US" sz="2200" baseline="-25000" dirty="0">
                <a:solidFill>
                  <a:srgbClr val="CC0000"/>
                </a:solidFill>
              </a:rPr>
              <a:t>C</a:t>
            </a:r>
            <a:r>
              <a:rPr lang="en-US" sz="2200" dirty="0">
                <a:solidFill>
                  <a:srgbClr val="CC0000"/>
                </a:solidFill>
              </a:rPr>
              <a:t> reduces total surplus but it increases consumer surplus (at the expense of producer surplus) 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48699391-E0D6-D62E-A465-0E0B61C33CD6}"/>
              </a:ext>
            </a:extLst>
          </p:cNvPr>
          <p:cNvSpPr/>
          <p:nvPr/>
        </p:nvSpPr>
        <p:spPr>
          <a:xfrm rot="5400000">
            <a:off x="2556257" y="3988051"/>
            <a:ext cx="1121385" cy="1106410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C3AD76AC-D2D3-EAD0-51DF-AD6A4621CED4}"/>
              </a:ext>
            </a:extLst>
          </p:cNvPr>
          <p:cNvSpPr/>
          <p:nvPr/>
        </p:nvSpPr>
        <p:spPr>
          <a:xfrm rot="13528888">
            <a:off x="3365871" y="2849835"/>
            <a:ext cx="858433" cy="8382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AA6C89-01EF-19C8-CBF7-18A4873D5BC0}"/>
              </a:ext>
            </a:extLst>
          </p:cNvPr>
          <p:cNvCxnSpPr/>
          <p:nvPr/>
        </p:nvCxnSpPr>
        <p:spPr>
          <a:xfrm>
            <a:off x="3785764" y="3307859"/>
            <a:ext cx="0" cy="2130552"/>
          </a:xfrm>
          <a:prstGeom prst="line">
            <a:avLst/>
          </a:prstGeom>
          <a:ln w="12700">
            <a:solidFill>
              <a:srgbClr val="00339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A903ED4-0BC1-7AA3-2D88-F8447A7D1450}"/>
              </a:ext>
            </a:extLst>
          </p:cNvPr>
          <p:cNvSpPr txBox="1"/>
          <p:nvPr/>
        </p:nvSpPr>
        <p:spPr>
          <a:xfrm>
            <a:off x="3533338" y="5446462"/>
            <a:ext cx="681568" cy="44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C00000"/>
                </a:solidFill>
              </a:rPr>
              <a:t>Q</a:t>
            </a:r>
            <a:r>
              <a:rPr lang="en-US" sz="2800" baseline="-25000" dirty="0">
                <a:solidFill>
                  <a:srgbClr val="C00000"/>
                </a:solidFill>
              </a:rPr>
              <a:t>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6963A4-83E9-F0AA-A100-793955B20F0E}"/>
              </a:ext>
            </a:extLst>
          </p:cNvPr>
          <p:cNvSpPr txBox="1"/>
          <p:nvPr/>
        </p:nvSpPr>
        <p:spPr>
          <a:xfrm>
            <a:off x="4055606" y="2334199"/>
            <a:ext cx="222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Deadweight loss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C1DD4BE-5DFE-52DB-8FA2-B7B0C294D3E7}"/>
              </a:ext>
            </a:extLst>
          </p:cNvPr>
          <p:cNvCxnSpPr>
            <a:cxnSpLocks/>
          </p:cNvCxnSpPr>
          <p:nvPr/>
        </p:nvCxnSpPr>
        <p:spPr>
          <a:xfrm flipH="1">
            <a:off x="4055606" y="2795864"/>
            <a:ext cx="211594" cy="457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E186D68-EDEA-D936-2666-B5A55BD9E9E0}"/>
              </a:ext>
            </a:extLst>
          </p:cNvPr>
          <p:cNvCxnSpPr/>
          <p:nvPr/>
        </p:nvCxnSpPr>
        <p:spPr>
          <a:xfrm>
            <a:off x="2558487" y="3962400"/>
            <a:ext cx="4158601" cy="0"/>
          </a:xfrm>
          <a:prstGeom prst="lin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891EB87-3529-CA74-1083-2E68519D4C6D}"/>
              </a:ext>
            </a:extLst>
          </p:cNvPr>
          <p:cNvSpPr txBox="1"/>
          <p:nvPr/>
        </p:nvSpPr>
        <p:spPr>
          <a:xfrm>
            <a:off x="2039719" y="3731877"/>
            <a:ext cx="638250" cy="497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CC0000"/>
                </a:solidFill>
              </a:rPr>
              <a:t>P</a:t>
            </a:r>
            <a:r>
              <a:rPr lang="en-US" sz="2400" baseline="-25000" dirty="0">
                <a:solidFill>
                  <a:srgbClr val="CC0000"/>
                </a:solidFill>
              </a:rPr>
              <a:t>C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2E865F-E585-B77A-778A-D6C7F5B283DA}"/>
              </a:ext>
            </a:extLst>
          </p:cNvPr>
          <p:cNvSpPr txBox="1"/>
          <p:nvPr/>
        </p:nvSpPr>
        <p:spPr>
          <a:xfrm>
            <a:off x="3095008" y="4575586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Producer Surplus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23D5DE-FB8A-4CDB-05B6-10E98FFCFC40}"/>
              </a:ext>
            </a:extLst>
          </p:cNvPr>
          <p:cNvSpPr txBox="1"/>
          <p:nvPr/>
        </p:nvSpPr>
        <p:spPr>
          <a:xfrm>
            <a:off x="2980167" y="1428771"/>
            <a:ext cx="245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Consumer Surplus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41FD99F-23D3-90CB-64F1-BA98BC48BDF3}"/>
              </a:ext>
            </a:extLst>
          </p:cNvPr>
          <p:cNvCxnSpPr>
            <a:cxnSpLocks/>
          </p:cNvCxnSpPr>
          <p:nvPr/>
        </p:nvCxnSpPr>
        <p:spPr>
          <a:xfrm flipH="1" flipV="1">
            <a:off x="2980167" y="4229250"/>
            <a:ext cx="478353" cy="372202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9B42D6-DC10-BA1F-3C0C-5F2E168B9A92}"/>
              </a:ext>
            </a:extLst>
          </p:cNvPr>
          <p:cNvCxnSpPr>
            <a:cxnSpLocks/>
          </p:cNvCxnSpPr>
          <p:nvPr/>
        </p:nvCxnSpPr>
        <p:spPr>
          <a:xfrm flipH="1">
            <a:off x="3095008" y="1866387"/>
            <a:ext cx="734345" cy="845536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066223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 </a:t>
              </a:r>
              <a:r>
                <a:rPr lang="en-US" sz="2800" dirty="0">
                  <a:solidFill>
                    <a:srgbClr val="003399"/>
                  </a:solidFill>
                </a:rPr>
                <a:t>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42139" y="1669366"/>
                <a:ext cx="3422104" cy="3424684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408200" y="1199315"/>
                  <a:ext cx="114314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 </a:t>
                  </a:r>
                  <a:r>
                    <a:rPr lang="en-US" sz="2800" dirty="0">
                      <a:solidFill>
                        <a:srgbClr val="003399"/>
                      </a:solidFill>
                    </a:rPr>
                    <a:t>,MC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670BE54A-58D7-B971-A8EB-FDF6E5FDD0C4}"/>
              </a:ext>
            </a:extLst>
          </p:cNvPr>
          <p:cNvSpPr/>
          <p:nvPr/>
        </p:nvSpPr>
        <p:spPr>
          <a:xfrm>
            <a:off x="3713105" y="3875269"/>
            <a:ext cx="131189" cy="14820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7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Economic Surplus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400" dirty="0"/>
              <a:t>Economic surplus represents the net gains to society from all trades that are made in a particular market, and it consists of two components: consumer and producer surplus.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b="1" dirty="0"/>
              <a:t>Consumer surplus:</a:t>
            </a:r>
            <a:r>
              <a:rPr lang="en-US" sz="2400" dirty="0"/>
              <a:t> The benefit that consumers derive from consuming a good, above and beyond the price paid for the good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b="1" dirty="0"/>
              <a:t>Producer surplus:</a:t>
            </a:r>
            <a:r>
              <a:rPr lang="en-US" sz="2400" dirty="0"/>
              <a:t> The benefit producers derive from selling a good, above and beyond the cost of producing that good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b="1" dirty="0"/>
              <a:t>Total economic surplus:</a:t>
            </a:r>
            <a:r>
              <a:rPr lang="en-US" sz="2400" dirty="0"/>
              <a:t> Consumer surplus + producer surplus</a:t>
            </a:r>
          </a:p>
        </p:txBody>
      </p:sp>
    </p:spTree>
    <p:extLst>
      <p:ext uri="{BB962C8B-B14F-4D97-AF65-F5344CB8AC3E}">
        <p14:creationId xmlns:p14="http://schemas.microsoft.com/office/powerpoint/2010/main" val="29032192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Poll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Value question: </a:t>
            </a:r>
            <a:r>
              <a:rPr lang="en-US" sz="2800" dirty="0"/>
              <a:t>Rent control reduces economic surplus but benefits poor renters at the expense of wealthy landlords: Suppose that each $1 lost by landlords translates into $.80 to renters and $.20 deadweight loss. What do you think ? 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	A. That’s good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	B. I can’t judge if good or bad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	C. That’s bad</a:t>
            </a:r>
          </a:p>
        </p:txBody>
      </p:sp>
    </p:spTree>
    <p:extLst>
      <p:ext uri="{BB962C8B-B14F-4D97-AF65-F5344CB8AC3E}">
        <p14:creationId xmlns:p14="http://schemas.microsoft.com/office/powerpoint/2010/main" val="40489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Deadweight Loss and Misallocation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Graphical analysis assumed that higher value consumers were served first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When there is a shortage, we can’t be certain that this assumption will be true: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There could be </a:t>
            </a:r>
            <a:r>
              <a:rPr lang="en-US" sz="2800" b="1" dirty="0"/>
              <a:t>misallocation among consumers</a:t>
            </a:r>
            <a:r>
              <a:rPr lang="en-US" sz="2800" dirty="0"/>
              <a:t>: those who consume the good may not be the highest value consumers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Example: low income elderly lady gets a rent control apartment but rich college student able to pay a lot more can’t get one.</a:t>
            </a:r>
          </a:p>
        </p:txBody>
      </p:sp>
    </p:spTree>
    <p:extLst>
      <p:ext uri="{BB962C8B-B14F-4D97-AF65-F5344CB8AC3E}">
        <p14:creationId xmlns:p14="http://schemas.microsoft.com/office/powerpoint/2010/main" val="256998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Rent Control Discussion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the model, rent control creates shortage and reduces economic surplus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But rent control also benefits consumers (those who can find a rental unit)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real world: rent control also protects tenants from price fluctuations due to D and S shifts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Alternative to rent control: subsidized public housing where government controls both price and quantity. Widely used across the world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07819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Poll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Value question: </a:t>
            </a:r>
            <a:r>
              <a:rPr lang="en-US" sz="2800" dirty="0"/>
              <a:t>What is the best way for a city to organize housing for residents?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	</a:t>
            </a:r>
            <a:r>
              <a:rPr lang="en-US" sz="2400" dirty="0"/>
              <a:t>A. Just let free markets of supply and demand work.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400" dirty="0"/>
              <a:t>	B. Add rent control once a lease has started to insulate 	tenants from market price increases (current Berkeley 	model)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400" dirty="0"/>
              <a:t>	C. Add rent control to protect both current and new 	tenants from market price increases (old Berkeley 	model)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400" dirty="0"/>
              <a:t>	D. Add public housing to increase supply and stabilize 	prices.</a:t>
            </a:r>
          </a:p>
        </p:txBody>
      </p:sp>
    </p:spTree>
    <p:extLst>
      <p:ext uri="{BB962C8B-B14F-4D97-AF65-F5344CB8AC3E}">
        <p14:creationId xmlns:p14="http://schemas.microsoft.com/office/powerpoint/2010/main" val="352898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2800" dirty="0">
                <a:solidFill>
                  <a:srgbClr val="003399"/>
                </a:solidFill>
              </a:rPr>
              <a:t>Even without price controls, shortages and queuing can happen in real world markets due to price rigidity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Some goods are in higher demand at some times: e.g., restaurants on a Saturday night; parking on streets during football games; etc.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Not practical or upsetting to customers if sellers adjust prices in real time (e.g. </a:t>
            </a:r>
            <a:r>
              <a:rPr lang="en-US" sz="2400" dirty="0">
                <a:hlinkClick r:id="rId3"/>
              </a:rPr>
              <a:t>Uber surge pricing backlash</a:t>
            </a:r>
            <a:r>
              <a:rPr lang="en-US" sz="2400" dirty="0"/>
              <a:t>).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This creates shortages resolved through “inefficient” queuing [rich person cannot bribe his way to the front]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>
                <a:solidFill>
                  <a:srgbClr val="CC0000"/>
                </a:solidFill>
              </a:rPr>
              <a:t>Labor market also has queuing: </a:t>
            </a:r>
            <a:r>
              <a:rPr lang="en-US" sz="2400" b="1" dirty="0">
                <a:solidFill>
                  <a:srgbClr val="CC0000"/>
                </a:solidFill>
              </a:rPr>
              <a:t>In recessions</a:t>
            </a:r>
            <a:r>
              <a:rPr lang="en-US" sz="2400" dirty="0">
                <a:solidFill>
                  <a:srgbClr val="CC0000"/>
                </a:solidFill>
              </a:rPr>
              <a:t>, unemployed are queuing for jobs and can’t bid wages down instantaneously. </a:t>
            </a:r>
            <a:r>
              <a:rPr lang="en-US" sz="2400" b="1" dirty="0">
                <a:solidFill>
                  <a:srgbClr val="CC0000"/>
                </a:solidFill>
              </a:rPr>
              <a:t>In booms</a:t>
            </a:r>
            <a:r>
              <a:rPr lang="en-US" sz="2400" dirty="0">
                <a:solidFill>
                  <a:srgbClr val="CC0000"/>
                </a:solidFill>
              </a:rPr>
              <a:t>, employers struggle to find workers, and can’t bid up wages for new hires only </a:t>
            </a:r>
          </a:p>
        </p:txBody>
      </p:sp>
    </p:spTree>
    <p:extLst>
      <p:ext uri="{BB962C8B-B14F-4D97-AF65-F5344CB8AC3E}">
        <p14:creationId xmlns:p14="http://schemas.microsoft.com/office/powerpoint/2010/main" val="284091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References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CORE-The Economy 2.0, micro, </a:t>
            </a:r>
            <a:r>
              <a:rPr lang="en-US" sz="2800" dirty="0">
                <a:hlinkClick r:id="rId3"/>
              </a:rPr>
              <a:t>Unit 8</a:t>
            </a:r>
            <a:r>
              <a:rPr lang="en-US" sz="2800" dirty="0"/>
              <a:t>.</a:t>
            </a:r>
            <a:endParaRPr lang="en-US" sz="2400" dirty="0"/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Principles of Economics, Chapters 5-6.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hlinkClick r:id="rId4"/>
              </a:rPr>
              <a:t>Paul, Mark. 2023. Economists Hate Rent Control. Here’s Why They’re Wrong. American Prospect.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71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3048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Marginal Benefit of Consumers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dollar value to consumers of another unit of a good.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What they would be willing to pay for one more unit.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vertical distance of the demand curve gives the </a:t>
            </a:r>
            <a:r>
              <a:rPr lang="en-US" sz="2800" b="1" dirty="0"/>
              <a:t>marginal benefit </a:t>
            </a:r>
            <a:r>
              <a:rPr lang="en-US" sz="2800" dirty="0"/>
              <a:t>of an extra unit of good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Demand curve can be read as: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Demand as a function of price: Q=D(P) 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Marginal benefit of </a:t>
            </a:r>
            <a:r>
              <a:rPr lang="en-US" sz="2400" dirty="0" err="1"/>
              <a:t>Q</a:t>
            </a:r>
            <a:r>
              <a:rPr lang="en-US" sz="2400" baseline="30000" dirty="0" err="1"/>
              <a:t>th</a:t>
            </a:r>
            <a:r>
              <a:rPr lang="en-US" sz="2400" dirty="0"/>
              <a:t> unit of good: P=MB(Q)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2383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150142" y="1188720"/>
            <a:ext cx="4932118" cy="4706872"/>
            <a:chOff x="2154624" y="1158815"/>
            <a:chExt cx="4932118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 </a:t>
              </a:r>
              <a:r>
                <a:rPr lang="en-US" sz="2800" dirty="0">
                  <a:solidFill>
                    <a:srgbClr val="003399"/>
                  </a:solidFill>
                </a:rPr>
                <a:t>, 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154624" y="1158815"/>
              <a:ext cx="4932118" cy="4706872"/>
              <a:chOff x="2019300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19300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Demand for a given good</a:t>
            </a:r>
          </a:p>
        </p:txBody>
      </p:sp>
    </p:spTree>
    <p:extLst>
      <p:ext uri="{BB962C8B-B14F-4D97-AF65-F5344CB8AC3E}">
        <p14:creationId xmlns:p14="http://schemas.microsoft.com/office/powerpoint/2010/main" val="372931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150142" y="1188720"/>
            <a:ext cx="4932118" cy="4706872"/>
            <a:chOff x="2154624" y="1158815"/>
            <a:chExt cx="4932118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154624" y="1158815"/>
              <a:ext cx="4932118" cy="4706872"/>
              <a:chOff x="2019300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19300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85DCC0-E0E1-C074-E446-D77AD3F10B5E}"/>
              </a:ext>
            </a:extLst>
          </p:cNvPr>
          <p:cNvCxnSpPr>
            <a:cxnSpLocks/>
          </p:cNvCxnSpPr>
          <p:nvPr/>
        </p:nvCxnSpPr>
        <p:spPr>
          <a:xfrm>
            <a:off x="2667000" y="1524000"/>
            <a:ext cx="0" cy="391441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CAEF2C5-E2C3-7CA0-5EB6-6FD90CA44190}"/>
              </a:ext>
            </a:extLst>
          </p:cNvPr>
          <p:cNvSpPr txBox="1"/>
          <p:nvPr/>
        </p:nvSpPr>
        <p:spPr>
          <a:xfrm>
            <a:off x="3174483" y="1524000"/>
            <a:ext cx="4739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Marginal Benefit (MB) of 1</a:t>
            </a:r>
            <a:r>
              <a:rPr lang="en-US" sz="2000" baseline="30000" dirty="0">
                <a:solidFill>
                  <a:srgbClr val="CC0000"/>
                </a:solidFill>
              </a:rPr>
              <a:t>st</a:t>
            </a:r>
            <a:r>
              <a:rPr lang="en-US" sz="2000" dirty="0">
                <a:solidFill>
                  <a:srgbClr val="CC0000"/>
                </a:solidFill>
              </a:rPr>
              <a:t> unit of demand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5823474-4C95-5351-C1A9-A861C4800516}"/>
              </a:ext>
            </a:extLst>
          </p:cNvPr>
          <p:cNvCxnSpPr/>
          <p:nvPr/>
        </p:nvCxnSpPr>
        <p:spPr>
          <a:xfrm flipH="1">
            <a:off x="2698968" y="1815294"/>
            <a:ext cx="533400" cy="381000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3E81A99-93E7-FBF1-6CF8-6DBC49B8593D}"/>
              </a:ext>
            </a:extLst>
          </p:cNvPr>
          <p:cNvSpPr txBox="1"/>
          <p:nvPr/>
        </p:nvSpPr>
        <p:spPr>
          <a:xfrm>
            <a:off x="2527696" y="5511416"/>
            <a:ext cx="31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204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150142" y="1188720"/>
            <a:ext cx="4932118" cy="4706872"/>
            <a:chOff x="2154624" y="1158815"/>
            <a:chExt cx="4932118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154624" y="1158815"/>
              <a:ext cx="4932118" cy="4706872"/>
              <a:chOff x="2019300" y="1158815"/>
              <a:chExt cx="4932118" cy="4706872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2019300" y="1158815"/>
                <a:ext cx="4932118" cy="4706872"/>
                <a:chOff x="1953258" y="1158815"/>
                <a:chExt cx="4932118" cy="4706872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243840" y="3304592"/>
                  <a:ext cx="420624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57121" y="5393266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6419422" y="5342467"/>
                  <a:ext cx="46595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Q  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953258" y="1158815"/>
                  <a:ext cx="414868" cy="4456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sz="2800" dirty="0"/>
                    <a:t>P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85DCC0-E0E1-C074-E446-D77AD3F10B5E}"/>
              </a:ext>
            </a:extLst>
          </p:cNvPr>
          <p:cNvCxnSpPr>
            <a:cxnSpLocks/>
          </p:cNvCxnSpPr>
          <p:nvPr/>
        </p:nvCxnSpPr>
        <p:spPr>
          <a:xfrm>
            <a:off x="2667000" y="1524000"/>
            <a:ext cx="0" cy="391441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CAEF2C5-E2C3-7CA0-5EB6-6FD90CA44190}"/>
              </a:ext>
            </a:extLst>
          </p:cNvPr>
          <p:cNvSpPr txBox="1"/>
          <p:nvPr/>
        </p:nvSpPr>
        <p:spPr>
          <a:xfrm>
            <a:off x="3174483" y="1524000"/>
            <a:ext cx="4497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Marginal </a:t>
            </a:r>
            <a:r>
              <a:rPr lang="en-US" sz="2000" dirty="0">
                <a:solidFill>
                  <a:srgbClr val="CC0000"/>
                </a:solidFill>
              </a:rPr>
              <a:t>Benefit</a:t>
            </a:r>
            <a:r>
              <a:rPr lang="en-US" dirty="0">
                <a:solidFill>
                  <a:srgbClr val="CC0000"/>
                </a:solidFill>
              </a:rPr>
              <a:t> (MB) of 2nd unit of demand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5823474-4C95-5351-C1A9-A861C4800516}"/>
              </a:ext>
            </a:extLst>
          </p:cNvPr>
          <p:cNvCxnSpPr/>
          <p:nvPr/>
        </p:nvCxnSpPr>
        <p:spPr>
          <a:xfrm flipH="1">
            <a:off x="2874923" y="1873571"/>
            <a:ext cx="533400" cy="381000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3E81A99-93E7-FBF1-6CF8-6DBC49B8593D}"/>
              </a:ext>
            </a:extLst>
          </p:cNvPr>
          <p:cNvSpPr txBox="1"/>
          <p:nvPr/>
        </p:nvSpPr>
        <p:spPr>
          <a:xfrm>
            <a:off x="2527695" y="5511416"/>
            <a:ext cx="742545" cy="37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A79BE8-E658-40DB-91C3-D2240AF32780}"/>
              </a:ext>
            </a:extLst>
          </p:cNvPr>
          <p:cNvCxnSpPr>
            <a:cxnSpLocks/>
          </p:cNvCxnSpPr>
          <p:nvPr/>
        </p:nvCxnSpPr>
        <p:spPr>
          <a:xfrm>
            <a:off x="2819400" y="1676400"/>
            <a:ext cx="0" cy="376201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00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61741" y="1188720"/>
            <a:ext cx="5020519" cy="4706872"/>
            <a:chOff x="2066223" y="1158815"/>
            <a:chExt cx="5020519" cy="4706872"/>
          </a:xfrm>
        </p:grpSpPr>
        <p:sp>
          <p:nvSpPr>
            <p:cNvPr id="14" name="TextBox 13"/>
            <p:cNvSpPr txBox="1"/>
            <p:nvPr/>
          </p:nvSpPr>
          <p:spPr>
            <a:xfrm>
              <a:off x="5715000" y="4795079"/>
              <a:ext cx="1312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D,MB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66223" y="1158815"/>
              <a:ext cx="5020519" cy="4706872"/>
              <a:chOff x="1930899" y="1158815"/>
              <a:chExt cx="5020519" cy="4706872"/>
            </a:xfrm>
          </p:grpSpPr>
          <p:cxnSp>
            <p:nvCxnSpPr>
              <p:cNvPr id="3" name="Straight Connector 2"/>
              <p:cNvCxnSpPr>
                <a:cxnSpLocks noChangeAspect="1"/>
              </p:cNvCxnSpPr>
              <p:nvPr/>
            </p:nvCxnSpPr>
            <p:spPr>
              <a:xfrm flipV="1">
                <a:off x="2460680" y="1669366"/>
                <a:ext cx="3403563" cy="3406129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2019300" y="1158815"/>
                <a:ext cx="4932118" cy="4706872"/>
                <a:chOff x="2040466" y="1158815"/>
                <a:chExt cx="4932118" cy="4706872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2040466" y="1158815"/>
                  <a:ext cx="4932118" cy="4706872"/>
                  <a:chOff x="1953258" y="1158815"/>
                  <a:chExt cx="4932118" cy="4706872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243840" y="3304592"/>
                    <a:ext cx="420624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357121" y="5393266"/>
                    <a:ext cx="438912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6419422" y="5342467"/>
                    <a:ext cx="465954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/>
                      <a:t>Q  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953258" y="1158815"/>
                    <a:ext cx="414868" cy="4456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sz="2800" dirty="0"/>
                      <a:t>P</a:t>
                    </a: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5789738" y="1741501"/>
                  <a:ext cx="5334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rgbClr val="003399"/>
                      </a:solidFill>
                    </a:rPr>
                    <a:t>S</a:t>
                  </a:r>
                </a:p>
              </p:txBody>
            </p:sp>
          </p:grpSp>
          <p:cxnSp>
            <p:nvCxnSpPr>
              <p:cNvPr id="12" name="Straight Connector 11"/>
              <p:cNvCxnSpPr>
                <a:cxnSpLocks noChangeAspect="1"/>
                <a:stCxn id="9" idx="3"/>
              </p:cNvCxnSpPr>
              <p:nvPr/>
            </p:nvCxnSpPr>
            <p:spPr>
              <a:xfrm>
                <a:off x="2434168" y="1381633"/>
                <a:ext cx="3544094" cy="3559141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25701" y="3232268"/>
                <a:ext cx="1874520" cy="0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93241" y="3249385"/>
                <a:ext cx="0" cy="2130552"/>
              </a:xfrm>
              <a:prstGeom prst="line">
                <a:avLst/>
              </a:prstGeom>
              <a:ln w="12700">
                <a:solidFill>
                  <a:srgbClr val="003399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930899" y="3038715"/>
                <a:ext cx="529168" cy="445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P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73606" y="5418166"/>
                <a:ext cx="681568" cy="43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800" dirty="0">
                    <a:solidFill>
                      <a:srgbClr val="003399"/>
                    </a:solidFill>
                  </a:rPr>
                  <a:t>Q</a:t>
                </a:r>
                <a:r>
                  <a:rPr lang="en-US" sz="2800" baseline="-25000" dirty="0">
                    <a:solidFill>
                      <a:srgbClr val="003399"/>
                    </a:solidFill>
                  </a:rPr>
                  <a:t>1</a:t>
                </a:r>
                <a:endParaRPr lang="en-US" sz="2800" dirty="0">
                  <a:solidFill>
                    <a:srgbClr val="003399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Consumer Surplus</a:t>
            </a:r>
          </a:p>
        </p:txBody>
      </p:sp>
    </p:spTree>
    <p:extLst>
      <p:ext uri="{BB962C8B-B14F-4D97-AF65-F5344CB8AC3E}">
        <p14:creationId xmlns:p14="http://schemas.microsoft.com/office/powerpoint/2010/main" val="355679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1889</Words>
  <Application>Microsoft Macintosh PowerPoint</Application>
  <PresentationFormat>On-screen Show (4:3)</PresentationFormat>
  <Paragraphs>305</Paragraphs>
  <Slides>45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Office Theme</vt:lpstr>
      <vt:lpstr>Lecture 4 Welfare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2011-01-19T08:19:55Z</dcterms:created>
  <dcterms:modified xsi:type="dcterms:W3CDTF">2024-09-11T20:48:34Z</dcterms:modified>
</cp:coreProperties>
</file>